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62"/>
  </p:notesMasterIdLst>
  <p:sldIdLst>
    <p:sldId id="270" r:id="rId5"/>
    <p:sldId id="283" r:id="rId6"/>
    <p:sldId id="256" r:id="rId7"/>
    <p:sldId id="271" r:id="rId8"/>
    <p:sldId id="272" r:id="rId9"/>
    <p:sldId id="310" r:id="rId10"/>
    <p:sldId id="311" r:id="rId11"/>
    <p:sldId id="297" r:id="rId12"/>
    <p:sldId id="273" r:id="rId13"/>
    <p:sldId id="274" r:id="rId14"/>
    <p:sldId id="275" r:id="rId15"/>
    <p:sldId id="279" r:id="rId16"/>
    <p:sldId id="280" r:id="rId17"/>
    <p:sldId id="281" r:id="rId18"/>
    <p:sldId id="315" r:id="rId19"/>
    <p:sldId id="276" r:id="rId20"/>
    <p:sldId id="282" r:id="rId21"/>
    <p:sldId id="277" r:id="rId22"/>
    <p:sldId id="278" r:id="rId23"/>
    <p:sldId id="312" r:id="rId24"/>
    <p:sldId id="313" r:id="rId25"/>
    <p:sldId id="314" r:id="rId26"/>
    <p:sldId id="316" r:id="rId27"/>
    <p:sldId id="321" r:id="rId28"/>
    <p:sldId id="322" r:id="rId29"/>
    <p:sldId id="333" r:id="rId30"/>
    <p:sldId id="323" r:id="rId31"/>
    <p:sldId id="317" r:id="rId32"/>
    <p:sldId id="318" r:id="rId33"/>
    <p:sldId id="319" r:id="rId34"/>
    <p:sldId id="334" r:id="rId35"/>
    <p:sldId id="335" r:id="rId36"/>
    <p:sldId id="320" r:id="rId37"/>
    <p:sldId id="336" r:id="rId38"/>
    <p:sldId id="337" r:id="rId39"/>
    <p:sldId id="338" r:id="rId40"/>
    <p:sldId id="339" r:id="rId41"/>
    <p:sldId id="340" r:id="rId42"/>
    <p:sldId id="341" r:id="rId43"/>
    <p:sldId id="342" r:id="rId44"/>
    <p:sldId id="343" r:id="rId45"/>
    <p:sldId id="344" r:id="rId46"/>
    <p:sldId id="345" r:id="rId47"/>
    <p:sldId id="346" r:id="rId48"/>
    <p:sldId id="347" r:id="rId49"/>
    <p:sldId id="324" r:id="rId50"/>
    <p:sldId id="325" r:id="rId51"/>
    <p:sldId id="326" r:id="rId52"/>
    <p:sldId id="327" r:id="rId53"/>
    <p:sldId id="328" r:id="rId54"/>
    <p:sldId id="267" r:id="rId55"/>
    <p:sldId id="329" r:id="rId56"/>
    <p:sldId id="330" r:id="rId57"/>
    <p:sldId id="331" r:id="rId58"/>
    <p:sldId id="332" r:id="rId59"/>
    <p:sldId id="348" r:id="rId60"/>
    <p:sldId id="349" r:id="rId61"/>
  </p:sldIdLst>
  <p:sldSz cx="9144000" cy="6858000" type="screen4x3"/>
  <p:notesSz cx="6858000" cy="9144000"/>
  <p:embeddedFontLst>
    <p:embeddedFont>
      <p:font typeface="Arial Black" panose="020B0A04020102020204" pitchFamily="34" charset="0"/>
      <p:bold r:id="rId63"/>
    </p:embeddedFont>
    <p:embeddedFont>
      <p:font typeface="Century Gothic" panose="020B0502020202020204" pitchFamily="34" charset="0"/>
      <p:regular r:id="rId64"/>
      <p:bold r:id="rId65"/>
      <p:italic r:id="rId66"/>
      <p:boldItalic r:id="rId67"/>
    </p:embeddedFont>
    <p:embeddedFont>
      <p:font typeface="GavadonUltraKt" panose="00000400000000000000" pitchFamily="2" charset="0"/>
      <p:regular r:id="rId68"/>
    </p:embeddedFont>
    <p:embeddedFont>
      <p:font typeface="HGS創英ﾌﾟﾚｾﾞﾝｽEB" panose="02020800000000000000" pitchFamily="18" charset="-128"/>
      <p:regular r:id="rId69"/>
    </p:embeddedFont>
    <p:embeddedFont>
      <p:font typeface="HG明朝E" panose="02020909000000000000" pitchFamily="17" charset="-128"/>
      <p:regular r:id="rId70"/>
    </p:embeddedFont>
    <p:embeddedFont>
      <p:font typeface="メイリオ" panose="020B0604030504040204" pitchFamily="50" charset="-128"/>
      <p:regular r:id="rId71"/>
      <p:bold r:id="rId72"/>
      <p:italic r:id="rId73"/>
      <p:boldItalic r:id="rId74"/>
    </p:embeddedFont>
    <p:embeddedFont>
      <p:font typeface="游ゴシック" panose="020B0400000000000000" pitchFamily="50" charset="-128"/>
      <p:regular r:id="rId75"/>
      <p:bold r:id="rId7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E9E8D8-3C93-40A6-A5CA-FB8A1731451C}" v="555" dt="2020-02-19T05:07:37.86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84" autoAdjust="0"/>
    <p:restoredTop sz="94660"/>
  </p:normalViewPr>
  <p:slideViewPr>
    <p:cSldViewPr snapToGrid="0">
      <p:cViewPr varScale="1">
        <p:scale>
          <a:sx n="114" d="100"/>
          <a:sy n="114" d="100"/>
        </p:scale>
        <p:origin x="90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font" Target="fonts/font14.fntdata"/><Relationship Id="rId7" Type="http://schemas.openxmlformats.org/officeDocument/2006/relationships/slide" Target="slides/slide3.xml"/><Relationship Id="rId71"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0.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2020/2/19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2020/2/19</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2020/2/19</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2020/2/19</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2020/2/19</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2020/2/19</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2020/2/19</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2020/2/19</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2020/2/19</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2020/2/19</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2020/2/19</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2020/2/19</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2020/2/19</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mn-ea"/>
                <a:ea typeface="+mn-ea"/>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mn-ea"/>
                <a:ea typeface="+mn-ea"/>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s>
</file>

<file path=ppt/slides/_rels/slide1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oleObject" Target="../embeddings/oleObject1.bin"/><Relationship Id="rId7" Type="http://schemas.openxmlformats.org/officeDocument/2006/relationships/image" Target="../media/image34.png"/><Relationship Id="rId12"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1.wmf"/><Relationship Id="rId11" Type="http://schemas.openxmlformats.org/officeDocument/2006/relationships/oleObject" Target="../embeddings/oleObject4.bin"/><Relationship Id="rId5" Type="http://schemas.openxmlformats.org/officeDocument/2006/relationships/oleObject" Target="../embeddings/oleObject2.bin"/><Relationship Id="rId10" Type="http://schemas.openxmlformats.org/officeDocument/2006/relationships/image" Target="../media/image32.wmf"/><Relationship Id="rId4" Type="http://schemas.openxmlformats.org/officeDocument/2006/relationships/image" Target="../media/image30.wmf"/><Relationship Id="rId9"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1.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2.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3.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0.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jpg"/></Relationships>
</file>

<file path=ppt/slides/_rels/slide3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image" Target="../media/image59.png"/><Relationship Id="rId13" Type="http://schemas.microsoft.com/office/2007/relationships/hdphoto" Target="../media/hdphoto6.wdp"/><Relationship Id="rId18" Type="http://schemas.openxmlformats.org/officeDocument/2006/relationships/image" Target="../media/image64.jp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61.png"/><Relationship Id="rId17" Type="http://schemas.microsoft.com/office/2007/relationships/hdphoto" Target="../media/hdphoto8.wdp"/><Relationship Id="rId2" Type="http://schemas.openxmlformats.org/officeDocument/2006/relationships/image" Target="../media/image56.png"/><Relationship Id="rId16"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58.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60.png"/><Relationship Id="rId4" Type="http://schemas.openxmlformats.org/officeDocument/2006/relationships/image" Target="../media/image57.png"/><Relationship Id="rId9" Type="http://schemas.microsoft.com/office/2007/relationships/hdphoto" Target="../media/hdphoto4.wdp"/><Relationship Id="rId14"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121967173"/>
              </p:ext>
            </p:extLst>
          </p:nvPr>
        </p:nvGraphicFramePr>
        <p:xfrm>
          <a:off x="599845" y="969361"/>
          <a:ext cx="6322378" cy="466344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274898723"/>
                    </a:ext>
                  </a:extLst>
                </a:gridCol>
                <a:gridCol w="292290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latin typeface="+mn-ea"/>
                          <a:ea typeface="+mn-ea"/>
                        </a:rPr>
                        <a:t>更新日</a:t>
                      </a:r>
                    </a:p>
                  </a:txBody>
                  <a:tcPr/>
                </a:tc>
                <a:tc>
                  <a:txBody>
                    <a:bodyPr/>
                    <a:lstStyle/>
                    <a:p>
                      <a:r>
                        <a:rPr kumimoji="1" lang="ja-JP" altLang="en-US" sz="800" dirty="0">
                          <a:latin typeface="+mn-ea"/>
                          <a:ea typeface="+mn-ea"/>
                        </a:rPr>
                        <a:t>主な内容</a:t>
                      </a:r>
                    </a:p>
                  </a:txBody>
                  <a:tcPr/>
                </a:tc>
                <a:tc>
                  <a:txBody>
                    <a:bodyPr/>
                    <a:lstStyle/>
                    <a:p>
                      <a:r>
                        <a:rPr kumimoji="1" lang="ja-JP" altLang="en-US" sz="800" dirty="0">
                          <a:latin typeface="+mn-ea"/>
                          <a:ea typeface="+mn-ea"/>
                        </a:rPr>
                        <a:t>備考</a:t>
                      </a:r>
                    </a:p>
                  </a:txBody>
                  <a:tcPr/>
                </a:tc>
                <a:extLst>
                  <a:ext uri="{0D108BD9-81ED-4DB2-BD59-A6C34878D82A}">
                    <a16:rowId xmlns:a16="http://schemas.microsoft.com/office/drawing/2014/main" val="4185926113"/>
                  </a:ext>
                </a:extLst>
              </a:tr>
              <a:tr h="211158">
                <a:tc>
                  <a:txBody>
                    <a:bodyPr/>
                    <a:lstStyle/>
                    <a:p>
                      <a:r>
                        <a:rPr kumimoji="1" lang="en-US" altLang="ja-JP" sz="800">
                          <a:latin typeface="+mn-ea"/>
                          <a:ea typeface="+mn-ea"/>
                        </a:rPr>
                        <a:t>2020.1.23</a:t>
                      </a:r>
                      <a:endParaRPr kumimoji="1" lang="ja-JP" altLang="en-US" sz="800" dirty="0">
                        <a:latin typeface="+mn-ea"/>
                        <a:ea typeface="+mn-ea"/>
                      </a:endParaRPr>
                    </a:p>
                  </a:txBody>
                  <a:tcPr/>
                </a:tc>
                <a:tc>
                  <a:txBody>
                    <a:bodyPr/>
                    <a:lstStyle/>
                    <a:p>
                      <a:r>
                        <a:rPr kumimoji="1" lang="ja-JP" altLang="en-US" sz="800">
                          <a:latin typeface="+mn-ea"/>
                          <a:ea typeface="+mn-ea"/>
                        </a:rPr>
                        <a:t>・書類作成　</a:t>
                      </a:r>
                      <a:r>
                        <a:rPr kumimoji="1" lang="en-US" altLang="ja-JP" sz="800">
                          <a:latin typeface="+mn-ea"/>
                          <a:ea typeface="+mn-ea"/>
                        </a:rPr>
                        <a:t>1</a:t>
                      </a:r>
                      <a:r>
                        <a:rPr kumimoji="1" lang="en-US" altLang="ja-JP" sz="800" baseline="30000">
                          <a:latin typeface="+mn-ea"/>
                          <a:ea typeface="+mn-ea"/>
                        </a:rPr>
                        <a:t>st</a:t>
                      </a:r>
                      <a:r>
                        <a:rPr kumimoji="1" lang="ja-JP" altLang="en-US" sz="800">
                          <a:latin typeface="+mn-ea"/>
                          <a:ea typeface="+mn-ea"/>
                        </a:rPr>
                        <a:t>のものから分離。</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1stPllayable</a:t>
                      </a:r>
                      <a:r>
                        <a:rPr kumimoji="1" lang="ja-JP" altLang="en-US" sz="800">
                          <a:latin typeface="+mn-ea"/>
                          <a:ea typeface="+mn-ea"/>
                        </a:rPr>
                        <a:t>要望仕様策定（</a:t>
                      </a:r>
                      <a:r>
                        <a:rPr kumimoji="1" lang="en-US" altLang="ja-JP" sz="800">
                          <a:latin typeface="+mn-ea"/>
                          <a:ea typeface="+mn-ea"/>
                        </a:rPr>
                        <a:t>P.2</a:t>
                      </a:r>
                      <a:r>
                        <a:rPr kumimoji="1" lang="ja-JP" altLang="en-US" sz="800">
                          <a:latin typeface="+mn-ea"/>
                          <a:ea typeface="+mn-ea"/>
                        </a:rPr>
                        <a:t>）</a:t>
                      </a:r>
                      <a:endParaRPr kumimoji="1" lang="en-US" altLang="ja-JP" sz="80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4167916527"/>
                  </a:ext>
                </a:extLst>
              </a:tr>
              <a:tr h="0">
                <a:tc>
                  <a:txBody>
                    <a:bodyPr/>
                    <a:lstStyle/>
                    <a:p>
                      <a:r>
                        <a:rPr kumimoji="1" lang="en-US" altLang="ja-JP" sz="800">
                          <a:latin typeface="+mn-ea"/>
                          <a:ea typeface="+mn-ea"/>
                        </a:rPr>
                        <a:t>2020.1.27</a:t>
                      </a:r>
                      <a:endParaRPr kumimoji="1" lang="ja-JP" altLang="en-US" sz="800" dirty="0">
                        <a:latin typeface="+mn-ea"/>
                        <a:ea typeface="+mn-ea"/>
                      </a:endParaRPr>
                    </a:p>
                  </a:txBody>
                  <a:tcPr/>
                </a:tc>
                <a:tc>
                  <a:txBody>
                    <a:bodyPr/>
                    <a:lstStyle/>
                    <a:p>
                      <a:r>
                        <a:rPr kumimoji="1" lang="ja-JP" altLang="en-US" sz="800">
                          <a:latin typeface="+mn-ea"/>
                          <a:ea typeface="+mn-ea"/>
                        </a:rPr>
                        <a:t>・部位破壊について記載追加。（</a:t>
                      </a:r>
                      <a:r>
                        <a:rPr kumimoji="1" lang="en-US" altLang="ja-JP" sz="800">
                          <a:latin typeface="+mn-ea"/>
                          <a:ea typeface="+mn-ea"/>
                        </a:rPr>
                        <a:t>P.19</a:t>
                      </a:r>
                      <a:r>
                        <a:rPr kumimoji="1" lang="ja-JP" altLang="en-US" sz="800">
                          <a:latin typeface="+mn-ea"/>
                          <a:ea typeface="+mn-ea"/>
                        </a:rPr>
                        <a:t>）</a:t>
                      </a:r>
                      <a:endParaRPr kumimoji="1" lang="ja-JP" altLang="en-US" sz="800" dirty="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224538453"/>
                  </a:ext>
                </a:extLst>
              </a:tr>
              <a:tr h="0">
                <a:tc>
                  <a:txBody>
                    <a:bodyPr/>
                    <a:lstStyle/>
                    <a:p>
                      <a:r>
                        <a:rPr kumimoji="1" lang="en-US" altLang="ja-JP" sz="800">
                          <a:latin typeface="+mn-ea"/>
                          <a:ea typeface="+mn-ea"/>
                        </a:rPr>
                        <a:t>2020.1.27b</a:t>
                      </a:r>
                      <a:endParaRPr kumimoji="1" lang="ja-JP" altLang="en-US" sz="800" dirty="0">
                        <a:latin typeface="+mn-ea"/>
                        <a:ea typeface="+mn-ea"/>
                      </a:endParaRPr>
                    </a:p>
                  </a:txBody>
                  <a:tcPr/>
                </a:tc>
                <a:tc>
                  <a:txBody>
                    <a:bodyPr/>
                    <a:lstStyle/>
                    <a:p>
                      <a:r>
                        <a:rPr kumimoji="1" lang="ja-JP" altLang="en-US" sz="800">
                          <a:latin typeface="+mn-ea"/>
                          <a:ea typeface="+mn-ea"/>
                        </a:rPr>
                        <a:t>・部位破壊の引継ぎに対して記載ミスを修正。（</a:t>
                      </a:r>
                      <a:r>
                        <a:rPr kumimoji="1" lang="en-US" altLang="ja-JP" sz="800">
                          <a:latin typeface="+mn-ea"/>
                          <a:ea typeface="+mn-ea"/>
                        </a:rPr>
                        <a:t>P.19</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432273792"/>
                  </a:ext>
                </a:extLst>
              </a:tr>
              <a:tr h="0">
                <a:tc>
                  <a:txBody>
                    <a:bodyPr/>
                    <a:lstStyle/>
                    <a:p>
                      <a:r>
                        <a:rPr kumimoji="1" lang="en-US" altLang="ja-JP" sz="800">
                          <a:latin typeface="+mn-ea"/>
                          <a:ea typeface="+mn-ea"/>
                        </a:rPr>
                        <a:t>2020.1.28</a:t>
                      </a:r>
                      <a:endParaRPr kumimoji="1" lang="ja-JP" altLang="en-US" sz="800" dirty="0">
                        <a:latin typeface="+mn-ea"/>
                        <a:ea typeface="+mn-ea"/>
                      </a:endParaRPr>
                    </a:p>
                  </a:txBody>
                  <a:tcPr/>
                </a:tc>
                <a:tc>
                  <a:txBody>
                    <a:bodyPr/>
                    <a:lstStyle/>
                    <a:p>
                      <a:r>
                        <a:rPr kumimoji="1" lang="ja-JP" altLang="en-US" sz="800">
                          <a:latin typeface="+mn-ea"/>
                          <a:ea typeface="+mn-ea"/>
                        </a:rPr>
                        <a:t>・怪獣やられ移植。（</a:t>
                      </a:r>
                      <a:r>
                        <a:rPr kumimoji="1" lang="en-US" altLang="ja-JP" sz="800">
                          <a:latin typeface="+mn-ea"/>
                          <a:ea typeface="+mn-ea"/>
                        </a:rPr>
                        <a:t>P.21</a:t>
                      </a:r>
                      <a:r>
                        <a:rPr kumimoji="1" lang="ja-JP" altLang="en-US" sz="800">
                          <a:latin typeface="+mn-ea"/>
                          <a:ea typeface="+mn-ea"/>
                        </a:rPr>
                        <a:t>～</a:t>
                      </a:r>
                      <a:r>
                        <a:rPr kumimoji="1" lang="en-US" altLang="ja-JP" sz="800">
                          <a:latin typeface="+mn-ea"/>
                          <a:ea typeface="+mn-ea"/>
                        </a:rPr>
                        <a:t>22</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172877438"/>
                  </a:ext>
                </a:extLst>
              </a:tr>
              <a:tr h="0">
                <a:tc>
                  <a:txBody>
                    <a:bodyPr/>
                    <a:lstStyle/>
                    <a:p>
                      <a:r>
                        <a:rPr kumimoji="1" lang="en-US" altLang="ja-JP" sz="800">
                          <a:latin typeface="+mn-ea"/>
                          <a:ea typeface="+mn-ea"/>
                        </a:rPr>
                        <a:t>2020.2.3</a:t>
                      </a:r>
                      <a:endParaRPr kumimoji="1" lang="ja-JP" altLang="en-US" sz="800" dirty="0">
                        <a:latin typeface="+mn-ea"/>
                        <a:ea typeface="+mn-ea"/>
                      </a:endParaRPr>
                    </a:p>
                  </a:txBody>
                  <a:tcPr/>
                </a:tc>
                <a:tc>
                  <a:txBody>
                    <a:bodyPr/>
                    <a:lstStyle/>
                    <a:p>
                      <a:r>
                        <a:rPr kumimoji="1" lang="ja-JP" altLang="en-US" sz="800">
                          <a:latin typeface="+mn-ea"/>
                          <a:ea typeface="+mn-ea"/>
                        </a:rPr>
                        <a:t>・キャラ詳細、部位選択関連仕様修正。（</a:t>
                      </a:r>
                      <a:r>
                        <a:rPr kumimoji="1" lang="en-US" altLang="ja-JP" sz="800">
                          <a:latin typeface="+mn-ea"/>
                          <a:ea typeface="+mn-ea"/>
                        </a:rPr>
                        <a:t>P.23</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68866153"/>
                  </a:ext>
                </a:extLst>
              </a:tr>
              <a:tr h="0">
                <a:tc>
                  <a:txBody>
                    <a:bodyPr/>
                    <a:lstStyle/>
                    <a:p>
                      <a:r>
                        <a:rPr kumimoji="1" lang="en-US" altLang="ja-JP" sz="800">
                          <a:latin typeface="+mn-ea"/>
                          <a:ea typeface="+mn-ea"/>
                        </a:rPr>
                        <a:t>2020.2.6</a:t>
                      </a:r>
                      <a:endParaRPr kumimoji="1" lang="ja-JP" altLang="en-US" sz="800" dirty="0">
                        <a:latin typeface="+mn-ea"/>
                        <a:ea typeface="+mn-ea"/>
                      </a:endParaRPr>
                    </a:p>
                  </a:txBody>
                  <a:tcPr/>
                </a:tc>
                <a:tc>
                  <a:txBody>
                    <a:bodyPr/>
                    <a:lstStyle/>
                    <a:p>
                      <a:r>
                        <a:rPr kumimoji="1" lang="ja-JP" altLang="en-US" sz="800">
                          <a:latin typeface="+mn-ea"/>
                          <a:ea typeface="+mn-ea"/>
                        </a:rPr>
                        <a:t>・バトル画面にバフの表示を追記（</a:t>
                      </a:r>
                      <a:r>
                        <a:rPr kumimoji="1" lang="en-US" altLang="ja-JP" sz="800">
                          <a:latin typeface="+mn-ea"/>
                          <a:ea typeface="+mn-ea"/>
                        </a:rPr>
                        <a:t>P.24</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・バフの表示方法について追記。（</a:t>
                      </a:r>
                      <a:r>
                        <a:rPr kumimoji="1" lang="en-US" altLang="ja-JP" sz="800">
                          <a:latin typeface="+mn-ea"/>
                          <a:ea typeface="+mn-ea"/>
                        </a:rPr>
                        <a:t>P.26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・キャラ詳細と部位選択にてバフの表示方法修正。</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P.27</a:t>
                      </a:r>
                      <a:r>
                        <a:rPr kumimoji="1" lang="ja-JP" altLang="en-US" sz="800">
                          <a:latin typeface="+mn-ea"/>
                          <a:ea typeface="+mn-ea"/>
                        </a:rPr>
                        <a:t>～</a:t>
                      </a:r>
                      <a:r>
                        <a:rPr kumimoji="1" lang="en-US" altLang="ja-JP" sz="800">
                          <a:latin typeface="+mn-ea"/>
                          <a:ea typeface="+mn-ea"/>
                        </a:rPr>
                        <a:t>30</a:t>
                      </a:r>
                      <a:r>
                        <a:rPr kumimoji="1" lang="ja-JP" altLang="en-US" sz="800">
                          <a:latin typeface="+mn-ea"/>
                          <a:ea typeface="+mn-ea"/>
                        </a:rPr>
                        <a:t>）</a:t>
                      </a:r>
                      <a:endParaRPr kumimoji="1" lang="en-US" altLang="ja-JP" sz="80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・エフェクトの表示方法について記載（</a:t>
                      </a:r>
                      <a:r>
                        <a:rPr kumimoji="1" lang="en-US" altLang="ja-JP" sz="800"/>
                        <a:t>P.39</a:t>
                      </a:r>
                      <a:r>
                        <a:rPr kumimoji="1" lang="ja-JP" altLang="en-US" sz="800"/>
                        <a:t>）</a:t>
                      </a:r>
                      <a:endParaRPr kumimoji="1" lang="en-US" altLang="ja-JP" sz="800"/>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907295995"/>
                  </a:ext>
                </a:extLst>
              </a:tr>
              <a:tr h="0">
                <a:tc>
                  <a:txBody>
                    <a:bodyPr/>
                    <a:lstStyle/>
                    <a:p>
                      <a:r>
                        <a:rPr kumimoji="1" lang="en-US" altLang="ja-JP" sz="800">
                          <a:latin typeface="+mn-ea"/>
                          <a:ea typeface="+mn-ea"/>
                        </a:rPr>
                        <a:t>2020.2.6b</a:t>
                      </a:r>
                      <a:endParaRPr kumimoji="1" lang="ja-JP" altLang="en-US" sz="800" dirty="0">
                        <a:latin typeface="+mn-ea"/>
                        <a:ea typeface="+mn-ea"/>
                      </a:endParaRPr>
                    </a:p>
                  </a:txBody>
                  <a:tcPr/>
                </a:tc>
                <a:tc>
                  <a:txBody>
                    <a:bodyPr/>
                    <a:lstStyle/>
                    <a:p>
                      <a:r>
                        <a:rPr kumimoji="1" lang="ja-JP" altLang="en-US" sz="800">
                          <a:latin typeface="+mn-ea"/>
                          <a:ea typeface="+mn-ea"/>
                        </a:rPr>
                        <a:t>・やられ演出の際のエフェクトについて記載。（</a:t>
                      </a:r>
                      <a:r>
                        <a:rPr kumimoji="1" lang="en-US" altLang="ja-JP" sz="800">
                          <a:latin typeface="+mn-ea"/>
                          <a:ea typeface="+mn-ea"/>
                        </a:rPr>
                        <a:t>P.6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・バトルカメラ仕様と統合。（</a:t>
                      </a:r>
                      <a:r>
                        <a:rPr kumimoji="1" lang="en-US" altLang="ja-JP" sz="800">
                          <a:latin typeface="+mn-ea"/>
                          <a:ea typeface="+mn-ea"/>
                        </a:rPr>
                        <a:t>P.31</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1044446053"/>
                  </a:ext>
                </a:extLst>
              </a:tr>
              <a:tr h="0">
                <a:tc>
                  <a:txBody>
                    <a:bodyPr/>
                    <a:lstStyle/>
                    <a:p>
                      <a:r>
                        <a:rPr kumimoji="1" lang="en-US" altLang="ja-JP" sz="800">
                          <a:latin typeface="+mn-ea"/>
                          <a:ea typeface="+mn-ea"/>
                        </a:rPr>
                        <a:t>2020.2.8</a:t>
                      </a:r>
                      <a:endParaRPr kumimoji="1" lang="ja-JP" altLang="en-US" sz="800" dirty="0">
                        <a:latin typeface="+mn-ea"/>
                        <a:ea typeface="+mn-ea"/>
                      </a:endParaRPr>
                    </a:p>
                  </a:txBody>
                  <a:tcPr/>
                </a:tc>
                <a:tc>
                  <a:txBody>
                    <a:bodyPr/>
                    <a:lstStyle/>
                    <a:p>
                      <a:r>
                        <a:rPr kumimoji="1" lang="ja-JP" altLang="en-US" sz="800">
                          <a:latin typeface="+mn-ea"/>
                          <a:ea typeface="+mn-ea"/>
                        </a:rPr>
                        <a:t>・勝利演出時の</a:t>
                      </a:r>
                      <a:r>
                        <a:rPr kumimoji="1" lang="en-US" altLang="ja-JP" sz="800">
                          <a:latin typeface="+mn-ea"/>
                          <a:ea typeface="+mn-ea"/>
                        </a:rPr>
                        <a:t>TR</a:t>
                      </a:r>
                      <a:r>
                        <a:rPr kumimoji="1" lang="ja-JP" altLang="en-US" sz="800">
                          <a:latin typeface="+mn-ea"/>
                          <a:ea typeface="+mn-ea"/>
                        </a:rPr>
                        <a:t>衣装削除、</a:t>
                      </a:r>
                      <a:r>
                        <a:rPr kumimoji="1" lang="en-US" altLang="ja-JP" sz="800">
                          <a:latin typeface="+mn-ea"/>
                          <a:ea typeface="+mn-ea"/>
                        </a:rPr>
                        <a:t>MVP</a:t>
                      </a:r>
                      <a:r>
                        <a:rPr kumimoji="1" lang="ja-JP" altLang="en-US" sz="800">
                          <a:latin typeface="+mn-ea"/>
                          <a:ea typeface="+mn-ea"/>
                        </a:rPr>
                        <a:t>の演出修正。（</a:t>
                      </a:r>
                      <a:r>
                        <a:rPr kumimoji="1" lang="en-US" altLang="ja-JP" sz="800">
                          <a:latin typeface="+mn-ea"/>
                          <a:ea typeface="+mn-ea"/>
                        </a:rPr>
                        <a:t>P.6</a:t>
                      </a:r>
                      <a:r>
                        <a:rPr kumimoji="1" lang="ja-JP" altLang="en-US" sz="800">
                          <a:latin typeface="+mn-ea"/>
                          <a:ea typeface="+mn-ea"/>
                        </a:rPr>
                        <a:t>～</a:t>
                      </a:r>
                      <a:r>
                        <a:rPr kumimoji="1" lang="en-US" altLang="ja-JP" sz="800">
                          <a:latin typeface="+mn-ea"/>
                          <a:ea typeface="+mn-ea"/>
                        </a:rPr>
                        <a:t>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25544210"/>
                  </a:ext>
                </a:extLst>
              </a:tr>
              <a:tr h="0">
                <a:tc>
                  <a:txBody>
                    <a:bodyPr/>
                    <a:lstStyle/>
                    <a:p>
                      <a:r>
                        <a:rPr kumimoji="1" lang="en-US" altLang="ja-JP" sz="800">
                          <a:latin typeface="+mn-ea"/>
                          <a:ea typeface="+mn-ea"/>
                        </a:rPr>
                        <a:t>2020.2.12</a:t>
                      </a:r>
                      <a:endParaRPr kumimoji="1" lang="ja-JP" altLang="en-US" sz="800" dirty="0">
                        <a:latin typeface="+mn-ea"/>
                        <a:ea typeface="+mn-ea"/>
                      </a:endParaRPr>
                    </a:p>
                  </a:txBody>
                  <a:tcPr/>
                </a:tc>
                <a:tc>
                  <a:txBody>
                    <a:bodyPr/>
                    <a:lstStyle/>
                    <a:p>
                      <a:r>
                        <a:rPr kumimoji="1" lang="ja-JP" altLang="en-US" sz="800">
                          <a:latin typeface="+mn-ea"/>
                          <a:ea typeface="+mn-ea"/>
                        </a:rPr>
                        <a:t>・画面フロー修正（</a:t>
                      </a:r>
                      <a:r>
                        <a:rPr kumimoji="1" lang="en-US" altLang="ja-JP" sz="800">
                          <a:latin typeface="+mn-ea"/>
                          <a:ea typeface="+mn-ea"/>
                        </a:rPr>
                        <a:t>P.23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・バトル画面更新。（</a:t>
                      </a:r>
                      <a:r>
                        <a:rPr kumimoji="1" lang="en-US" altLang="ja-JP" sz="800">
                          <a:latin typeface="+mn-ea"/>
                          <a:ea typeface="+mn-ea"/>
                        </a:rPr>
                        <a:t>P.24</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・バトルキャラ詳細画面更新。（</a:t>
                      </a:r>
                      <a:r>
                        <a:rPr kumimoji="1" lang="en-US" altLang="ja-JP" sz="800">
                          <a:latin typeface="+mn-ea"/>
                          <a:ea typeface="+mn-ea"/>
                        </a:rPr>
                        <a:t>P.28</a:t>
                      </a:r>
                      <a:r>
                        <a:rPr kumimoji="1" lang="ja-JP" altLang="en-US" sz="800">
                          <a:latin typeface="+mn-ea"/>
                          <a:ea typeface="+mn-ea"/>
                        </a:rPr>
                        <a:t>～</a:t>
                      </a:r>
                      <a:r>
                        <a:rPr kumimoji="1" lang="en-US" altLang="ja-JP" sz="800">
                          <a:latin typeface="+mn-ea"/>
                          <a:ea typeface="+mn-ea"/>
                        </a:rPr>
                        <a:t>29</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・キャラ情報作成。（</a:t>
                      </a:r>
                      <a:r>
                        <a:rPr kumimoji="1" lang="en-US" altLang="ja-JP" sz="800">
                          <a:latin typeface="+mn-ea"/>
                          <a:ea typeface="+mn-ea"/>
                        </a:rPr>
                        <a:t>P.31</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・選択中</a:t>
                      </a:r>
                      <a:r>
                        <a:rPr kumimoji="1" lang="en-US" altLang="ja-JP" sz="800">
                          <a:latin typeface="+mn-ea"/>
                          <a:ea typeface="+mn-ea"/>
                        </a:rPr>
                        <a:t>TR</a:t>
                      </a:r>
                      <a:r>
                        <a:rPr kumimoji="1" lang="ja-JP" altLang="en-US" sz="800">
                          <a:latin typeface="+mn-ea"/>
                          <a:ea typeface="+mn-ea"/>
                        </a:rPr>
                        <a:t>情報作成。（</a:t>
                      </a:r>
                      <a:r>
                        <a:rPr kumimoji="1" lang="en-US" altLang="ja-JP" sz="800">
                          <a:latin typeface="+mn-ea"/>
                          <a:ea typeface="+mn-ea"/>
                        </a:rPr>
                        <a:t>P.32</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422723543"/>
                  </a:ext>
                </a:extLst>
              </a:tr>
              <a:tr h="0">
                <a:tc>
                  <a:txBody>
                    <a:bodyPr/>
                    <a:lstStyle/>
                    <a:p>
                      <a:r>
                        <a:rPr kumimoji="1" lang="en-US" altLang="ja-JP" sz="800">
                          <a:latin typeface="+mn-ea"/>
                          <a:ea typeface="+mn-ea"/>
                        </a:rPr>
                        <a:t>2020.2.12b</a:t>
                      </a:r>
                      <a:endParaRPr kumimoji="1" lang="ja-JP" altLang="en-US" sz="800" dirty="0">
                        <a:latin typeface="+mn-ea"/>
                        <a:ea typeface="+mn-ea"/>
                      </a:endParaRPr>
                    </a:p>
                  </a:txBody>
                  <a:tcPr/>
                </a:tc>
                <a:tc>
                  <a:txBody>
                    <a:bodyPr/>
                    <a:lstStyle/>
                    <a:p>
                      <a:r>
                        <a:rPr kumimoji="1" lang="ja-JP" altLang="en-US" sz="800">
                          <a:latin typeface="+mn-ea"/>
                          <a:ea typeface="+mn-ea"/>
                        </a:rPr>
                        <a:t>・固定カメラ切替について追記。（</a:t>
                      </a:r>
                      <a:r>
                        <a:rPr kumimoji="1" lang="en-US" altLang="ja-JP" sz="800">
                          <a:latin typeface="+mn-ea"/>
                          <a:ea typeface="+mn-ea"/>
                        </a:rPr>
                        <a:t>P.</a:t>
                      </a:r>
                      <a:r>
                        <a:rPr kumimoji="1" lang="en-US" altLang="ja-JP" sz="800" strike="sngStrike">
                          <a:latin typeface="+mn-ea"/>
                          <a:ea typeface="+mn-ea"/>
                        </a:rPr>
                        <a:t>37</a:t>
                      </a:r>
                      <a:r>
                        <a:rPr kumimoji="1" lang="ja-JP" altLang="en-US" sz="800">
                          <a:latin typeface="+mn-ea"/>
                          <a:ea typeface="+mn-ea"/>
                        </a:rPr>
                        <a:t>→</a:t>
                      </a:r>
                      <a:r>
                        <a:rPr kumimoji="1" lang="en-US" altLang="ja-JP" sz="800">
                          <a:latin typeface="+mn-ea"/>
                          <a:ea typeface="+mn-ea"/>
                        </a:rPr>
                        <a:t>49</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1027770722"/>
                  </a:ext>
                </a:extLst>
              </a:tr>
              <a:tr h="0">
                <a:tc>
                  <a:txBody>
                    <a:bodyPr/>
                    <a:lstStyle/>
                    <a:p>
                      <a:r>
                        <a:rPr kumimoji="1" lang="en-US" altLang="ja-JP" sz="800">
                          <a:latin typeface="+mn-ea"/>
                          <a:ea typeface="+mn-ea"/>
                        </a:rPr>
                        <a:t>2020.2.12c</a:t>
                      </a:r>
                      <a:endParaRPr kumimoji="1" lang="ja-JP" altLang="en-US" sz="800" dirty="0">
                        <a:latin typeface="+mn-ea"/>
                        <a:ea typeface="+mn-ea"/>
                      </a:endParaRPr>
                    </a:p>
                  </a:txBody>
                  <a:tcPr/>
                </a:tc>
                <a:tc>
                  <a:txBody>
                    <a:bodyPr/>
                    <a:lstStyle/>
                    <a:p>
                      <a:r>
                        <a:rPr kumimoji="1" lang="ja-JP" altLang="en-US" sz="800">
                          <a:latin typeface="+mn-ea"/>
                          <a:ea typeface="+mn-ea"/>
                        </a:rPr>
                        <a:t>・バトルメニュー仕様統合（</a:t>
                      </a:r>
                      <a:r>
                        <a:rPr kumimoji="1" lang="en-US" altLang="ja-JP" sz="800" dirty="0">
                          <a:latin typeface="+mn-ea"/>
                          <a:ea typeface="+mn-ea"/>
                        </a:rPr>
                        <a:t>P.34</a:t>
                      </a:r>
                      <a:r>
                        <a:rPr kumimoji="1" lang="ja-JP" altLang="en-US" sz="800">
                          <a:latin typeface="+mn-ea"/>
                          <a:ea typeface="+mn-ea"/>
                        </a:rPr>
                        <a:t>～</a:t>
                      </a:r>
                      <a:r>
                        <a:rPr kumimoji="1" lang="en-US" altLang="ja-JP" sz="800" dirty="0">
                          <a:latin typeface="+mn-ea"/>
                          <a:ea typeface="+mn-ea"/>
                        </a:rPr>
                        <a:t>45</a:t>
                      </a:r>
                      <a:r>
                        <a:rPr kumimoji="1" lang="ja-JP" altLang="en-US" sz="800">
                          <a:latin typeface="+mn-ea"/>
                          <a:ea typeface="+mn-ea"/>
                        </a:rPr>
                        <a:t>）</a:t>
                      </a:r>
                      <a:endParaRPr kumimoji="1" lang="en-US" altLang="ja-JP" sz="800" dirty="0">
                        <a:latin typeface="+mn-ea"/>
                        <a:ea typeface="+mn-ea"/>
                      </a:endParaRPr>
                    </a:p>
                    <a:p>
                      <a:r>
                        <a:rPr kumimoji="1" lang="ja-JP" altLang="en-US" sz="800">
                          <a:latin typeface="+mn-ea"/>
                          <a:ea typeface="+mn-ea"/>
                        </a:rPr>
                        <a:t>　　→</a:t>
                      </a:r>
                      <a:r>
                        <a:rPr kumimoji="1" lang="en-US" altLang="ja-JP" sz="800" dirty="0">
                          <a:latin typeface="+mn-ea"/>
                          <a:ea typeface="+mn-ea"/>
                        </a:rPr>
                        <a:t>0212</a:t>
                      </a:r>
                      <a:r>
                        <a:rPr kumimoji="1" lang="ja-JP" altLang="en-US" sz="800">
                          <a:latin typeface="+mn-ea"/>
                          <a:ea typeface="+mn-ea"/>
                        </a:rPr>
                        <a:t>：</a:t>
                      </a:r>
                      <a:r>
                        <a:rPr kumimoji="1" lang="ja-JP" altLang="en-US" sz="800"/>
                        <a:t>サウンドの段階の記載を修正。（</a:t>
                      </a:r>
                      <a:r>
                        <a:rPr kumimoji="1" lang="en-US" altLang="ja-JP" sz="800" dirty="0"/>
                        <a:t>P.41</a:t>
                      </a:r>
                      <a:r>
                        <a:rPr kumimoji="1" lang="ja-JP" altLang="en-US" sz="800"/>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237896338"/>
                  </a:ext>
                </a:extLst>
              </a:tr>
              <a:tr h="0">
                <a:tc>
                  <a:txBody>
                    <a:bodyPr/>
                    <a:lstStyle/>
                    <a:p>
                      <a:r>
                        <a:rPr kumimoji="1" lang="en-US" altLang="ja-JP" sz="800" dirty="0">
                          <a:latin typeface="+mn-ea"/>
                          <a:ea typeface="+mn-ea"/>
                        </a:rPr>
                        <a:t>2020.2.14</a:t>
                      </a:r>
                    </a:p>
                  </a:txBody>
                  <a:tcPr/>
                </a:tc>
                <a:tc>
                  <a:txBody>
                    <a:bodyPr/>
                    <a:lstStyle/>
                    <a:p>
                      <a:r>
                        <a:rPr kumimoji="1" lang="ja-JP" altLang="en-US" sz="800">
                          <a:latin typeface="+mn-ea"/>
                          <a:ea typeface="+mn-ea"/>
                        </a:rPr>
                        <a:t>・追加</a:t>
                      </a:r>
                      <a:r>
                        <a:rPr kumimoji="1" lang="en-US" altLang="ja-JP" sz="800" dirty="0">
                          <a:latin typeface="+mn-ea"/>
                          <a:ea typeface="+mn-ea"/>
                        </a:rPr>
                        <a:t>HP</a:t>
                      </a:r>
                      <a:r>
                        <a:rPr kumimoji="1" lang="ja-JP" altLang="en-US" sz="800">
                          <a:latin typeface="+mn-ea"/>
                          <a:ea typeface="+mn-ea"/>
                        </a:rPr>
                        <a:t>のバーについて記載。（</a:t>
                      </a:r>
                      <a:r>
                        <a:rPr kumimoji="1" lang="en-US" altLang="ja-JP" sz="800" dirty="0">
                          <a:latin typeface="+mn-ea"/>
                          <a:ea typeface="+mn-ea"/>
                        </a:rPr>
                        <a:t>P.25</a:t>
                      </a:r>
                      <a:r>
                        <a:rPr kumimoji="1" lang="ja-JP" altLang="en-US" sz="800">
                          <a:latin typeface="+mn-ea"/>
                          <a:ea typeface="+mn-ea"/>
                        </a:rPr>
                        <a:t>）</a:t>
                      </a:r>
                      <a:endParaRPr kumimoji="1" lang="en-US" altLang="ja-JP" sz="800" dirty="0">
                        <a:latin typeface="+mn-ea"/>
                        <a:ea typeface="+mn-ea"/>
                      </a:endParaRPr>
                    </a:p>
                    <a:p>
                      <a:r>
                        <a:rPr kumimoji="1" lang="ja-JP" altLang="en-US" sz="800">
                          <a:latin typeface="+mn-ea"/>
                          <a:ea typeface="+mn-ea"/>
                        </a:rPr>
                        <a:t>・音量の初期値について記載修正。（</a:t>
                      </a:r>
                      <a:r>
                        <a:rPr kumimoji="1" lang="en-US" altLang="ja-JP" sz="800" dirty="0">
                          <a:latin typeface="+mn-ea"/>
                          <a:ea typeface="+mn-ea"/>
                        </a:rPr>
                        <a:t>P.41</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097437539"/>
                  </a:ext>
                </a:extLst>
              </a:tr>
              <a:tr h="0">
                <a:tc>
                  <a:txBody>
                    <a:bodyPr/>
                    <a:lstStyle/>
                    <a:p>
                      <a:r>
                        <a:rPr kumimoji="1" lang="en-US" altLang="ja-JP" sz="800">
                          <a:latin typeface="+mn-ea"/>
                          <a:ea typeface="+mn-ea"/>
                        </a:rPr>
                        <a:t>2020.2.17</a:t>
                      </a:r>
                      <a:endParaRPr kumimoji="1" lang="en-US" altLang="ja-JP" sz="800" dirty="0">
                        <a:latin typeface="+mn-ea"/>
                        <a:ea typeface="+mn-ea"/>
                      </a:endParaRPr>
                    </a:p>
                  </a:txBody>
                  <a:tcPr/>
                </a:tc>
                <a:tc>
                  <a:txBody>
                    <a:bodyPr/>
                    <a:lstStyle/>
                    <a:p>
                      <a:r>
                        <a:rPr kumimoji="1" lang="ja-JP" altLang="en-US" sz="800">
                          <a:latin typeface="+mn-ea"/>
                          <a:ea typeface="+mn-ea"/>
                        </a:rPr>
                        <a:t>・バトル画面の</a:t>
                      </a:r>
                      <a:r>
                        <a:rPr kumimoji="1" lang="en-US" altLang="ja-JP" sz="800">
                          <a:latin typeface="+mn-ea"/>
                          <a:ea typeface="+mn-ea"/>
                        </a:rPr>
                        <a:t>ID0</a:t>
                      </a:r>
                      <a:r>
                        <a:rPr kumimoji="1" lang="ja-JP" altLang="en-US" sz="800">
                          <a:latin typeface="+mn-ea"/>
                          <a:ea typeface="+mn-ea"/>
                        </a:rPr>
                        <a:t>**軽の</a:t>
                      </a:r>
                      <a:r>
                        <a:rPr kumimoji="1" lang="en-US" altLang="ja-JP" sz="800">
                          <a:latin typeface="+mn-ea"/>
                          <a:ea typeface="+mn-ea"/>
                        </a:rPr>
                        <a:t>ID</a:t>
                      </a:r>
                      <a:r>
                        <a:rPr kumimoji="1" lang="ja-JP" altLang="en-US" sz="800">
                          <a:latin typeface="+mn-ea"/>
                          <a:ea typeface="+mn-ea"/>
                        </a:rPr>
                        <a:t>を</a:t>
                      </a:r>
                      <a:r>
                        <a:rPr kumimoji="1" lang="en-US" altLang="ja-JP" sz="800">
                          <a:latin typeface="+mn-ea"/>
                          <a:ea typeface="+mn-ea"/>
                        </a:rPr>
                        <a:t>1**</a:t>
                      </a:r>
                      <a:r>
                        <a:rPr kumimoji="1" lang="ja-JP" altLang="en-US" sz="800">
                          <a:latin typeface="+mn-ea"/>
                          <a:ea typeface="+mn-ea"/>
                        </a:rPr>
                        <a:t>に修正。</a:t>
                      </a:r>
                      <a:endParaRPr kumimoji="1" lang="en-US" altLang="ja-JP" sz="800" dirty="0">
                        <a:latin typeface="+mn-ea"/>
                        <a:ea typeface="+mn-ea"/>
                      </a:endParaRPr>
                    </a:p>
                  </a:txBody>
                  <a:tcPr/>
                </a:tc>
                <a:tc>
                  <a:txBody>
                    <a:bodyPr/>
                    <a:lstStyle/>
                    <a:p>
                      <a:r>
                        <a:rPr kumimoji="1" lang="en-US" altLang="ja-JP" sz="800">
                          <a:latin typeface="+mn-ea"/>
                          <a:ea typeface="+mn-ea"/>
                        </a:rPr>
                        <a:t>【GP01】</a:t>
                      </a:r>
                      <a:r>
                        <a:rPr kumimoji="1" lang="ja-JP" altLang="en-US" sz="800">
                          <a:latin typeface="+mn-ea"/>
                          <a:ea typeface="+mn-ea"/>
                        </a:rPr>
                        <a:t>画面</a:t>
                      </a:r>
                      <a:r>
                        <a:rPr kumimoji="1" lang="en-US" altLang="ja-JP" sz="800">
                          <a:latin typeface="+mn-ea"/>
                          <a:ea typeface="+mn-ea"/>
                        </a:rPr>
                        <a:t>ID_20200217.xlsx</a:t>
                      </a:r>
                      <a:r>
                        <a:rPr kumimoji="1" lang="ja-JP" altLang="en-US" sz="800">
                          <a:latin typeface="+mn-ea"/>
                          <a:ea typeface="+mn-ea"/>
                        </a:rPr>
                        <a:t>も修正</a:t>
                      </a:r>
                      <a:endParaRPr kumimoji="1" lang="en-US" altLang="ja-JP" sz="800">
                        <a:latin typeface="+mn-ea"/>
                        <a:ea typeface="+mn-ea"/>
                      </a:endParaRPr>
                    </a:p>
                  </a:txBody>
                  <a:tcPr/>
                </a:tc>
                <a:extLst>
                  <a:ext uri="{0D108BD9-81ED-4DB2-BD59-A6C34878D82A}">
                    <a16:rowId xmlns:a16="http://schemas.microsoft.com/office/drawing/2014/main" val="1139444955"/>
                  </a:ext>
                </a:extLst>
              </a:tr>
              <a:tr h="0">
                <a:tc>
                  <a:txBody>
                    <a:bodyPr/>
                    <a:lstStyle/>
                    <a:p>
                      <a:r>
                        <a:rPr kumimoji="1" lang="en-US" altLang="ja-JP" sz="800">
                          <a:latin typeface="+mn-ea"/>
                          <a:ea typeface="+mn-ea"/>
                        </a:rPr>
                        <a:t>2020.2.19</a:t>
                      </a:r>
                      <a:endParaRPr kumimoji="1" lang="en-US" altLang="ja-JP" sz="800" dirty="0">
                        <a:latin typeface="+mn-ea"/>
                        <a:ea typeface="+mn-ea"/>
                      </a:endParaRPr>
                    </a:p>
                  </a:txBody>
                  <a:tcPr/>
                </a:tc>
                <a:tc>
                  <a:txBody>
                    <a:bodyPr/>
                    <a:lstStyle/>
                    <a:p>
                      <a:r>
                        <a:rPr kumimoji="1" lang="ja-JP" altLang="en-US" sz="800">
                          <a:latin typeface="+mn-ea"/>
                          <a:ea typeface="+mn-ea"/>
                        </a:rPr>
                        <a:t>・効果系のエフェクトについて記載。（</a:t>
                      </a:r>
                      <a:r>
                        <a:rPr kumimoji="1" lang="en-US" altLang="ja-JP" sz="800">
                          <a:latin typeface="+mn-ea"/>
                          <a:ea typeface="+mn-ea"/>
                        </a:rPr>
                        <a:t>P.56</a:t>
                      </a:r>
                      <a:r>
                        <a:rPr kumimoji="1" lang="ja-JP" altLang="en-US" sz="800">
                          <a:latin typeface="+mn-ea"/>
                          <a:ea typeface="+mn-ea"/>
                        </a:rPr>
                        <a:t>～</a:t>
                      </a:r>
                      <a:r>
                        <a:rPr kumimoji="1" lang="en-US" altLang="ja-JP" sz="800">
                          <a:latin typeface="+mn-ea"/>
                          <a:ea typeface="+mn-ea"/>
                        </a:rPr>
                        <a:t>57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1483520683"/>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C28CD11-054B-4E9C-8C69-D775FE501DB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C7BDE22-5EAC-4A63-9251-F2D7997FF298}"/>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6" name="テキスト ボックス 5">
            <a:extLst>
              <a:ext uri="{FF2B5EF4-FFF2-40B4-BE49-F238E27FC236}">
                <a16:creationId xmlns:a16="http://schemas.microsoft.com/office/drawing/2014/main" id="{8EB4A9CD-F8C8-4C13-A33F-1745CEF2A2CC}"/>
              </a:ext>
            </a:extLst>
          </p:cNvPr>
          <p:cNvSpPr txBox="1"/>
          <p:nvPr/>
        </p:nvSpPr>
        <p:spPr>
          <a:xfrm>
            <a:off x="529719" y="907940"/>
            <a:ext cx="825867" cy="246221"/>
          </a:xfrm>
          <a:prstGeom prst="rect">
            <a:avLst/>
          </a:prstGeom>
          <a:noFill/>
        </p:spPr>
        <p:txBody>
          <a:bodyPr wrap="none" rtlCol="0">
            <a:spAutoFit/>
          </a:bodyPr>
          <a:lstStyle/>
          <a:p>
            <a:r>
              <a:rPr kumimoji="1" lang="ja-JP" altLang="en-US" sz="1000" b="1" dirty="0"/>
              <a:t>○並列行動</a:t>
            </a:r>
          </a:p>
        </p:txBody>
      </p:sp>
      <p:sp>
        <p:nvSpPr>
          <p:cNvPr id="7" name="テキスト ボックス 6">
            <a:extLst>
              <a:ext uri="{FF2B5EF4-FFF2-40B4-BE49-F238E27FC236}">
                <a16:creationId xmlns:a16="http://schemas.microsoft.com/office/drawing/2014/main" id="{07523E65-0577-40CA-BE8A-A87A819B47FD}"/>
              </a:ext>
            </a:extLst>
          </p:cNvPr>
          <p:cNvSpPr txBox="1"/>
          <p:nvPr/>
        </p:nvSpPr>
        <p:spPr>
          <a:xfrm>
            <a:off x="717183" y="1154161"/>
            <a:ext cx="4467890" cy="246221"/>
          </a:xfrm>
          <a:prstGeom prst="rect">
            <a:avLst/>
          </a:prstGeom>
          <a:noFill/>
        </p:spPr>
        <p:txBody>
          <a:bodyPr wrap="none" rtlCol="0">
            <a:spAutoFit/>
          </a:bodyPr>
          <a:lstStyle/>
          <a:p>
            <a:r>
              <a:rPr kumimoji="1" lang="ja-JP" altLang="en-US" sz="800" dirty="0"/>
              <a:t>各キャラは、前述のパラメータに</a:t>
            </a:r>
            <a:r>
              <a:rPr kumimoji="1" lang="ja-JP" altLang="en-US" sz="1000" dirty="0"/>
              <a:t>沿って</a:t>
            </a:r>
            <a:r>
              <a:rPr kumimoji="1" lang="ja-JP" altLang="en-US" sz="800" dirty="0"/>
              <a:t>、他キャラの行動を待たずに随時行動を進行する。</a:t>
            </a:r>
            <a:endParaRPr kumimoji="1" lang="en-US" altLang="ja-JP" sz="800" dirty="0"/>
          </a:p>
        </p:txBody>
      </p:sp>
      <p:sp>
        <p:nvSpPr>
          <p:cNvPr id="8" name="テキスト ボックス 7">
            <a:extLst>
              <a:ext uri="{FF2B5EF4-FFF2-40B4-BE49-F238E27FC236}">
                <a16:creationId xmlns:a16="http://schemas.microsoft.com/office/drawing/2014/main" id="{D22C3403-2A1B-4971-8F2B-3A9737805AA5}"/>
              </a:ext>
            </a:extLst>
          </p:cNvPr>
          <p:cNvSpPr txBox="1"/>
          <p:nvPr/>
        </p:nvSpPr>
        <p:spPr>
          <a:xfrm>
            <a:off x="717183" y="1441015"/>
            <a:ext cx="1659429" cy="246221"/>
          </a:xfrm>
          <a:prstGeom prst="rect">
            <a:avLst/>
          </a:prstGeom>
          <a:noFill/>
        </p:spPr>
        <p:txBody>
          <a:bodyPr wrap="none" rtlCol="0">
            <a:spAutoFit/>
          </a:bodyPr>
          <a:lstStyle/>
          <a:p>
            <a:r>
              <a:rPr kumimoji="1" lang="ja-JP" altLang="en-US" sz="1000" b="1" dirty="0"/>
              <a:t>・演出</a:t>
            </a:r>
            <a:r>
              <a:rPr kumimoji="1" lang="ja-JP" altLang="en-US" sz="1000" b="1" dirty="0">
                <a:solidFill>
                  <a:srgbClr val="FF0000"/>
                </a:solidFill>
              </a:rPr>
              <a:t>（</a:t>
            </a:r>
            <a:r>
              <a:rPr kumimoji="1" lang="en-US" altLang="ja-JP" sz="1000" b="1" dirty="0">
                <a:solidFill>
                  <a:srgbClr val="FF0000"/>
                </a:solidFill>
              </a:rPr>
              <a:t>20190905</a:t>
            </a:r>
            <a:r>
              <a:rPr kumimoji="1" lang="ja-JP" altLang="en-US" sz="1000" b="1" dirty="0">
                <a:solidFill>
                  <a:srgbClr val="FF0000"/>
                </a:solidFill>
              </a:rPr>
              <a:t>追記）</a:t>
            </a:r>
          </a:p>
        </p:txBody>
      </p:sp>
      <p:sp>
        <p:nvSpPr>
          <p:cNvPr id="9" name="テキスト ボックス 8">
            <a:extLst>
              <a:ext uri="{FF2B5EF4-FFF2-40B4-BE49-F238E27FC236}">
                <a16:creationId xmlns:a16="http://schemas.microsoft.com/office/drawing/2014/main" id="{8044DA4C-A7D6-486D-98F4-1F22FC3A1A18}"/>
              </a:ext>
            </a:extLst>
          </p:cNvPr>
          <p:cNvSpPr txBox="1"/>
          <p:nvPr/>
        </p:nvSpPr>
        <p:spPr>
          <a:xfrm>
            <a:off x="801217" y="1758646"/>
            <a:ext cx="7109639" cy="707886"/>
          </a:xfrm>
          <a:prstGeom prst="rect">
            <a:avLst/>
          </a:prstGeom>
          <a:noFill/>
        </p:spPr>
        <p:txBody>
          <a:bodyPr wrap="none" rtlCol="0">
            <a:spAutoFit/>
          </a:bodyPr>
          <a:lstStyle/>
          <a:p>
            <a:r>
              <a:rPr kumimoji="1" lang="ja-JP" altLang="en-US" sz="1000" dirty="0"/>
              <a:t>並列行動とした場合、攻撃モーション等の演出中も時間経過させる必要がある。</a:t>
            </a:r>
            <a:endParaRPr kumimoji="1" lang="en-US" altLang="ja-JP" sz="1000" dirty="0"/>
          </a:p>
          <a:p>
            <a:r>
              <a:rPr kumimoji="1" lang="ja-JP" altLang="en-US" sz="1000" dirty="0"/>
              <a:t>そのため、キャラ名カットインなどの演出については、無い方が自然になると思われる（ので</a:t>
            </a:r>
            <a:r>
              <a:rPr kumimoji="1" lang="ja-JP" altLang="en-US" sz="1000" dirty="0">
                <a:solidFill>
                  <a:srgbClr val="FF0000"/>
                </a:solidFill>
              </a:rPr>
              <a:t>カットイン演出は不要</a:t>
            </a:r>
            <a:r>
              <a:rPr kumimoji="1" lang="ja-JP" altLang="en-US" sz="1000" dirty="0"/>
              <a:t>）。</a:t>
            </a:r>
            <a:endParaRPr kumimoji="1" lang="en-US" altLang="ja-JP" sz="1000" dirty="0"/>
          </a:p>
          <a:p>
            <a:endParaRPr kumimoji="1" lang="en-US" altLang="ja-JP" sz="1000" dirty="0"/>
          </a:p>
          <a:p>
            <a:r>
              <a:rPr kumimoji="1" lang="ja-JP" altLang="en-US" sz="1000" dirty="0"/>
              <a:t>攻撃時のカメラ挙動については、いくつかのカメラ挙動のパターンをカット替えでつなぐようにする。</a:t>
            </a:r>
            <a:endParaRPr kumimoji="1" lang="en-US" altLang="ja-JP" sz="1000" dirty="0"/>
          </a:p>
        </p:txBody>
      </p:sp>
      <p:sp>
        <p:nvSpPr>
          <p:cNvPr id="12" name="テキスト ボックス 11">
            <a:extLst>
              <a:ext uri="{FF2B5EF4-FFF2-40B4-BE49-F238E27FC236}">
                <a16:creationId xmlns:a16="http://schemas.microsoft.com/office/drawing/2014/main" id="{546AFB19-05ED-4524-A061-7B6D43EECEDD}"/>
              </a:ext>
            </a:extLst>
          </p:cNvPr>
          <p:cNvSpPr txBox="1"/>
          <p:nvPr/>
        </p:nvSpPr>
        <p:spPr>
          <a:xfrm>
            <a:off x="654969" y="2545322"/>
            <a:ext cx="7652678" cy="615553"/>
          </a:xfrm>
          <a:prstGeom prst="rect">
            <a:avLst/>
          </a:prstGeom>
          <a:noFill/>
        </p:spPr>
        <p:txBody>
          <a:bodyPr wrap="square" rtlCol="0" anchor="t">
            <a:spAutoFit/>
          </a:bodyPr>
          <a:lstStyle/>
          <a:p>
            <a:r>
              <a:rPr kumimoji="1" lang="ja-JP" altLang="en-US" sz="1000" dirty="0">
                <a:latin typeface="+mn-ea"/>
              </a:rPr>
              <a:t>カメラ挙動ついては、下記資料参照。</a:t>
            </a:r>
            <a:endParaRPr kumimoji="1" lang="en-US" altLang="ja-JP" sz="1000" dirty="0">
              <a:latin typeface="+mn-ea"/>
            </a:endParaRPr>
          </a:p>
          <a:p>
            <a:endParaRPr kumimoji="1" lang="en-US" altLang="ja-JP" sz="1000" dirty="0">
              <a:latin typeface="+mn-ea"/>
            </a:endParaRPr>
          </a:p>
          <a:p>
            <a:r>
              <a:rPr kumimoji="1" lang="en-US" altLang="ja-JP" sz="1400" b="1" dirty="0">
                <a:solidFill>
                  <a:srgbClr val="00B0F0"/>
                </a:solidFill>
                <a:latin typeface="+mn-ea"/>
              </a:rPr>
              <a:t>【GP01</a:t>
            </a:r>
            <a:r>
              <a:rPr kumimoji="1" lang="en-US" altLang="ja-JP" sz="1400" b="1">
                <a:solidFill>
                  <a:srgbClr val="00B0F0"/>
                </a:solidFill>
                <a:latin typeface="+mn-ea"/>
              </a:rPr>
              <a:t>】</a:t>
            </a:r>
            <a:r>
              <a:rPr kumimoji="1" lang="ja-JP" altLang="en-US" sz="1400" b="1">
                <a:solidFill>
                  <a:srgbClr val="00B0F0"/>
                </a:solidFill>
                <a:latin typeface="+mn-ea"/>
              </a:rPr>
              <a:t>バトルカメラ仕様</a:t>
            </a:r>
            <a:r>
              <a:rPr kumimoji="1" lang="en-US" altLang="ja-JP" sz="1400" b="1">
                <a:solidFill>
                  <a:srgbClr val="00B0F0"/>
                </a:solidFill>
                <a:latin typeface="+mn-ea"/>
              </a:rPr>
              <a:t>_20200123.</a:t>
            </a:r>
            <a:r>
              <a:rPr kumimoji="1" lang="en-US" altLang="ja-JP" sz="1400" b="1" dirty="0">
                <a:solidFill>
                  <a:srgbClr val="00B0F0"/>
                </a:solidFill>
                <a:latin typeface="+mn-ea"/>
              </a:rPr>
              <a:t>pptx</a:t>
            </a:r>
          </a:p>
        </p:txBody>
      </p:sp>
      <p:sp>
        <p:nvSpPr>
          <p:cNvPr id="18" name="テキスト ボックス 17">
            <a:extLst>
              <a:ext uri="{FF2B5EF4-FFF2-40B4-BE49-F238E27FC236}">
                <a16:creationId xmlns:a16="http://schemas.microsoft.com/office/drawing/2014/main" id="{6E753F5E-0402-4C3F-A150-A944DE0DEA14}"/>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19" name="テキスト ボックス 18">
            <a:extLst>
              <a:ext uri="{FF2B5EF4-FFF2-40B4-BE49-F238E27FC236}">
                <a16:creationId xmlns:a16="http://schemas.microsoft.com/office/drawing/2014/main" id="{462346AC-39A7-42A7-BBBF-B0078DCBFCDD}"/>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228560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E144AFE-67B6-404A-B5ED-B7876016FA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0F2A7E5-7F2D-4869-90D5-F3F3C04A67C2}"/>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A5723C25-7B80-41BA-B5BD-10995CC28CA9}"/>
              </a:ext>
            </a:extLst>
          </p:cNvPr>
          <p:cNvSpPr txBox="1"/>
          <p:nvPr/>
        </p:nvSpPr>
        <p:spPr>
          <a:xfrm>
            <a:off x="717182" y="544907"/>
            <a:ext cx="569387" cy="246221"/>
          </a:xfrm>
          <a:prstGeom prst="rect">
            <a:avLst/>
          </a:prstGeom>
          <a:noFill/>
        </p:spPr>
        <p:txBody>
          <a:bodyPr wrap="none" rtlCol="0">
            <a:spAutoFit/>
          </a:bodyPr>
          <a:lstStyle/>
          <a:p>
            <a:r>
              <a:rPr kumimoji="1" lang="ja-JP" altLang="en-US" sz="1000" b="1" dirty="0"/>
              <a:t>・入力</a:t>
            </a:r>
          </a:p>
        </p:txBody>
      </p:sp>
      <p:sp>
        <p:nvSpPr>
          <p:cNvPr id="7" name="テキスト ボックス 6">
            <a:extLst>
              <a:ext uri="{FF2B5EF4-FFF2-40B4-BE49-F238E27FC236}">
                <a16:creationId xmlns:a16="http://schemas.microsoft.com/office/drawing/2014/main" id="{9AFA6628-9E18-407C-9425-F6E9D9A8D1FE}"/>
              </a:ext>
            </a:extLst>
          </p:cNvPr>
          <p:cNvSpPr txBox="1"/>
          <p:nvPr/>
        </p:nvSpPr>
        <p:spPr>
          <a:xfrm>
            <a:off x="801217" y="862538"/>
            <a:ext cx="6032421" cy="338554"/>
          </a:xfrm>
          <a:prstGeom prst="rect">
            <a:avLst/>
          </a:prstGeom>
          <a:noFill/>
        </p:spPr>
        <p:txBody>
          <a:bodyPr wrap="none" rtlCol="0">
            <a:spAutoFit/>
          </a:bodyPr>
          <a:lstStyle/>
          <a:p>
            <a:r>
              <a:rPr kumimoji="1" lang="ja-JP" altLang="en-US" sz="800" dirty="0"/>
              <a:t>並列行動で、複数のキャラが同時に攻撃行動に入ってしまい、かつ操作したいキャラがカメラに映っていない時間があるため、</a:t>
            </a:r>
            <a:endParaRPr kumimoji="1" lang="en-US" altLang="ja-JP" sz="800" dirty="0"/>
          </a:p>
          <a:p>
            <a:r>
              <a:rPr kumimoji="1" lang="ja-JP" altLang="en-US" sz="800" dirty="0"/>
              <a:t>操作したいキャラについては、ＵＩとして配置された「キャラボタン」をタップして選択する。</a:t>
            </a:r>
            <a:endParaRPr kumimoji="1" lang="en-US" altLang="ja-JP" sz="800" dirty="0"/>
          </a:p>
        </p:txBody>
      </p:sp>
      <p:sp>
        <p:nvSpPr>
          <p:cNvPr id="8" name="テキスト ボックス 7">
            <a:extLst>
              <a:ext uri="{FF2B5EF4-FFF2-40B4-BE49-F238E27FC236}">
                <a16:creationId xmlns:a16="http://schemas.microsoft.com/office/drawing/2014/main" id="{BCE9B8C9-22CF-4324-AA98-E588123DFAF7}"/>
              </a:ext>
            </a:extLst>
          </p:cNvPr>
          <p:cNvSpPr txBox="1"/>
          <p:nvPr/>
        </p:nvSpPr>
        <p:spPr>
          <a:xfrm>
            <a:off x="861038" y="1272502"/>
            <a:ext cx="787395" cy="246221"/>
          </a:xfrm>
          <a:prstGeom prst="rect">
            <a:avLst/>
          </a:prstGeom>
          <a:noFill/>
        </p:spPr>
        <p:txBody>
          <a:bodyPr wrap="none" rtlCol="0">
            <a:spAutoFit/>
          </a:bodyPr>
          <a:lstStyle/>
          <a:p>
            <a:r>
              <a:rPr kumimoji="1" lang="en-US" altLang="ja-JP" sz="1000" b="1" dirty="0"/>
              <a:t>-</a:t>
            </a:r>
            <a:r>
              <a:rPr kumimoji="1" lang="ja-JP" altLang="en-US" sz="1000" b="1" dirty="0"/>
              <a:t> 連携攻撃</a:t>
            </a:r>
          </a:p>
        </p:txBody>
      </p:sp>
      <p:sp>
        <p:nvSpPr>
          <p:cNvPr id="9" name="テキスト ボックス 8">
            <a:extLst>
              <a:ext uri="{FF2B5EF4-FFF2-40B4-BE49-F238E27FC236}">
                <a16:creationId xmlns:a16="http://schemas.microsoft.com/office/drawing/2014/main" id="{0619C06E-F946-41EA-A370-831A76EF3D6D}"/>
              </a:ext>
            </a:extLst>
          </p:cNvPr>
          <p:cNvSpPr txBox="1"/>
          <p:nvPr/>
        </p:nvSpPr>
        <p:spPr>
          <a:xfrm>
            <a:off x="945073" y="1590133"/>
            <a:ext cx="6647974" cy="1938992"/>
          </a:xfrm>
          <a:prstGeom prst="rect">
            <a:avLst/>
          </a:prstGeom>
          <a:noFill/>
        </p:spPr>
        <p:txBody>
          <a:bodyPr wrap="none" rtlCol="0">
            <a:spAutoFit/>
          </a:bodyPr>
          <a:lstStyle/>
          <a:p>
            <a:r>
              <a:rPr kumimoji="1" lang="ja-JP" altLang="en-US" sz="800" dirty="0"/>
              <a:t>連携攻撃の内容については後述。</a:t>
            </a:r>
            <a:endParaRPr kumimoji="1" lang="en-US" altLang="ja-JP" sz="800" dirty="0"/>
          </a:p>
          <a:p>
            <a:r>
              <a:rPr kumimoji="1" lang="ja-JP" altLang="en-US" sz="800" dirty="0"/>
              <a:t>連携攻撃のＵＩは常に表示されるようにするため、使用可能になっていれば基本的にはいつでも（キャラの攻撃中であっても）タップ可能。</a:t>
            </a:r>
            <a:endParaRPr kumimoji="1" lang="en-US" altLang="ja-JP" sz="800" dirty="0"/>
          </a:p>
          <a:p>
            <a:r>
              <a:rPr kumimoji="1" lang="ja-JP" altLang="en-US" sz="800" dirty="0"/>
              <a:t>ただし、怪獣の攻撃中はボタンを暗転もしくは</a:t>
            </a:r>
            <a:r>
              <a:rPr kumimoji="1" lang="en-US" altLang="ja-JP" sz="800" dirty="0"/>
              <a:t>wait…</a:t>
            </a:r>
            <a:r>
              <a:rPr kumimoji="1" lang="ja-JP" altLang="en-US" sz="800" dirty="0"/>
              <a:t>的な表示で、入力が一時的にできなくする。</a:t>
            </a:r>
            <a:endParaRPr kumimoji="1" lang="en-US" altLang="ja-JP" sz="800" dirty="0"/>
          </a:p>
          <a:p>
            <a:endParaRPr kumimoji="1" lang="en-US" altLang="ja-JP" sz="800" dirty="0"/>
          </a:p>
          <a:p>
            <a:r>
              <a:rPr kumimoji="1" lang="ja-JP" altLang="en-US" sz="800" dirty="0"/>
              <a:t>入力が行われた場合は、以下のような挙動とする。</a:t>
            </a:r>
            <a:endParaRPr kumimoji="1" lang="en-US" altLang="ja-JP" sz="800" dirty="0"/>
          </a:p>
          <a:p>
            <a:endParaRPr kumimoji="1" lang="en-US" altLang="ja-JP" sz="800" dirty="0"/>
          </a:p>
          <a:p>
            <a:r>
              <a:rPr kumimoji="1" lang="en-US" altLang="ja-JP" sz="800" dirty="0"/>
              <a:t>1</a:t>
            </a:r>
            <a:r>
              <a:rPr kumimoji="1" lang="ja-JP" altLang="en-US" sz="800" dirty="0"/>
              <a:t>．バトル一時停止。フェードアウト。</a:t>
            </a:r>
            <a:endParaRPr kumimoji="1" lang="en-US" altLang="ja-JP" sz="800" dirty="0"/>
          </a:p>
          <a:p>
            <a:endParaRPr kumimoji="1" lang="en-US" altLang="ja-JP" sz="800" dirty="0"/>
          </a:p>
          <a:p>
            <a:r>
              <a:rPr kumimoji="1" lang="en-US" altLang="ja-JP" sz="800" dirty="0"/>
              <a:t>2</a:t>
            </a:r>
            <a:r>
              <a:rPr kumimoji="1" lang="ja-JP" altLang="en-US" sz="800" dirty="0"/>
              <a:t>．進行中演出キャンセル。</a:t>
            </a:r>
            <a:endParaRPr kumimoji="1" lang="en-US" altLang="ja-JP" sz="800" dirty="0"/>
          </a:p>
          <a:p>
            <a:endParaRPr kumimoji="1" lang="en-US" altLang="ja-JP" sz="800" dirty="0"/>
          </a:p>
          <a:p>
            <a:r>
              <a:rPr kumimoji="1" lang="en-US" altLang="ja-JP" sz="800" dirty="0"/>
              <a:t>3</a:t>
            </a:r>
            <a:r>
              <a:rPr kumimoji="1" lang="ja-JP" altLang="en-US" sz="800" dirty="0"/>
              <a:t>．進行中攻撃処理等解決。（攻撃の演出がスキップされても、その攻撃結果の数値は反映される）</a:t>
            </a:r>
            <a:endParaRPr kumimoji="1" lang="en-US" altLang="ja-JP" sz="800" dirty="0"/>
          </a:p>
          <a:p>
            <a:endParaRPr kumimoji="1" lang="en-US" altLang="ja-JP" sz="800" dirty="0"/>
          </a:p>
          <a:p>
            <a:r>
              <a:rPr kumimoji="1" lang="en-US" altLang="ja-JP" sz="800" dirty="0"/>
              <a:t>4</a:t>
            </a:r>
            <a:r>
              <a:rPr kumimoji="1" lang="ja-JP" altLang="en-US" sz="800" dirty="0"/>
              <a:t>．連携攻撃演出開始。</a:t>
            </a:r>
            <a:endParaRPr kumimoji="1" lang="en-US" altLang="ja-JP" sz="800" dirty="0"/>
          </a:p>
          <a:p>
            <a:endParaRPr kumimoji="1" lang="en-US" altLang="ja-JP" sz="800" dirty="0"/>
          </a:p>
          <a:p>
            <a:r>
              <a:rPr kumimoji="1" lang="en-US" altLang="ja-JP" sz="800" dirty="0"/>
              <a:t>5</a:t>
            </a:r>
            <a:r>
              <a:rPr kumimoji="1" lang="ja-JP" altLang="en-US" sz="800" dirty="0"/>
              <a:t>．連携攻撃処理解決。</a:t>
            </a:r>
            <a:endParaRPr kumimoji="1" lang="en-US" altLang="ja-JP" sz="800" dirty="0"/>
          </a:p>
        </p:txBody>
      </p:sp>
      <p:sp>
        <p:nvSpPr>
          <p:cNvPr id="10" name="テキスト ボックス 9">
            <a:extLst>
              <a:ext uri="{FF2B5EF4-FFF2-40B4-BE49-F238E27FC236}">
                <a16:creationId xmlns:a16="http://schemas.microsoft.com/office/drawing/2014/main" id="{1DDF6E7A-9B25-44EF-BB50-1D585C4D8C12}"/>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65201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E160F9E-3835-4C44-85EB-24F6D600720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6B45C5E-26DC-4ADE-BF29-410824952628}"/>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6" name="テキスト ボックス 5">
            <a:extLst>
              <a:ext uri="{FF2B5EF4-FFF2-40B4-BE49-F238E27FC236}">
                <a16:creationId xmlns:a16="http://schemas.microsoft.com/office/drawing/2014/main" id="{9072F8F7-2E97-46D3-8FB9-94D771631049}"/>
              </a:ext>
            </a:extLst>
          </p:cNvPr>
          <p:cNvSpPr txBox="1"/>
          <p:nvPr/>
        </p:nvSpPr>
        <p:spPr>
          <a:xfrm>
            <a:off x="415419" y="544562"/>
            <a:ext cx="1620957" cy="307777"/>
          </a:xfrm>
          <a:prstGeom prst="rect">
            <a:avLst/>
          </a:prstGeom>
          <a:noFill/>
        </p:spPr>
        <p:txBody>
          <a:bodyPr wrap="none" rtlCol="0">
            <a:spAutoFit/>
          </a:bodyPr>
          <a:lstStyle/>
          <a:p>
            <a:r>
              <a:rPr kumimoji="1" lang="ja-JP" altLang="en-US" sz="1400" b="1">
                <a:latin typeface="+mn-ea"/>
              </a:rPr>
              <a:t>●キズナ連携演出</a:t>
            </a:r>
            <a:endParaRPr kumimoji="1" lang="ja-JP" altLang="en-US" sz="1000" b="1" dirty="0">
              <a:solidFill>
                <a:schemeClr val="bg1">
                  <a:lumMod val="85000"/>
                </a:schemeClr>
              </a:solidFill>
              <a:latin typeface="+mn-ea"/>
            </a:endParaRPr>
          </a:p>
        </p:txBody>
      </p:sp>
      <p:sp>
        <p:nvSpPr>
          <p:cNvPr id="7" name="テキスト ボックス 6">
            <a:extLst>
              <a:ext uri="{FF2B5EF4-FFF2-40B4-BE49-F238E27FC236}">
                <a16:creationId xmlns:a16="http://schemas.microsoft.com/office/drawing/2014/main" id="{219072C7-290B-42F9-8A0B-B5C19E798744}"/>
              </a:ext>
            </a:extLst>
          </p:cNvPr>
          <p:cNvSpPr txBox="1"/>
          <p:nvPr/>
        </p:nvSpPr>
        <p:spPr>
          <a:xfrm>
            <a:off x="717183" y="891158"/>
            <a:ext cx="3775393" cy="246221"/>
          </a:xfrm>
          <a:prstGeom prst="rect">
            <a:avLst/>
          </a:prstGeom>
          <a:noFill/>
        </p:spPr>
        <p:txBody>
          <a:bodyPr wrap="none" rtlCol="0">
            <a:spAutoFit/>
          </a:bodyPr>
          <a:lstStyle/>
          <a:p>
            <a:r>
              <a:rPr kumimoji="1" lang="ja-JP" altLang="en-US" sz="1000" dirty="0"/>
              <a:t>バトルの時間を一旦止め、キズナ連携のシーン再生</a:t>
            </a:r>
            <a:r>
              <a:rPr kumimoji="1" lang="ja-JP" altLang="en-US" sz="1000"/>
              <a:t>を始める。</a:t>
            </a:r>
            <a:endParaRPr kumimoji="1" lang="en-US" altLang="ja-JP" sz="1000" dirty="0"/>
          </a:p>
        </p:txBody>
      </p:sp>
      <p:sp>
        <p:nvSpPr>
          <p:cNvPr id="8" name="テキスト ボックス 7">
            <a:extLst>
              <a:ext uri="{FF2B5EF4-FFF2-40B4-BE49-F238E27FC236}">
                <a16:creationId xmlns:a16="http://schemas.microsoft.com/office/drawing/2014/main" id="{A12ADFC1-DA36-4D12-BCED-11048F6906A5}"/>
              </a:ext>
            </a:extLst>
          </p:cNvPr>
          <p:cNvSpPr txBox="1"/>
          <p:nvPr/>
        </p:nvSpPr>
        <p:spPr>
          <a:xfrm>
            <a:off x="654969" y="1229294"/>
            <a:ext cx="1556836" cy="246221"/>
          </a:xfrm>
          <a:prstGeom prst="rect">
            <a:avLst/>
          </a:prstGeom>
          <a:noFill/>
        </p:spPr>
        <p:txBody>
          <a:bodyPr wrap="none" rtlCol="0">
            <a:spAutoFit/>
          </a:bodyPr>
          <a:lstStyle/>
          <a:p>
            <a:r>
              <a:rPr kumimoji="1" lang="en-US" altLang="ja-JP" sz="1000" b="1" dirty="0"/>
              <a:t>-</a:t>
            </a:r>
            <a:r>
              <a:rPr kumimoji="1" lang="ja-JP" altLang="en-US" sz="1000" b="1" dirty="0"/>
              <a:t> 参加人数とカットイン</a:t>
            </a:r>
          </a:p>
        </p:txBody>
      </p:sp>
      <p:sp>
        <p:nvSpPr>
          <p:cNvPr id="9" name="テキスト ボックス 8">
            <a:extLst>
              <a:ext uri="{FF2B5EF4-FFF2-40B4-BE49-F238E27FC236}">
                <a16:creationId xmlns:a16="http://schemas.microsoft.com/office/drawing/2014/main" id="{EC63EFDC-11FC-4269-8270-9C4767BCE856}"/>
              </a:ext>
            </a:extLst>
          </p:cNvPr>
          <p:cNvSpPr txBox="1"/>
          <p:nvPr/>
        </p:nvSpPr>
        <p:spPr>
          <a:xfrm>
            <a:off x="721884" y="1487964"/>
            <a:ext cx="2877711" cy="246221"/>
          </a:xfrm>
          <a:prstGeom prst="rect">
            <a:avLst/>
          </a:prstGeom>
          <a:noFill/>
        </p:spPr>
        <p:txBody>
          <a:bodyPr wrap="none" rtlCol="0">
            <a:spAutoFit/>
          </a:bodyPr>
          <a:lstStyle/>
          <a:p>
            <a:r>
              <a:rPr kumimoji="1" lang="ja-JP" altLang="en-US" sz="1000" dirty="0"/>
              <a:t>何人が最大値になっているかで演出が異なる。</a:t>
            </a:r>
            <a:endParaRPr kumimoji="1" lang="en-US" altLang="ja-JP" sz="1000" dirty="0"/>
          </a:p>
        </p:txBody>
      </p:sp>
      <p:sp>
        <p:nvSpPr>
          <p:cNvPr id="10" name="テキスト ボックス 9">
            <a:extLst>
              <a:ext uri="{FF2B5EF4-FFF2-40B4-BE49-F238E27FC236}">
                <a16:creationId xmlns:a16="http://schemas.microsoft.com/office/drawing/2014/main" id="{43E2886D-CABC-49A2-8DEA-D02EDF7344BA}"/>
              </a:ext>
            </a:extLst>
          </p:cNvPr>
          <p:cNvSpPr txBox="1"/>
          <p:nvPr/>
        </p:nvSpPr>
        <p:spPr>
          <a:xfrm>
            <a:off x="735819" y="1734185"/>
            <a:ext cx="1082348" cy="246221"/>
          </a:xfrm>
          <a:prstGeom prst="rect">
            <a:avLst/>
          </a:prstGeom>
          <a:noFill/>
        </p:spPr>
        <p:txBody>
          <a:bodyPr wrap="none" rtlCol="0">
            <a:spAutoFit/>
          </a:bodyPr>
          <a:lstStyle/>
          <a:p>
            <a:r>
              <a:rPr kumimoji="1" lang="ja-JP" altLang="en-US" sz="1000" b="1" dirty="0"/>
              <a:t>・演出イメージ</a:t>
            </a:r>
            <a:endParaRPr kumimoji="1" lang="en-US" altLang="ja-JP" sz="1000" b="1" dirty="0"/>
          </a:p>
        </p:txBody>
      </p:sp>
      <p:pic>
        <p:nvPicPr>
          <p:cNvPr id="11" name="図 10" descr="ベクトル グラフィックス が含まれている画像&#10;&#10;自動的に生成された説明">
            <a:extLst>
              <a:ext uri="{FF2B5EF4-FFF2-40B4-BE49-F238E27FC236}">
                <a16:creationId xmlns:a16="http://schemas.microsoft.com/office/drawing/2014/main" id="{450E2761-D2D1-442C-A6A7-AFF4D79C6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730" y="2613700"/>
            <a:ext cx="1726984" cy="3073016"/>
          </a:xfrm>
          <a:prstGeom prst="rect">
            <a:avLst/>
          </a:prstGeom>
          <a:ln>
            <a:solidFill>
              <a:schemeClr val="accent1"/>
            </a:solidFill>
          </a:ln>
        </p:spPr>
      </p:pic>
      <p:pic>
        <p:nvPicPr>
          <p:cNvPr id="12" name="図 11" descr="ベクトル グラフィックス が含まれている画像&#10;&#10;自動的に生成された説明">
            <a:extLst>
              <a:ext uri="{FF2B5EF4-FFF2-40B4-BE49-F238E27FC236}">
                <a16:creationId xmlns:a16="http://schemas.microsoft.com/office/drawing/2014/main" id="{2F7F84F2-2701-4DF2-9BC1-54AAAFF60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9129" y="2613700"/>
            <a:ext cx="1726984" cy="3073016"/>
          </a:xfrm>
          <a:prstGeom prst="rect">
            <a:avLst/>
          </a:prstGeom>
          <a:ln>
            <a:solidFill>
              <a:schemeClr val="accent1"/>
            </a:solidFill>
          </a:ln>
        </p:spPr>
      </p:pic>
      <p:pic>
        <p:nvPicPr>
          <p:cNvPr id="13" name="図 12" descr="ベクトル グラフィックス が含まれている画像&#10;&#10;自動的に生成された説明">
            <a:extLst>
              <a:ext uri="{FF2B5EF4-FFF2-40B4-BE49-F238E27FC236}">
                <a16:creationId xmlns:a16="http://schemas.microsoft.com/office/drawing/2014/main" id="{C4E5F8D7-F7AE-43DF-A742-81473F802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528" y="2613700"/>
            <a:ext cx="1726984" cy="3073016"/>
          </a:xfrm>
          <a:prstGeom prst="rect">
            <a:avLst/>
          </a:prstGeom>
          <a:ln>
            <a:solidFill>
              <a:schemeClr val="accent1"/>
            </a:solidFill>
          </a:ln>
        </p:spPr>
      </p:pic>
      <p:sp>
        <p:nvSpPr>
          <p:cNvPr id="14" name="テキスト ボックス 13">
            <a:extLst>
              <a:ext uri="{FF2B5EF4-FFF2-40B4-BE49-F238E27FC236}">
                <a16:creationId xmlns:a16="http://schemas.microsoft.com/office/drawing/2014/main" id="{67E333C3-62C1-4926-8200-0FABFA53C4C6}"/>
              </a:ext>
            </a:extLst>
          </p:cNvPr>
          <p:cNvSpPr txBox="1"/>
          <p:nvPr/>
        </p:nvSpPr>
        <p:spPr>
          <a:xfrm>
            <a:off x="860730" y="1965431"/>
            <a:ext cx="5609228" cy="553998"/>
          </a:xfrm>
          <a:prstGeom prst="rect">
            <a:avLst/>
          </a:prstGeom>
          <a:noFill/>
        </p:spPr>
        <p:txBody>
          <a:bodyPr wrap="none" rtlCol="0">
            <a:spAutoFit/>
          </a:bodyPr>
          <a:lstStyle/>
          <a:p>
            <a:r>
              <a:rPr kumimoji="1" lang="ja-JP" altLang="en-US" sz="1000" dirty="0"/>
              <a:t>バトルとは異なる</a:t>
            </a:r>
            <a:r>
              <a:rPr kumimoji="1" lang="en-US" altLang="ja-JP" sz="1000" dirty="0"/>
              <a:t>3D</a:t>
            </a:r>
            <a:r>
              <a:rPr kumimoji="1" lang="ja-JP" altLang="en-US" sz="1000" dirty="0"/>
              <a:t>空間で、参加人数分画面を分割し、連携攻撃用のモーションを再生する。</a:t>
            </a:r>
            <a:endParaRPr kumimoji="1" lang="en-US" altLang="ja-JP" sz="1000" dirty="0"/>
          </a:p>
          <a:p>
            <a:r>
              <a:rPr kumimoji="1" lang="ja-JP" altLang="en-US" sz="1000" dirty="0"/>
              <a:t>フレームイン→同時にキメ→同時に発射とする。</a:t>
            </a:r>
            <a:endParaRPr kumimoji="1" lang="en-US" altLang="ja-JP" sz="1000" dirty="0"/>
          </a:p>
          <a:p>
            <a:r>
              <a:rPr kumimoji="1" lang="ja-JP" altLang="en-US" sz="1000" dirty="0"/>
              <a:t>どのカットに出ても問題ないような共通モーションを武器毎に用意する。</a:t>
            </a:r>
            <a:endParaRPr kumimoji="1" lang="en-US" altLang="ja-JP" sz="1000" dirty="0"/>
          </a:p>
        </p:txBody>
      </p:sp>
      <p:sp>
        <p:nvSpPr>
          <p:cNvPr id="15" name="テキスト ボックス 14">
            <a:extLst>
              <a:ext uri="{FF2B5EF4-FFF2-40B4-BE49-F238E27FC236}">
                <a16:creationId xmlns:a16="http://schemas.microsoft.com/office/drawing/2014/main" id="{198B5CFF-BC15-4116-983D-53D3583F895D}"/>
              </a:ext>
            </a:extLst>
          </p:cNvPr>
          <p:cNvSpPr txBox="1"/>
          <p:nvPr/>
        </p:nvSpPr>
        <p:spPr>
          <a:xfrm>
            <a:off x="1439528" y="5720621"/>
            <a:ext cx="569387" cy="246221"/>
          </a:xfrm>
          <a:prstGeom prst="rect">
            <a:avLst/>
          </a:prstGeom>
          <a:noFill/>
        </p:spPr>
        <p:txBody>
          <a:bodyPr wrap="none" rtlCol="0">
            <a:spAutoFit/>
          </a:bodyPr>
          <a:lstStyle/>
          <a:p>
            <a:r>
              <a:rPr kumimoji="1" lang="ja-JP" altLang="en-US" sz="1000" dirty="0"/>
              <a:t>２人用</a:t>
            </a:r>
            <a:endParaRPr kumimoji="1" lang="en-US" altLang="ja-JP" sz="1000" dirty="0"/>
          </a:p>
        </p:txBody>
      </p:sp>
      <p:sp>
        <p:nvSpPr>
          <p:cNvPr id="16" name="テキスト ボックス 15">
            <a:extLst>
              <a:ext uri="{FF2B5EF4-FFF2-40B4-BE49-F238E27FC236}">
                <a16:creationId xmlns:a16="http://schemas.microsoft.com/office/drawing/2014/main" id="{14789FE2-1259-45C9-864A-6E54746632E3}"/>
              </a:ext>
            </a:extLst>
          </p:cNvPr>
          <p:cNvSpPr txBox="1"/>
          <p:nvPr/>
        </p:nvSpPr>
        <p:spPr>
          <a:xfrm>
            <a:off x="3348484" y="5720621"/>
            <a:ext cx="569387" cy="246221"/>
          </a:xfrm>
          <a:prstGeom prst="rect">
            <a:avLst/>
          </a:prstGeom>
          <a:noFill/>
        </p:spPr>
        <p:txBody>
          <a:bodyPr wrap="none" rtlCol="0">
            <a:spAutoFit/>
          </a:bodyPr>
          <a:lstStyle/>
          <a:p>
            <a:r>
              <a:rPr kumimoji="1" lang="ja-JP" altLang="en-US" sz="1000" dirty="0"/>
              <a:t>３人用</a:t>
            </a:r>
            <a:endParaRPr kumimoji="1" lang="en-US" altLang="ja-JP" sz="1000" dirty="0"/>
          </a:p>
        </p:txBody>
      </p:sp>
      <p:sp>
        <p:nvSpPr>
          <p:cNvPr id="17" name="テキスト ボックス 16">
            <a:extLst>
              <a:ext uri="{FF2B5EF4-FFF2-40B4-BE49-F238E27FC236}">
                <a16:creationId xmlns:a16="http://schemas.microsoft.com/office/drawing/2014/main" id="{D06BB0C7-AB66-449B-A704-AA0F71A740B1}"/>
              </a:ext>
            </a:extLst>
          </p:cNvPr>
          <p:cNvSpPr txBox="1"/>
          <p:nvPr/>
        </p:nvSpPr>
        <p:spPr>
          <a:xfrm>
            <a:off x="5396326" y="5720621"/>
            <a:ext cx="569387" cy="246221"/>
          </a:xfrm>
          <a:prstGeom prst="rect">
            <a:avLst/>
          </a:prstGeom>
          <a:noFill/>
        </p:spPr>
        <p:txBody>
          <a:bodyPr wrap="none" rtlCol="0">
            <a:spAutoFit/>
          </a:bodyPr>
          <a:lstStyle/>
          <a:p>
            <a:r>
              <a:rPr kumimoji="1" lang="ja-JP" altLang="en-US" sz="1000" dirty="0"/>
              <a:t>４人用</a:t>
            </a:r>
            <a:endParaRPr kumimoji="1" lang="en-US" altLang="ja-JP" sz="1000" dirty="0"/>
          </a:p>
        </p:txBody>
      </p:sp>
      <p:sp>
        <p:nvSpPr>
          <p:cNvPr id="18" name="テキスト ボックス 17">
            <a:extLst>
              <a:ext uri="{FF2B5EF4-FFF2-40B4-BE49-F238E27FC236}">
                <a16:creationId xmlns:a16="http://schemas.microsoft.com/office/drawing/2014/main" id="{FE40A72E-BE58-4C17-A0CC-9F7085644237}"/>
              </a:ext>
            </a:extLst>
          </p:cNvPr>
          <p:cNvSpPr txBox="1"/>
          <p:nvPr/>
        </p:nvSpPr>
        <p:spPr>
          <a:xfrm>
            <a:off x="6556288" y="2613700"/>
            <a:ext cx="2364750" cy="707886"/>
          </a:xfrm>
          <a:prstGeom prst="rect">
            <a:avLst/>
          </a:prstGeom>
          <a:noFill/>
        </p:spPr>
        <p:txBody>
          <a:bodyPr wrap="none" rtlCol="0">
            <a:spAutoFit/>
          </a:bodyPr>
          <a:lstStyle/>
          <a:p>
            <a:r>
              <a:rPr kumimoji="1" lang="ja-JP" altLang="en-US" sz="1000" dirty="0"/>
              <a:t>キャラの位置については、</a:t>
            </a:r>
            <a:endParaRPr kumimoji="1" lang="en-US" altLang="ja-JP" sz="1000" dirty="0"/>
          </a:p>
          <a:p>
            <a:r>
              <a:rPr kumimoji="1" lang="ja-JP" altLang="en-US" sz="1000" dirty="0"/>
              <a:t>左図の青→オレンジ→緑→黄色の順で</a:t>
            </a:r>
            <a:endParaRPr kumimoji="1" lang="en-US" altLang="ja-JP" sz="1000" dirty="0"/>
          </a:p>
          <a:p>
            <a:r>
              <a:rPr kumimoji="1" lang="ja-JP" altLang="en-US" sz="1000" dirty="0"/>
              <a:t>キズナメーターが最大になった順と</a:t>
            </a:r>
            <a:endParaRPr kumimoji="1" lang="en-US" altLang="ja-JP" sz="1000" dirty="0"/>
          </a:p>
          <a:p>
            <a:r>
              <a:rPr kumimoji="1" lang="ja-JP" altLang="en-US" sz="1000" dirty="0"/>
              <a:t>なる。</a:t>
            </a:r>
            <a:endParaRPr kumimoji="1" lang="en-US" altLang="ja-JP" sz="1000" dirty="0"/>
          </a:p>
        </p:txBody>
      </p:sp>
      <p:sp>
        <p:nvSpPr>
          <p:cNvPr id="19" name="テキスト ボックス 18">
            <a:extLst>
              <a:ext uri="{FF2B5EF4-FFF2-40B4-BE49-F238E27FC236}">
                <a16:creationId xmlns:a16="http://schemas.microsoft.com/office/drawing/2014/main" id="{A79C4351-0FD9-4C49-BC1C-8B55B8E1B7B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546752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7833C62-2728-4C71-9B29-BD40F85E6B59}"/>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D42A9D5-300D-4226-8850-ED9F57C16462}"/>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19" name="テキスト ボックス 18">
            <a:extLst>
              <a:ext uri="{FF2B5EF4-FFF2-40B4-BE49-F238E27FC236}">
                <a16:creationId xmlns:a16="http://schemas.microsoft.com/office/drawing/2014/main" id="{8A628FFB-ECDE-4D04-8011-35545742D7D0}"/>
              </a:ext>
            </a:extLst>
          </p:cNvPr>
          <p:cNvSpPr txBox="1"/>
          <p:nvPr/>
        </p:nvSpPr>
        <p:spPr>
          <a:xfrm>
            <a:off x="529719" y="495714"/>
            <a:ext cx="2044149" cy="246221"/>
          </a:xfrm>
          <a:prstGeom prst="rect">
            <a:avLst/>
          </a:prstGeom>
          <a:noFill/>
        </p:spPr>
        <p:txBody>
          <a:bodyPr wrap="none" rtlCol="0">
            <a:spAutoFit/>
          </a:bodyPr>
          <a:lstStyle/>
          <a:p>
            <a:r>
              <a:rPr kumimoji="1" lang="ja-JP" altLang="en-US" sz="1000" b="1"/>
              <a:t>○演出の流れ</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修正）</a:t>
            </a:r>
            <a:endParaRPr kumimoji="1" lang="ja-JP" altLang="en-US" sz="1000" dirty="0">
              <a:solidFill>
                <a:srgbClr val="FF0000"/>
              </a:solidFill>
            </a:endParaRPr>
          </a:p>
        </p:txBody>
      </p:sp>
      <p:sp>
        <p:nvSpPr>
          <p:cNvPr id="20" name="テキスト ボックス 19">
            <a:extLst>
              <a:ext uri="{FF2B5EF4-FFF2-40B4-BE49-F238E27FC236}">
                <a16:creationId xmlns:a16="http://schemas.microsoft.com/office/drawing/2014/main" id="{C529F9DA-D164-4899-962B-C9E8F5C59259}"/>
              </a:ext>
            </a:extLst>
          </p:cNvPr>
          <p:cNvSpPr txBox="1"/>
          <p:nvPr/>
        </p:nvSpPr>
        <p:spPr>
          <a:xfrm>
            <a:off x="529718" y="4058513"/>
            <a:ext cx="2685351" cy="246221"/>
          </a:xfrm>
          <a:prstGeom prst="rect">
            <a:avLst/>
          </a:prstGeom>
          <a:noFill/>
        </p:spPr>
        <p:txBody>
          <a:bodyPr wrap="none" rtlCol="0">
            <a:spAutoFit/>
          </a:bodyPr>
          <a:lstStyle/>
          <a:p>
            <a:r>
              <a:rPr kumimoji="1" lang="ja-JP" altLang="en-US" sz="1000" b="1"/>
              <a:t>○ゲームスピード</a:t>
            </a:r>
            <a:r>
              <a:rPr kumimoji="1" lang="ja-JP" altLang="en-US" sz="1000" b="1" dirty="0"/>
              <a:t>の影響</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1" name="テキスト ボックス 20">
            <a:extLst>
              <a:ext uri="{FF2B5EF4-FFF2-40B4-BE49-F238E27FC236}">
                <a16:creationId xmlns:a16="http://schemas.microsoft.com/office/drawing/2014/main" id="{FFC7D64B-593C-4EDD-A5AE-E2EF493F32B8}"/>
              </a:ext>
            </a:extLst>
          </p:cNvPr>
          <p:cNvSpPr txBox="1"/>
          <p:nvPr/>
        </p:nvSpPr>
        <p:spPr>
          <a:xfrm>
            <a:off x="679557" y="4304734"/>
            <a:ext cx="3903633" cy="246221"/>
          </a:xfrm>
          <a:prstGeom prst="rect">
            <a:avLst/>
          </a:prstGeom>
          <a:noFill/>
        </p:spPr>
        <p:txBody>
          <a:bodyPr wrap="none" rtlCol="0">
            <a:spAutoFit/>
          </a:bodyPr>
          <a:lstStyle/>
          <a:p>
            <a:r>
              <a:rPr kumimoji="1" lang="ja-JP" altLang="en-US" sz="1000" dirty="0"/>
              <a:t>本演出は、バトル中に設定するゲームスピードの影響を受ける。</a:t>
            </a:r>
            <a:endParaRPr kumimoji="1" lang="en-US" altLang="ja-JP" sz="1000" dirty="0"/>
          </a:p>
        </p:txBody>
      </p:sp>
      <p:sp>
        <p:nvSpPr>
          <p:cNvPr id="22" name="テキスト ボックス 21">
            <a:extLst>
              <a:ext uri="{FF2B5EF4-FFF2-40B4-BE49-F238E27FC236}">
                <a16:creationId xmlns:a16="http://schemas.microsoft.com/office/drawing/2014/main" id="{8C92B000-D323-4E02-A61C-5D0122A168D5}"/>
              </a:ext>
            </a:extLst>
          </p:cNvPr>
          <p:cNvSpPr txBox="1"/>
          <p:nvPr/>
        </p:nvSpPr>
        <p:spPr>
          <a:xfrm>
            <a:off x="529718" y="4651988"/>
            <a:ext cx="2557110" cy="246221"/>
          </a:xfrm>
          <a:prstGeom prst="rect">
            <a:avLst/>
          </a:prstGeom>
          <a:noFill/>
        </p:spPr>
        <p:txBody>
          <a:bodyPr wrap="none" rtlCol="0">
            <a:spAutoFit/>
          </a:bodyPr>
          <a:lstStyle/>
          <a:p>
            <a:r>
              <a:rPr kumimoji="1" lang="ja-JP" altLang="en-US" sz="1000" b="1"/>
              <a:t>○タップ</a:t>
            </a:r>
            <a:r>
              <a:rPr kumimoji="1" lang="ja-JP" altLang="en-US" sz="1000" b="1" dirty="0"/>
              <a:t>でのスキップ</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3" name="テキスト ボックス 22">
            <a:extLst>
              <a:ext uri="{FF2B5EF4-FFF2-40B4-BE49-F238E27FC236}">
                <a16:creationId xmlns:a16="http://schemas.microsoft.com/office/drawing/2014/main" id="{446099A1-145F-4CCC-926B-48D2C65249AC}"/>
              </a:ext>
            </a:extLst>
          </p:cNvPr>
          <p:cNvSpPr txBox="1"/>
          <p:nvPr/>
        </p:nvSpPr>
        <p:spPr>
          <a:xfrm>
            <a:off x="679557" y="4898209"/>
            <a:ext cx="2877711" cy="400110"/>
          </a:xfrm>
          <a:prstGeom prst="rect">
            <a:avLst/>
          </a:prstGeom>
          <a:noFill/>
        </p:spPr>
        <p:txBody>
          <a:bodyPr wrap="none" rtlCol="0">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31" name="グループ化 30">
            <a:extLst>
              <a:ext uri="{FF2B5EF4-FFF2-40B4-BE49-F238E27FC236}">
                <a16:creationId xmlns:a16="http://schemas.microsoft.com/office/drawing/2014/main" id="{971E7CE0-E84B-440D-AB03-52014A4383AB}"/>
              </a:ext>
            </a:extLst>
          </p:cNvPr>
          <p:cNvGrpSpPr/>
          <p:nvPr/>
        </p:nvGrpSpPr>
        <p:grpSpPr>
          <a:xfrm>
            <a:off x="507419" y="815906"/>
            <a:ext cx="7101397" cy="2653668"/>
            <a:chOff x="507419" y="815906"/>
            <a:chExt cx="7101397" cy="2653668"/>
          </a:xfrm>
        </p:grpSpPr>
        <p:pic>
          <p:nvPicPr>
            <p:cNvPr id="24" name="図 23">
              <a:extLst>
                <a:ext uri="{FF2B5EF4-FFF2-40B4-BE49-F238E27FC236}">
                  <a16:creationId xmlns:a16="http://schemas.microsoft.com/office/drawing/2014/main" id="{23A726AD-07D1-4D4D-9A6D-453208BF67EE}"/>
                </a:ext>
              </a:extLst>
            </p:cNvPr>
            <p:cNvPicPr>
              <a:picLocks noChangeAspect="1"/>
            </p:cNvPicPr>
            <p:nvPr/>
          </p:nvPicPr>
          <p:blipFill>
            <a:blip r:embed="rId2"/>
            <a:stretch>
              <a:fillRect/>
            </a:stretch>
          </p:blipFill>
          <p:spPr>
            <a:xfrm>
              <a:off x="507419" y="815906"/>
              <a:ext cx="1233117" cy="2184891"/>
            </a:xfrm>
            <a:prstGeom prst="rect">
              <a:avLst/>
            </a:prstGeom>
          </p:spPr>
        </p:pic>
        <p:sp>
          <p:nvSpPr>
            <p:cNvPr id="7" name="二等辺三角形 6">
              <a:extLst>
                <a:ext uri="{FF2B5EF4-FFF2-40B4-BE49-F238E27FC236}">
                  <a16:creationId xmlns:a16="http://schemas.microsoft.com/office/drawing/2014/main" id="{794C160C-7575-436E-A30A-F5E31518EA80}"/>
                </a:ext>
              </a:extLst>
            </p:cNvPr>
            <p:cNvSpPr/>
            <p:nvPr/>
          </p:nvSpPr>
          <p:spPr>
            <a:xfrm rot="5400000">
              <a:off x="4711001"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6C054FB-7241-4783-9DB7-4AAE26B511DE}"/>
                </a:ext>
              </a:extLst>
            </p:cNvPr>
            <p:cNvSpPr txBox="1"/>
            <p:nvPr/>
          </p:nvSpPr>
          <p:spPr>
            <a:xfrm>
              <a:off x="2220856" y="3006527"/>
              <a:ext cx="747553" cy="251727"/>
            </a:xfrm>
            <a:prstGeom prst="rect">
              <a:avLst/>
            </a:prstGeom>
            <a:noFill/>
          </p:spPr>
          <p:txBody>
            <a:bodyPr wrap="none" rtlCol="0">
              <a:spAutoFit/>
            </a:bodyPr>
            <a:lstStyle/>
            <a:p>
              <a:pPr algn="ctr"/>
              <a:r>
                <a:rPr kumimoji="1" lang="ja-JP" altLang="en-US" sz="800" dirty="0"/>
                <a:t>カットインして、</a:t>
              </a:r>
              <a:endParaRPr kumimoji="1" lang="en-US" altLang="ja-JP" sz="800" dirty="0"/>
            </a:p>
            <a:p>
              <a:pPr algn="ctr"/>
              <a:r>
                <a:rPr kumimoji="1" lang="ja-JP" altLang="en-US" sz="800" dirty="0"/>
                <a:t>同時に攻撃</a:t>
              </a:r>
              <a:endParaRPr kumimoji="1" lang="en-US" altLang="ja-JP" sz="800" dirty="0"/>
            </a:p>
          </p:txBody>
        </p:sp>
        <p:sp>
          <p:nvSpPr>
            <p:cNvPr id="9" name="テキスト ボックス 8">
              <a:extLst>
                <a:ext uri="{FF2B5EF4-FFF2-40B4-BE49-F238E27FC236}">
                  <a16:creationId xmlns:a16="http://schemas.microsoft.com/office/drawing/2014/main" id="{151D625D-1428-4971-BEB5-C465623A0E7E}"/>
                </a:ext>
              </a:extLst>
            </p:cNvPr>
            <p:cNvSpPr txBox="1"/>
            <p:nvPr/>
          </p:nvSpPr>
          <p:spPr>
            <a:xfrm>
              <a:off x="3429497" y="3006527"/>
              <a:ext cx="1281521" cy="251727"/>
            </a:xfrm>
            <a:prstGeom prst="rect">
              <a:avLst/>
            </a:prstGeom>
            <a:noFill/>
          </p:spPr>
          <p:txBody>
            <a:bodyPr wrap="none" rtlCol="0">
              <a:spAutoFit/>
            </a:bodyPr>
            <a:lstStyle/>
            <a:p>
              <a:pPr algn="ctr"/>
              <a:r>
                <a:rPr kumimoji="1" lang="ja-JP" altLang="en-US" sz="800" dirty="0"/>
                <a:t>弾（レーザー的なもの）が怪獣に</a:t>
              </a:r>
              <a:endParaRPr kumimoji="1" lang="en-US" altLang="ja-JP" sz="800" dirty="0"/>
            </a:p>
            <a:p>
              <a:pPr algn="ctr"/>
              <a:r>
                <a:rPr kumimoji="1" lang="ja-JP" altLang="en-US" sz="800" dirty="0"/>
                <a:t>迫る。攻撃の弾は派手に。</a:t>
              </a:r>
              <a:endParaRPr kumimoji="1" lang="en-US" altLang="ja-JP" sz="800" dirty="0"/>
            </a:p>
          </p:txBody>
        </p:sp>
        <p:sp>
          <p:nvSpPr>
            <p:cNvPr id="10" name="テキスト ボックス 9">
              <a:extLst>
                <a:ext uri="{FF2B5EF4-FFF2-40B4-BE49-F238E27FC236}">
                  <a16:creationId xmlns:a16="http://schemas.microsoft.com/office/drawing/2014/main" id="{5B0E7319-F5CA-4819-9C8F-AAD2E85DEF24}"/>
                </a:ext>
              </a:extLst>
            </p:cNvPr>
            <p:cNvSpPr txBox="1"/>
            <p:nvPr/>
          </p:nvSpPr>
          <p:spPr>
            <a:xfrm>
              <a:off x="5041749" y="3006527"/>
              <a:ext cx="976396" cy="251727"/>
            </a:xfrm>
            <a:prstGeom prst="rect">
              <a:avLst/>
            </a:prstGeom>
            <a:noFill/>
          </p:spPr>
          <p:txBody>
            <a:bodyPr wrap="none" rtlCol="0">
              <a:spAutoFit/>
            </a:bodyPr>
            <a:lstStyle/>
            <a:p>
              <a:pPr algn="ctr"/>
              <a:r>
                <a:rPr kumimoji="1" lang="ja-JP" altLang="en-US" sz="800" dirty="0"/>
                <a:t>爆発してダメージ表示。</a:t>
              </a:r>
              <a:endParaRPr kumimoji="1" lang="en-US" altLang="ja-JP" sz="800" dirty="0"/>
            </a:p>
            <a:p>
              <a:pPr algn="ctr"/>
              <a:r>
                <a:rPr kumimoji="1" lang="ja-JP" altLang="en-US" sz="800" dirty="0"/>
                <a:t>その後ホワイトアウト</a:t>
              </a:r>
              <a:endParaRPr kumimoji="1" lang="en-US" altLang="ja-JP" sz="800" dirty="0"/>
            </a:p>
          </p:txBody>
        </p:sp>
        <p:sp>
          <p:nvSpPr>
            <p:cNvPr id="11" name="テキスト ボックス 10">
              <a:extLst>
                <a:ext uri="{FF2B5EF4-FFF2-40B4-BE49-F238E27FC236}">
                  <a16:creationId xmlns:a16="http://schemas.microsoft.com/office/drawing/2014/main" id="{8CD3036A-ACB0-4DD9-85D4-39C7594D9C32}"/>
                </a:ext>
              </a:extLst>
            </p:cNvPr>
            <p:cNvSpPr txBox="1"/>
            <p:nvPr/>
          </p:nvSpPr>
          <p:spPr>
            <a:xfrm>
              <a:off x="6618483" y="3006527"/>
              <a:ext cx="747553" cy="160190"/>
            </a:xfrm>
            <a:prstGeom prst="rect">
              <a:avLst/>
            </a:prstGeom>
            <a:noFill/>
          </p:spPr>
          <p:txBody>
            <a:bodyPr wrap="none" rtlCol="0">
              <a:spAutoFit/>
            </a:bodyPr>
            <a:lstStyle/>
            <a:p>
              <a:pPr algn="ctr"/>
              <a:r>
                <a:rPr kumimoji="1" lang="ja-JP" altLang="en-US" sz="800" dirty="0"/>
                <a:t>バトル画面に戻る</a:t>
              </a:r>
              <a:endParaRPr kumimoji="1" lang="en-US" altLang="ja-JP" sz="800" dirty="0"/>
            </a:p>
          </p:txBody>
        </p:sp>
        <p:pic>
          <p:nvPicPr>
            <p:cNvPr id="12" name="図 11" descr="ベクトル グラフィックス が含まれている画像&#10;&#10;自動的に生成された説明">
              <a:extLst>
                <a:ext uri="{FF2B5EF4-FFF2-40B4-BE49-F238E27FC236}">
                  <a16:creationId xmlns:a16="http://schemas.microsoft.com/office/drawing/2014/main" id="{0273E9D2-831D-4DE0-AC2E-3707C15AF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630" y="821636"/>
              <a:ext cx="1227873" cy="2184891"/>
            </a:xfrm>
            <a:prstGeom prst="rect">
              <a:avLst/>
            </a:prstGeom>
            <a:ln>
              <a:solidFill>
                <a:schemeClr val="accent1"/>
              </a:solidFill>
            </a:ln>
          </p:spPr>
        </p:pic>
        <p:pic>
          <p:nvPicPr>
            <p:cNvPr id="13" name="図 12">
              <a:extLst>
                <a:ext uri="{FF2B5EF4-FFF2-40B4-BE49-F238E27FC236}">
                  <a16:creationId xmlns:a16="http://schemas.microsoft.com/office/drawing/2014/main" id="{1645EA30-E6E9-499E-8A32-39221E8CB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6320" y="821636"/>
              <a:ext cx="1227873" cy="2184891"/>
            </a:xfrm>
            <a:prstGeom prst="rect">
              <a:avLst/>
            </a:prstGeom>
            <a:ln>
              <a:solidFill>
                <a:schemeClr val="accent1"/>
              </a:solidFill>
            </a:ln>
          </p:spPr>
        </p:pic>
        <p:pic>
          <p:nvPicPr>
            <p:cNvPr id="14" name="図 13" descr="火災, 武器, 自然 が含まれている画像&#10;&#10;自動的に生成された説明">
              <a:extLst>
                <a:ext uri="{FF2B5EF4-FFF2-40B4-BE49-F238E27FC236}">
                  <a16:creationId xmlns:a16="http://schemas.microsoft.com/office/drawing/2014/main" id="{621F6031-73FE-4063-82F5-B56AF70DC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6009" y="821636"/>
              <a:ext cx="1227873" cy="2184891"/>
            </a:xfrm>
            <a:prstGeom prst="rect">
              <a:avLst/>
            </a:prstGeom>
          </p:spPr>
        </p:pic>
        <p:sp>
          <p:nvSpPr>
            <p:cNvPr id="15" name="テキスト ボックス 14">
              <a:extLst>
                <a:ext uri="{FF2B5EF4-FFF2-40B4-BE49-F238E27FC236}">
                  <a16:creationId xmlns:a16="http://schemas.microsoft.com/office/drawing/2014/main" id="{DC256F5C-B876-47D6-8C70-D13392C1FBC2}"/>
                </a:ext>
              </a:extLst>
            </p:cNvPr>
            <p:cNvSpPr txBox="1"/>
            <p:nvPr/>
          </p:nvSpPr>
          <p:spPr>
            <a:xfrm rot="21189704">
              <a:off x="5163320" y="1719565"/>
              <a:ext cx="733251" cy="389033"/>
            </a:xfrm>
            <a:prstGeom prst="rect">
              <a:avLst/>
            </a:prstGeom>
            <a:noFill/>
          </p:spPr>
          <p:txBody>
            <a:bodyPr wrap="none" rtlCol="0">
              <a:spAutoFit/>
            </a:bodyPr>
            <a:lstStyle/>
            <a:p>
              <a:pPr algn="ctr"/>
              <a:r>
                <a:rPr kumimoji="1" lang="en-US" altLang="ja-JP" sz="2800" b="1" i="1" dirty="0">
                  <a:effectLst>
                    <a:outerShdw blurRad="50800" dist="38100" dir="2700000" algn="tl" rotWithShape="0">
                      <a:prstClr val="black">
                        <a:alpha val="40000"/>
                      </a:prstClr>
                    </a:outerShdw>
                  </a:effectLst>
                </a:rPr>
                <a:t>1200</a:t>
              </a:r>
              <a:endParaRPr kumimoji="1" lang="ja-JP" altLang="en-US" sz="2800" b="1" i="1" dirty="0">
                <a:effectLst>
                  <a:outerShdw blurRad="50800" dist="38100" dir="2700000" algn="tl" rotWithShape="0">
                    <a:prstClr val="black">
                      <a:alpha val="40000"/>
                    </a:prstClr>
                  </a:outerShdw>
                </a:effectLst>
              </a:endParaRPr>
            </a:p>
          </p:txBody>
        </p:sp>
        <p:pic>
          <p:nvPicPr>
            <p:cNvPr id="16" name="図 15">
              <a:extLst>
                <a:ext uri="{FF2B5EF4-FFF2-40B4-BE49-F238E27FC236}">
                  <a16:creationId xmlns:a16="http://schemas.microsoft.com/office/drawing/2014/main" id="{E0459DAB-7C83-4241-8309-34E0BD03390C}"/>
                </a:ext>
              </a:extLst>
            </p:cNvPr>
            <p:cNvPicPr>
              <a:picLocks noChangeAspect="1"/>
            </p:cNvPicPr>
            <p:nvPr/>
          </p:nvPicPr>
          <p:blipFill>
            <a:blip r:embed="rId2"/>
            <a:stretch>
              <a:fillRect/>
            </a:stretch>
          </p:blipFill>
          <p:spPr>
            <a:xfrm>
              <a:off x="6375699" y="821636"/>
              <a:ext cx="1233117" cy="2184891"/>
            </a:xfrm>
            <a:prstGeom prst="rect">
              <a:avLst/>
            </a:prstGeom>
          </p:spPr>
        </p:pic>
        <p:sp>
          <p:nvSpPr>
            <p:cNvPr id="17" name="二等辺三角形 16">
              <a:extLst>
                <a:ext uri="{FF2B5EF4-FFF2-40B4-BE49-F238E27FC236}">
                  <a16:creationId xmlns:a16="http://schemas.microsoft.com/office/drawing/2014/main" id="{48126FEB-98C0-438F-8114-6EA58A63BBB3}"/>
                </a:ext>
              </a:extLst>
            </p:cNvPr>
            <p:cNvSpPr/>
            <p:nvPr/>
          </p:nvSpPr>
          <p:spPr>
            <a:xfrm rot="5400000">
              <a:off x="3240429"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二等辺三角形 17">
              <a:extLst>
                <a:ext uri="{FF2B5EF4-FFF2-40B4-BE49-F238E27FC236}">
                  <a16:creationId xmlns:a16="http://schemas.microsoft.com/office/drawing/2014/main" id="{C3C9F6F9-9D1D-4682-BEE7-E241712C5213}"/>
                </a:ext>
              </a:extLst>
            </p:cNvPr>
            <p:cNvSpPr/>
            <p:nvPr/>
          </p:nvSpPr>
          <p:spPr>
            <a:xfrm rot="5400000">
              <a:off x="6170690"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D45A0EA9-55DC-4D26-ADB2-105889B2BFB8}"/>
                </a:ext>
              </a:extLst>
            </p:cNvPr>
            <p:cNvSpPr/>
            <p:nvPr/>
          </p:nvSpPr>
          <p:spPr>
            <a:xfrm rot="5400000">
              <a:off x="1774897" y="184607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11DA71F3-4B1E-4F8A-BCF4-B280320A4FEE}"/>
                </a:ext>
              </a:extLst>
            </p:cNvPr>
            <p:cNvSpPr txBox="1"/>
            <p:nvPr/>
          </p:nvSpPr>
          <p:spPr>
            <a:xfrm>
              <a:off x="634197" y="3007909"/>
              <a:ext cx="1005403" cy="461665"/>
            </a:xfrm>
            <a:prstGeom prst="rect">
              <a:avLst/>
            </a:prstGeom>
            <a:noFill/>
          </p:spPr>
          <p:txBody>
            <a:bodyPr wrap="none" rtlCol="0">
              <a:spAutoFit/>
            </a:bodyPr>
            <a:lstStyle/>
            <a:p>
              <a:pPr algn="ctr"/>
              <a:r>
                <a:rPr kumimoji="1" lang="ja-JP" altLang="en-US" sz="800"/>
                <a:t>発動時に</a:t>
              </a:r>
              <a:endParaRPr kumimoji="1" lang="en-US" altLang="ja-JP" sz="800"/>
            </a:p>
            <a:p>
              <a:pPr algn="ctr"/>
              <a:r>
                <a:rPr kumimoji="1" lang="ja-JP" altLang="en-US" sz="800"/>
                <a:t>アイキャッチ的な</a:t>
              </a:r>
              <a:endParaRPr kumimoji="1" lang="en-US" altLang="ja-JP" sz="800"/>
            </a:p>
            <a:p>
              <a:pPr algn="ctr"/>
              <a:r>
                <a:rPr kumimoji="1" lang="ja-JP" altLang="en-US" sz="800"/>
                <a:t>演出発動</a:t>
              </a:r>
              <a:endParaRPr kumimoji="1" lang="en-US" altLang="ja-JP" sz="800" dirty="0"/>
            </a:p>
          </p:txBody>
        </p:sp>
        <p:grpSp>
          <p:nvGrpSpPr>
            <p:cNvPr id="30" name="グループ化 29">
              <a:extLst>
                <a:ext uri="{FF2B5EF4-FFF2-40B4-BE49-F238E27FC236}">
                  <a16:creationId xmlns:a16="http://schemas.microsoft.com/office/drawing/2014/main" id="{8535EC83-C54E-45C4-B5CA-4AE4C024C1BA}"/>
                </a:ext>
              </a:extLst>
            </p:cNvPr>
            <p:cNvGrpSpPr/>
            <p:nvPr/>
          </p:nvGrpSpPr>
          <p:grpSpPr>
            <a:xfrm>
              <a:off x="534428" y="1359156"/>
              <a:ext cx="1206108" cy="888202"/>
              <a:chOff x="534428" y="1359156"/>
              <a:chExt cx="1206108" cy="888202"/>
            </a:xfrm>
          </p:grpSpPr>
          <p:sp>
            <p:nvSpPr>
              <p:cNvPr id="26" name="星: 24 pt 25">
                <a:extLst>
                  <a:ext uri="{FF2B5EF4-FFF2-40B4-BE49-F238E27FC236}">
                    <a16:creationId xmlns:a16="http://schemas.microsoft.com/office/drawing/2014/main" id="{61F0868D-D26B-4B44-937B-4A5E10DBFB5D}"/>
                  </a:ext>
                </a:extLst>
              </p:cNvPr>
              <p:cNvSpPr/>
              <p:nvPr/>
            </p:nvSpPr>
            <p:spPr>
              <a:xfrm>
                <a:off x="534428" y="1407662"/>
                <a:ext cx="1206108" cy="839696"/>
              </a:xfrm>
              <a:prstGeom prst="star24">
                <a:avLst/>
              </a:prstGeom>
              <a:gradFill flip="none" rotWithShape="1">
                <a:gsLst>
                  <a:gs pos="0">
                    <a:schemeClr val="accent4">
                      <a:lumMod val="20000"/>
                      <a:lumOff val="80000"/>
                    </a:schemeClr>
                  </a:gs>
                  <a:gs pos="1000">
                    <a:schemeClr val="accent4">
                      <a:lumMod val="0"/>
                      <a:lumOff val="100000"/>
                    </a:schemeClr>
                  </a:gs>
                  <a:gs pos="100000">
                    <a:schemeClr val="accent4">
                      <a:lumMod val="100000"/>
                    </a:schemeClr>
                  </a:gs>
                </a:gsLst>
                <a:path path="circle">
                  <a:fillToRect l="50000" t="50000" r="50000" b="50000"/>
                </a:path>
                <a:tileRect/>
              </a:gra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ndParaRPr>
              </a:p>
            </p:txBody>
          </p:sp>
          <p:sp>
            <p:nvSpPr>
              <p:cNvPr id="25" name="テキスト ボックス 24">
                <a:extLst>
                  <a:ext uri="{FF2B5EF4-FFF2-40B4-BE49-F238E27FC236}">
                    <a16:creationId xmlns:a16="http://schemas.microsoft.com/office/drawing/2014/main" id="{26F83064-6E0F-4465-B3EC-B7180B5FCC5E}"/>
                  </a:ext>
                </a:extLst>
              </p:cNvPr>
              <p:cNvSpPr txBox="1"/>
              <p:nvPr/>
            </p:nvSpPr>
            <p:spPr>
              <a:xfrm>
                <a:off x="788668" y="1359156"/>
                <a:ext cx="697627" cy="707886"/>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40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絆</a:t>
                </a:r>
              </a:p>
            </p:txBody>
          </p:sp>
          <p:sp>
            <p:nvSpPr>
              <p:cNvPr id="29" name="テキスト ボックス 28">
                <a:extLst>
                  <a:ext uri="{FF2B5EF4-FFF2-40B4-BE49-F238E27FC236}">
                    <a16:creationId xmlns:a16="http://schemas.microsoft.com/office/drawing/2014/main" id="{4BD67E4A-6F23-49AB-8236-6DE89B56BB2A}"/>
                  </a:ext>
                </a:extLst>
              </p:cNvPr>
              <p:cNvSpPr txBox="1"/>
              <p:nvPr/>
            </p:nvSpPr>
            <p:spPr>
              <a:xfrm>
                <a:off x="777902" y="1885891"/>
                <a:ext cx="872354" cy="307777"/>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連携</a:t>
                </a:r>
                <a:r>
                  <a:rPr kumimoji="1" lang="en-US" altLang="ja-JP"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a:t>
                </a: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２</a:t>
                </a:r>
              </a:p>
            </p:txBody>
          </p:sp>
        </p:grpSp>
      </p:grpSp>
      <p:sp>
        <p:nvSpPr>
          <p:cNvPr id="32" name="テキスト ボックス 31">
            <a:extLst>
              <a:ext uri="{FF2B5EF4-FFF2-40B4-BE49-F238E27FC236}">
                <a16:creationId xmlns:a16="http://schemas.microsoft.com/office/drawing/2014/main" id="{D1967283-7EE9-4897-ADAE-7D7FCAC88431}"/>
              </a:ext>
            </a:extLst>
          </p:cNvPr>
          <p:cNvSpPr txBox="1"/>
          <p:nvPr/>
        </p:nvSpPr>
        <p:spPr>
          <a:xfrm>
            <a:off x="315102" y="3452122"/>
            <a:ext cx="1617751" cy="461665"/>
          </a:xfrm>
          <a:prstGeom prst="rect">
            <a:avLst/>
          </a:prstGeom>
          <a:noFill/>
        </p:spPr>
        <p:txBody>
          <a:bodyPr wrap="none" rtlCol="0">
            <a:spAutoFit/>
          </a:bodyPr>
          <a:lstStyle/>
          <a:p>
            <a:pPr algn="ctr"/>
            <a:r>
              <a:rPr kumimoji="1" lang="ja-JP" altLang="en-US" sz="800"/>
              <a:t>「いくよ！」</a:t>
            </a:r>
            <a:endParaRPr kumimoji="1" lang="en-US" altLang="ja-JP" sz="800"/>
          </a:p>
          <a:p>
            <a:pPr algn="ctr"/>
            <a:r>
              <a:rPr kumimoji="1" lang="ja-JP" altLang="en-US" sz="800"/>
              <a:t>キャラの中で一番</a:t>
            </a:r>
            <a:r>
              <a:rPr kumimoji="1" lang="en-US" altLang="ja-JP" sz="800"/>
              <a:t>ID</a:t>
            </a:r>
            <a:r>
              <a:rPr kumimoji="1" lang="ja-JP" altLang="en-US" sz="800"/>
              <a:t>の小さい人</a:t>
            </a:r>
            <a:endParaRPr kumimoji="1" lang="en-US" altLang="ja-JP" sz="800"/>
          </a:p>
          <a:p>
            <a:pPr algn="ctr"/>
            <a:r>
              <a:rPr kumimoji="1" lang="ja-JP" altLang="en-US" sz="800"/>
              <a:t>のセリフで</a:t>
            </a:r>
            <a:r>
              <a:rPr kumimoji="1" lang="en-US" altLang="ja-JP" sz="800"/>
              <a:t>OK</a:t>
            </a:r>
            <a:endParaRPr kumimoji="1" lang="en-US" altLang="ja-JP" sz="800" dirty="0"/>
          </a:p>
        </p:txBody>
      </p:sp>
      <p:sp>
        <p:nvSpPr>
          <p:cNvPr id="33" name="テキスト ボックス 32">
            <a:extLst>
              <a:ext uri="{FF2B5EF4-FFF2-40B4-BE49-F238E27FC236}">
                <a16:creationId xmlns:a16="http://schemas.microsoft.com/office/drawing/2014/main" id="{85387CA6-8DBE-4CC1-A564-2580CFF27386}"/>
              </a:ext>
            </a:extLst>
          </p:cNvPr>
          <p:cNvSpPr txBox="1"/>
          <p:nvPr/>
        </p:nvSpPr>
        <p:spPr>
          <a:xfrm>
            <a:off x="2231263" y="3433811"/>
            <a:ext cx="800219" cy="338554"/>
          </a:xfrm>
          <a:prstGeom prst="rect">
            <a:avLst/>
          </a:prstGeom>
          <a:noFill/>
        </p:spPr>
        <p:txBody>
          <a:bodyPr wrap="none" rtlCol="0">
            <a:spAutoFit/>
          </a:bodyPr>
          <a:lstStyle/>
          <a:p>
            <a:pPr algn="ctr"/>
            <a:r>
              <a:rPr kumimoji="1" lang="ja-JP" altLang="en-US" sz="800"/>
              <a:t>「おーっ！」</a:t>
            </a:r>
            <a:endParaRPr kumimoji="1" lang="en-US" altLang="ja-JP" sz="800"/>
          </a:p>
          <a:p>
            <a:pPr algn="ctr"/>
            <a:r>
              <a:rPr kumimoji="1" lang="ja-JP" altLang="en-US" sz="800"/>
              <a:t>←以外の人</a:t>
            </a:r>
            <a:endParaRPr kumimoji="1" lang="en-US" altLang="ja-JP" sz="800" dirty="0"/>
          </a:p>
        </p:txBody>
      </p:sp>
      <p:sp>
        <p:nvSpPr>
          <p:cNvPr id="34" name="テキスト ボックス 33">
            <a:extLst>
              <a:ext uri="{FF2B5EF4-FFF2-40B4-BE49-F238E27FC236}">
                <a16:creationId xmlns:a16="http://schemas.microsoft.com/office/drawing/2014/main" id="{8B3FD610-8BDB-4BC8-B296-BE7B34341316}"/>
              </a:ext>
            </a:extLst>
          </p:cNvPr>
          <p:cNvSpPr txBox="1"/>
          <p:nvPr/>
        </p:nvSpPr>
        <p:spPr>
          <a:xfrm>
            <a:off x="3454676" y="3429000"/>
            <a:ext cx="1005404" cy="338554"/>
          </a:xfrm>
          <a:prstGeom prst="rect">
            <a:avLst/>
          </a:prstGeom>
          <a:noFill/>
        </p:spPr>
        <p:txBody>
          <a:bodyPr wrap="none" rtlCol="0">
            <a:spAutoFit/>
          </a:bodyPr>
          <a:lstStyle/>
          <a:p>
            <a:pPr algn="ctr"/>
            <a:r>
              <a:rPr kumimoji="1" lang="ja-JP" altLang="en-US" sz="800"/>
              <a:t>「いっけぇ！！」</a:t>
            </a:r>
            <a:endParaRPr kumimoji="1" lang="en-US" altLang="ja-JP" sz="800"/>
          </a:p>
          <a:p>
            <a:pPr algn="ctr"/>
            <a:r>
              <a:rPr kumimoji="1" lang="ja-JP" altLang="en-US" sz="800"/>
              <a:t>全員</a:t>
            </a:r>
            <a:endParaRPr kumimoji="1" lang="en-US" altLang="ja-JP" sz="800" dirty="0"/>
          </a:p>
        </p:txBody>
      </p:sp>
      <p:sp>
        <p:nvSpPr>
          <p:cNvPr id="35" name="テキスト ボックス 34">
            <a:extLst>
              <a:ext uri="{FF2B5EF4-FFF2-40B4-BE49-F238E27FC236}">
                <a16:creationId xmlns:a16="http://schemas.microsoft.com/office/drawing/2014/main" id="{F2A87952-2A85-4D41-A660-8C07C7227DC6}"/>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653137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B89DCC2-8935-4D90-8076-53FF41B263F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A3DC6C92-F0C9-4A55-8680-2513F9A440F9}"/>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6" name="テキスト ボックス 5">
            <a:extLst>
              <a:ext uri="{FF2B5EF4-FFF2-40B4-BE49-F238E27FC236}">
                <a16:creationId xmlns:a16="http://schemas.microsoft.com/office/drawing/2014/main" id="{0650FF7F-E8C9-4C46-92B1-E5468472E685}"/>
              </a:ext>
            </a:extLst>
          </p:cNvPr>
          <p:cNvSpPr txBox="1"/>
          <p:nvPr/>
        </p:nvSpPr>
        <p:spPr>
          <a:xfrm>
            <a:off x="415419" y="313468"/>
            <a:ext cx="1620957" cy="307777"/>
          </a:xfrm>
          <a:prstGeom prst="rect">
            <a:avLst/>
          </a:prstGeom>
          <a:noFill/>
        </p:spPr>
        <p:txBody>
          <a:bodyPr wrap="none" rtlCol="0">
            <a:spAutoFit/>
          </a:bodyPr>
          <a:lstStyle/>
          <a:p>
            <a:r>
              <a:rPr kumimoji="1" lang="ja-JP" altLang="en-US" sz="1400" b="1" dirty="0"/>
              <a:t>●</a:t>
            </a:r>
            <a:r>
              <a:rPr kumimoji="1" lang="ja-JP" altLang="en-US" sz="1400" b="1"/>
              <a:t>キズナ連携詳細</a:t>
            </a:r>
            <a:endParaRPr kumimoji="1" lang="ja-JP" altLang="en-US" sz="1400" b="1" dirty="0"/>
          </a:p>
        </p:txBody>
      </p:sp>
      <p:sp>
        <p:nvSpPr>
          <p:cNvPr id="7" name="テキスト ボックス 6">
            <a:extLst>
              <a:ext uri="{FF2B5EF4-FFF2-40B4-BE49-F238E27FC236}">
                <a16:creationId xmlns:a16="http://schemas.microsoft.com/office/drawing/2014/main" id="{264396E2-F4D0-41E5-80BD-077FE7E090D6}"/>
              </a:ext>
            </a:extLst>
          </p:cNvPr>
          <p:cNvSpPr txBox="1"/>
          <p:nvPr/>
        </p:nvSpPr>
        <p:spPr>
          <a:xfrm>
            <a:off x="529719" y="621245"/>
            <a:ext cx="1595309" cy="246221"/>
          </a:xfrm>
          <a:prstGeom prst="rect">
            <a:avLst/>
          </a:prstGeom>
          <a:noFill/>
        </p:spPr>
        <p:txBody>
          <a:bodyPr wrap="none" rtlCol="0">
            <a:spAutoFit/>
          </a:bodyPr>
          <a:lstStyle/>
          <a:p>
            <a:r>
              <a:rPr kumimoji="1" lang="ja-JP" altLang="en-US" sz="1000" b="1" dirty="0"/>
              <a:t>・概要策定時からの変更</a:t>
            </a:r>
            <a:endParaRPr kumimoji="1" lang="ja-JP" altLang="en-US" sz="1000" dirty="0"/>
          </a:p>
        </p:txBody>
      </p:sp>
      <p:sp>
        <p:nvSpPr>
          <p:cNvPr id="8" name="テキスト ボックス 7">
            <a:extLst>
              <a:ext uri="{FF2B5EF4-FFF2-40B4-BE49-F238E27FC236}">
                <a16:creationId xmlns:a16="http://schemas.microsoft.com/office/drawing/2014/main" id="{CA884BEE-1696-4BC1-AD69-F20D1D1986C9}"/>
              </a:ext>
            </a:extLst>
          </p:cNvPr>
          <p:cNvSpPr txBox="1"/>
          <p:nvPr/>
        </p:nvSpPr>
        <p:spPr>
          <a:xfrm>
            <a:off x="717183" y="867466"/>
            <a:ext cx="6083717" cy="400110"/>
          </a:xfrm>
          <a:prstGeom prst="rect">
            <a:avLst/>
          </a:prstGeom>
          <a:noFill/>
        </p:spPr>
        <p:txBody>
          <a:bodyPr wrap="none" rtlCol="0">
            <a:spAutoFit/>
          </a:bodyPr>
          <a:lstStyle/>
          <a:p>
            <a:r>
              <a:rPr kumimoji="1" lang="ja-JP" altLang="en-US" sz="1000" dirty="0"/>
              <a:t>概要時作成時には各キャラ同士の関係性で発動となっていたが、</a:t>
            </a:r>
            <a:endParaRPr kumimoji="1" lang="en-US" altLang="ja-JP" sz="1000" dirty="0"/>
          </a:p>
          <a:p>
            <a:r>
              <a:rPr kumimoji="1" lang="ja-JP" altLang="en-US" sz="1000" dirty="0"/>
              <a:t>演出との兼ね合いにより、「キズナ」メーターが最大になっている人数分参加というように変更する。</a:t>
            </a:r>
            <a:endParaRPr kumimoji="1" lang="en-US" altLang="ja-JP" sz="1000" dirty="0"/>
          </a:p>
        </p:txBody>
      </p:sp>
      <p:sp>
        <p:nvSpPr>
          <p:cNvPr id="9" name="テキスト ボックス 8">
            <a:extLst>
              <a:ext uri="{FF2B5EF4-FFF2-40B4-BE49-F238E27FC236}">
                <a16:creationId xmlns:a16="http://schemas.microsoft.com/office/drawing/2014/main" id="{98C99A25-2311-4F36-B915-B150EEF6011C}"/>
              </a:ext>
            </a:extLst>
          </p:cNvPr>
          <p:cNvSpPr txBox="1"/>
          <p:nvPr/>
        </p:nvSpPr>
        <p:spPr>
          <a:xfrm>
            <a:off x="529719" y="1344521"/>
            <a:ext cx="1595309" cy="246221"/>
          </a:xfrm>
          <a:prstGeom prst="rect">
            <a:avLst/>
          </a:prstGeom>
          <a:noFill/>
        </p:spPr>
        <p:txBody>
          <a:bodyPr wrap="none" rtlCol="0">
            <a:spAutoFit/>
          </a:bodyPr>
          <a:lstStyle/>
          <a:p>
            <a:r>
              <a:rPr kumimoji="1" lang="ja-JP" altLang="en-US" sz="1000" b="1" dirty="0"/>
              <a:t>・キズナメーターの蓄積</a:t>
            </a:r>
            <a:endParaRPr kumimoji="1" lang="ja-JP" altLang="en-US" sz="1000" dirty="0"/>
          </a:p>
        </p:txBody>
      </p:sp>
      <p:sp>
        <p:nvSpPr>
          <p:cNvPr id="10" name="テキスト ボックス 9">
            <a:extLst>
              <a:ext uri="{FF2B5EF4-FFF2-40B4-BE49-F238E27FC236}">
                <a16:creationId xmlns:a16="http://schemas.microsoft.com/office/drawing/2014/main" id="{392F8B16-0BD7-4946-9DA2-4C2174027F7A}"/>
              </a:ext>
            </a:extLst>
          </p:cNvPr>
          <p:cNvSpPr txBox="1"/>
          <p:nvPr/>
        </p:nvSpPr>
        <p:spPr>
          <a:xfrm>
            <a:off x="717183" y="1590742"/>
            <a:ext cx="4416594" cy="400110"/>
          </a:xfrm>
          <a:prstGeom prst="rect">
            <a:avLst/>
          </a:prstGeom>
          <a:noFill/>
        </p:spPr>
        <p:txBody>
          <a:bodyPr wrap="none" rtlCol="0">
            <a:spAutoFit/>
          </a:bodyPr>
          <a:lstStyle/>
          <a:p>
            <a:r>
              <a:rPr kumimoji="1" lang="ja-JP" altLang="en-US" sz="1000" dirty="0"/>
              <a:t>各キャラが持つ「キズナ」パラメータは、以下の状態のときに増加する。</a:t>
            </a:r>
            <a:endParaRPr kumimoji="1" lang="en-US" altLang="ja-JP" sz="1000" dirty="0"/>
          </a:p>
          <a:p>
            <a:r>
              <a:rPr kumimoji="1" lang="ja-JP" altLang="en-US" sz="1000" dirty="0"/>
              <a:t>キズナメーターの最大値は</a:t>
            </a:r>
            <a:r>
              <a:rPr kumimoji="1" lang="en-US" altLang="ja-JP" sz="1000" b="1" dirty="0"/>
              <a:t>300</a:t>
            </a:r>
            <a:r>
              <a:rPr kumimoji="1" lang="ja-JP" altLang="en-US" sz="1000" dirty="0"/>
              <a:t>とする。（要調整）</a:t>
            </a:r>
            <a:endParaRPr kumimoji="1" lang="en-US" altLang="ja-JP" sz="1000" dirty="0"/>
          </a:p>
        </p:txBody>
      </p:sp>
      <p:graphicFrame>
        <p:nvGraphicFramePr>
          <p:cNvPr id="11" name="表 10">
            <a:extLst>
              <a:ext uri="{FF2B5EF4-FFF2-40B4-BE49-F238E27FC236}">
                <a16:creationId xmlns:a16="http://schemas.microsoft.com/office/drawing/2014/main" id="{3F287C8B-8C34-4E39-A8E9-087975C7B6E5}"/>
              </a:ext>
            </a:extLst>
          </p:cNvPr>
          <p:cNvGraphicFramePr>
            <a:graphicFrameLocks noGrp="1"/>
          </p:cNvGraphicFramePr>
          <p:nvPr>
            <p:extLst>
              <p:ext uri="{D42A27DB-BD31-4B8C-83A1-F6EECF244321}">
                <p14:modId xmlns:p14="http://schemas.microsoft.com/office/powerpoint/2010/main" val="1000860248"/>
              </p:ext>
            </p:extLst>
          </p:nvPr>
        </p:nvGraphicFramePr>
        <p:xfrm>
          <a:off x="717183" y="2022073"/>
          <a:ext cx="5352415" cy="1371600"/>
        </p:xfrm>
        <a:graphic>
          <a:graphicData uri="http://schemas.openxmlformats.org/drawingml/2006/table">
            <a:tbl>
              <a:tblPr firstRow="1" bandRow="1">
                <a:tableStyleId>{5C22544A-7EE6-4342-B048-85BDC9FD1C3A}</a:tableStyleId>
              </a:tblPr>
              <a:tblGrid>
                <a:gridCol w="1614805">
                  <a:extLst>
                    <a:ext uri="{9D8B030D-6E8A-4147-A177-3AD203B41FA5}">
                      <a16:colId xmlns:a16="http://schemas.microsoft.com/office/drawing/2014/main" val="117069694"/>
                    </a:ext>
                  </a:extLst>
                </a:gridCol>
                <a:gridCol w="3138805">
                  <a:extLst>
                    <a:ext uri="{9D8B030D-6E8A-4147-A177-3AD203B41FA5}">
                      <a16:colId xmlns:a16="http://schemas.microsoft.com/office/drawing/2014/main" val="3966355313"/>
                    </a:ext>
                  </a:extLst>
                </a:gridCol>
                <a:gridCol w="598805">
                  <a:extLst>
                    <a:ext uri="{9D8B030D-6E8A-4147-A177-3AD203B41FA5}">
                      <a16:colId xmlns:a16="http://schemas.microsoft.com/office/drawing/2014/main" val="2303998619"/>
                    </a:ext>
                  </a:extLst>
                </a:gridCol>
              </a:tblGrid>
              <a:tr h="0">
                <a:tc>
                  <a:txBody>
                    <a:bodyPr/>
                    <a:lstStyle/>
                    <a:p>
                      <a:r>
                        <a:rPr kumimoji="1" lang="ja-JP" altLang="en-US" sz="1000" dirty="0"/>
                        <a:t>条件</a:t>
                      </a:r>
                    </a:p>
                  </a:txBody>
                  <a:tcPr/>
                </a:tc>
                <a:tc>
                  <a:txBody>
                    <a:bodyPr/>
                    <a:lstStyle/>
                    <a:p>
                      <a:r>
                        <a:rPr kumimoji="1" lang="ja-JP" altLang="en-US" sz="1000" dirty="0"/>
                        <a:t>概要</a:t>
                      </a:r>
                    </a:p>
                  </a:txBody>
                  <a:tcPr/>
                </a:tc>
                <a:tc>
                  <a:txBody>
                    <a:bodyPr/>
                    <a:lstStyle/>
                    <a:p>
                      <a:r>
                        <a:rPr kumimoji="1" lang="ja-JP" altLang="en-US" sz="1000" dirty="0"/>
                        <a:t>上昇値</a:t>
                      </a:r>
                    </a:p>
                  </a:txBody>
                  <a:tcPr/>
                </a:tc>
                <a:extLst>
                  <a:ext uri="{0D108BD9-81ED-4DB2-BD59-A6C34878D82A}">
                    <a16:rowId xmlns:a16="http://schemas.microsoft.com/office/drawing/2014/main" val="1876427441"/>
                  </a:ext>
                </a:extLst>
              </a:tr>
              <a:tr h="0">
                <a:tc>
                  <a:txBody>
                    <a:bodyPr/>
                    <a:lstStyle/>
                    <a:p>
                      <a:r>
                        <a:rPr kumimoji="1" lang="ja-JP" altLang="en-US" sz="1000" dirty="0"/>
                        <a:t>部隊にダメージを受ける</a:t>
                      </a:r>
                    </a:p>
                  </a:txBody>
                  <a:tcPr/>
                </a:tc>
                <a:tc>
                  <a:txBody>
                    <a:bodyPr/>
                    <a:lstStyle/>
                    <a:p>
                      <a:r>
                        <a:rPr kumimoji="1" lang="ja-JP" altLang="en-US" sz="1000" dirty="0"/>
                        <a:t>全キャラ。ＨＰの割合で振り分け。</a:t>
                      </a:r>
                      <a:endParaRPr kumimoji="1" lang="en-US" altLang="ja-JP" sz="1000" dirty="0"/>
                    </a:p>
                    <a:p>
                      <a:r>
                        <a:rPr kumimoji="1" lang="ja-JP" altLang="en-US" sz="1000" dirty="0"/>
                        <a:t>（ＴＲカードへのダメージと同じ）</a:t>
                      </a:r>
                    </a:p>
                  </a:txBody>
                  <a:tcPr/>
                </a:tc>
                <a:tc>
                  <a:txBody>
                    <a:bodyPr/>
                    <a:lstStyle/>
                    <a:p>
                      <a:r>
                        <a:rPr kumimoji="1" lang="en-US" altLang="ja-JP" sz="1000" dirty="0"/>
                        <a:t>40</a:t>
                      </a:r>
                      <a:endParaRPr kumimoji="1" lang="ja-JP" altLang="en-US" sz="1000" dirty="0"/>
                    </a:p>
                  </a:txBody>
                  <a:tcPr/>
                </a:tc>
                <a:extLst>
                  <a:ext uri="{0D108BD9-81ED-4DB2-BD59-A6C34878D82A}">
                    <a16:rowId xmlns:a16="http://schemas.microsoft.com/office/drawing/2014/main" val="4245469930"/>
                  </a:ext>
                </a:extLst>
              </a:tr>
              <a:tr h="0">
                <a:tc>
                  <a:txBody>
                    <a:bodyPr/>
                    <a:lstStyle/>
                    <a:p>
                      <a:r>
                        <a:rPr kumimoji="1" lang="ja-JP" altLang="en-US" sz="1000" dirty="0"/>
                        <a:t>ＴＲカードのスキル発動</a:t>
                      </a:r>
                    </a:p>
                  </a:txBody>
                  <a:tcPr/>
                </a:tc>
                <a:tc>
                  <a:txBody>
                    <a:bodyPr/>
                    <a:lstStyle/>
                    <a:p>
                      <a:r>
                        <a:rPr kumimoji="1" lang="ja-JP" altLang="en-US" sz="1000" dirty="0"/>
                        <a:t>各キャラごと。バトル内でスキルにつき１回のみ。</a:t>
                      </a:r>
                    </a:p>
                  </a:txBody>
                  <a:tcPr/>
                </a:tc>
                <a:tc>
                  <a:txBody>
                    <a:bodyPr/>
                    <a:lstStyle/>
                    <a:p>
                      <a:r>
                        <a:rPr kumimoji="1" lang="en-US" altLang="ja-JP" sz="1000" dirty="0"/>
                        <a:t>30</a:t>
                      </a:r>
                      <a:endParaRPr kumimoji="1" lang="ja-JP" altLang="en-US" sz="1000" dirty="0"/>
                    </a:p>
                  </a:txBody>
                  <a:tcPr/>
                </a:tc>
                <a:extLst>
                  <a:ext uri="{0D108BD9-81ED-4DB2-BD59-A6C34878D82A}">
                    <a16:rowId xmlns:a16="http://schemas.microsoft.com/office/drawing/2014/main" val="4242153153"/>
                  </a:ext>
                </a:extLst>
              </a:tr>
              <a:tr h="0">
                <a:tc>
                  <a:txBody>
                    <a:bodyPr/>
                    <a:lstStyle/>
                    <a:p>
                      <a:r>
                        <a:rPr kumimoji="1" lang="ja-JP" altLang="en-US" sz="1000" dirty="0"/>
                        <a:t>ＴＲ必殺技発動</a:t>
                      </a:r>
                    </a:p>
                  </a:txBody>
                  <a:tcPr/>
                </a:tc>
                <a:tc>
                  <a:txBody>
                    <a:bodyPr/>
                    <a:lstStyle/>
                    <a:p>
                      <a:r>
                        <a:rPr kumimoji="1" lang="ja-JP" altLang="en-US" sz="1000" dirty="0"/>
                        <a:t>各キャラごと。</a:t>
                      </a:r>
                    </a:p>
                  </a:txBody>
                  <a:tcPr/>
                </a:tc>
                <a:tc>
                  <a:txBody>
                    <a:bodyPr/>
                    <a:lstStyle/>
                    <a:p>
                      <a:r>
                        <a:rPr kumimoji="1" lang="en-US" altLang="ja-JP" sz="1000" dirty="0"/>
                        <a:t>100</a:t>
                      </a:r>
                      <a:endParaRPr kumimoji="1" lang="ja-JP" altLang="en-US" sz="1000" dirty="0"/>
                    </a:p>
                  </a:txBody>
                  <a:tcPr/>
                </a:tc>
                <a:extLst>
                  <a:ext uri="{0D108BD9-81ED-4DB2-BD59-A6C34878D82A}">
                    <a16:rowId xmlns:a16="http://schemas.microsoft.com/office/drawing/2014/main" val="2453219370"/>
                  </a:ext>
                </a:extLst>
              </a:tr>
              <a:tr h="0">
                <a:tc>
                  <a:txBody>
                    <a:bodyPr/>
                    <a:lstStyle/>
                    <a:p>
                      <a:r>
                        <a:rPr kumimoji="1" lang="ja-JP" altLang="en-US" sz="1000" dirty="0"/>
                        <a:t>クリティカルヒット</a:t>
                      </a:r>
                    </a:p>
                  </a:txBody>
                  <a:tcPr/>
                </a:tc>
                <a:tc>
                  <a:txBody>
                    <a:bodyPr/>
                    <a:lstStyle/>
                    <a:p>
                      <a:r>
                        <a:rPr kumimoji="1" lang="ja-JP" altLang="en-US" sz="1000" dirty="0"/>
                        <a:t>各キャラごと。</a:t>
                      </a:r>
                    </a:p>
                  </a:txBody>
                  <a:tcPr/>
                </a:tc>
                <a:tc>
                  <a:txBody>
                    <a:bodyPr/>
                    <a:lstStyle/>
                    <a:p>
                      <a:r>
                        <a:rPr kumimoji="1" lang="en-US" altLang="ja-JP" sz="1000" dirty="0"/>
                        <a:t>20</a:t>
                      </a:r>
                      <a:endParaRPr kumimoji="1" lang="ja-JP" altLang="en-US" sz="1000" dirty="0"/>
                    </a:p>
                  </a:txBody>
                  <a:tcPr/>
                </a:tc>
                <a:extLst>
                  <a:ext uri="{0D108BD9-81ED-4DB2-BD59-A6C34878D82A}">
                    <a16:rowId xmlns:a16="http://schemas.microsoft.com/office/drawing/2014/main" val="1553979885"/>
                  </a:ext>
                </a:extLst>
              </a:tr>
            </a:tbl>
          </a:graphicData>
        </a:graphic>
      </p:graphicFrame>
      <p:sp>
        <p:nvSpPr>
          <p:cNvPr id="12" name="テキスト ボックス 11">
            <a:extLst>
              <a:ext uri="{FF2B5EF4-FFF2-40B4-BE49-F238E27FC236}">
                <a16:creationId xmlns:a16="http://schemas.microsoft.com/office/drawing/2014/main" id="{0D79E33C-B838-4A9F-884A-93901A5B6F8C}"/>
              </a:ext>
            </a:extLst>
          </p:cNvPr>
          <p:cNvSpPr txBox="1"/>
          <p:nvPr/>
        </p:nvSpPr>
        <p:spPr>
          <a:xfrm>
            <a:off x="717183" y="3529359"/>
            <a:ext cx="1813317" cy="246221"/>
          </a:xfrm>
          <a:prstGeom prst="rect">
            <a:avLst/>
          </a:prstGeom>
          <a:noFill/>
        </p:spPr>
        <p:txBody>
          <a:bodyPr wrap="none" rtlCol="0">
            <a:spAutoFit/>
          </a:bodyPr>
          <a:lstStyle/>
          <a:p>
            <a:r>
              <a:rPr kumimoji="1" lang="en-US" altLang="ja-JP" sz="1000" b="1" dirty="0"/>
              <a:t>-</a:t>
            </a:r>
            <a:r>
              <a:rPr kumimoji="1" lang="ja-JP" altLang="en-US" sz="1000" b="1" dirty="0"/>
              <a:t> 部隊の相性による上昇係数</a:t>
            </a:r>
          </a:p>
        </p:txBody>
      </p:sp>
      <p:sp>
        <p:nvSpPr>
          <p:cNvPr id="13" name="テキスト ボックス 12">
            <a:extLst>
              <a:ext uri="{FF2B5EF4-FFF2-40B4-BE49-F238E27FC236}">
                <a16:creationId xmlns:a16="http://schemas.microsoft.com/office/drawing/2014/main" id="{6C606D09-EBFB-4C94-A235-FEF4F005528D}"/>
              </a:ext>
            </a:extLst>
          </p:cNvPr>
          <p:cNvSpPr txBox="1"/>
          <p:nvPr/>
        </p:nvSpPr>
        <p:spPr>
          <a:xfrm>
            <a:off x="801217" y="3757820"/>
            <a:ext cx="5519460" cy="215444"/>
          </a:xfrm>
          <a:prstGeom prst="rect">
            <a:avLst/>
          </a:prstGeom>
          <a:noFill/>
        </p:spPr>
        <p:txBody>
          <a:bodyPr wrap="none" rtlCol="0">
            <a:spAutoFit/>
          </a:bodyPr>
          <a:lstStyle/>
          <a:p>
            <a:r>
              <a:rPr kumimoji="1" lang="ja-JP" altLang="en-US" sz="800" dirty="0"/>
              <a:t>各キャラ同士には変動する相性値を持たせ、相性値が高い部隊の場合はキズナメーターが早く上昇するようにする。</a:t>
            </a:r>
            <a:endParaRPr kumimoji="1" lang="en-US" altLang="ja-JP" sz="800" dirty="0"/>
          </a:p>
        </p:txBody>
      </p:sp>
      <p:sp>
        <p:nvSpPr>
          <p:cNvPr id="14" name="テキスト ボックス 13">
            <a:extLst>
              <a:ext uri="{FF2B5EF4-FFF2-40B4-BE49-F238E27FC236}">
                <a16:creationId xmlns:a16="http://schemas.microsoft.com/office/drawing/2014/main" id="{AE9DF98C-E824-488B-8928-36443931D3B0}"/>
              </a:ext>
            </a:extLst>
          </p:cNvPr>
          <p:cNvSpPr txBox="1"/>
          <p:nvPr/>
        </p:nvSpPr>
        <p:spPr>
          <a:xfrm>
            <a:off x="901732" y="4030475"/>
            <a:ext cx="1172116" cy="246221"/>
          </a:xfrm>
          <a:prstGeom prst="rect">
            <a:avLst/>
          </a:prstGeom>
          <a:noFill/>
        </p:spPr>
        <p:txBody>
          <a:bodyPr wrap="none" rtlCol="0">
            <a:spAutoFit/>
          </a:bodyPr>
          <a:lstStyle/>
          <a:p>
            <a:r>
              <a:rPr kumimoji="1" lang="en-US" altLang="ja-JP" sz="1000" b="1" dirty="0"/>
              <a:t>-</a:t>
            </a:r>
            <a:r>
              <a:rPr kumimoji="1" lang="ja-JP" altLang="en-US" sz="1000" b="1" dirty="0"/>
              <a:t> 相性値について</a:t>
            </a:r>
          </a:p>
        </p:txBody>
      </p:sp>
      <p:sp>
        <p:nvSpPr>
          <p:cNvPr id="15" name="テキスト ボックス 14">
            <a:extLst>
              <a:ext uri="{FF2B5EF4-FFF2-40B4-BE49-F238E27FC236}">
                <a16:creationId xmlns:a16="http://schemas.microsoft.com/office/drawing/2014/main" id="{3A6A2621-61EB-4B41-886C-952892833610}"/>
              </a:ext>
            </a:extLst>
          </p:cNvPr>
          <p:cNvSpPr txBox="1"/>
          <p:nvPr/>
        </p:nvSpPr>
        <p:spPr>
          <a:xfrm>
            <a:off x="987699" y="4286118"/>
            <a:ext cx="3608680" cy="338554"/>
          </a:xfrm>
          <a:prstGeom prst="rect">
            <a:avLst/>
          </a:prstGeom>
          <a:noFill/>
        </p:spPr>
        <p:txBody>
          <a:bodyPr wrap="none" rtlCol="0">
            <a:spAutoFit/>
          </a:bodyPr>
          <a:lstStyle/>
          <a:p>
            <a:r>
              <a:rPr kumimoji="1" lang="ja-JP" altLang="en-US" sz="800" dirty="0"/>
              <a:t>相性値は各キャラ同士に</a:t>
            </a:r>
            <a:r>
              <a:rPr kumimoji="1" lang="en-US" altLang="ja-JP" sz="800" dirty="0"/>
              <a:t>0</a:t>
            </a:r>
            <a:r>
              <a:rPr kumimoji="1" lang="ja-JP" altLang="en-US" sz="800" dirty="0"/>
              <a:t>～</a:t>
            </a:r>
            <a:r>
              <a:rPr kumimoji="1" lang="en-US" altLang="ja-JP" sz="800" dirty="0"/>
              <a:t>1</a:t>
            </a:r>
            <a:r>
              <a:rPr kumimoji="1" lang="ja-JP" altLang="en-US" sz="800" dirty="0"/>
              <a:t>の値で設定されている。</a:t>
            </a:r>
            <a:endParaRPr kumimoji="1" lang="en-US" altLang="ja-JP" sz="800" dirty="0"/>
          </a:p>
          <a:p>
            <a:r>
              <a:rPr kumimoji="1" lang="ja-JP" altLang="en-US" sz="800" dirty="0"/>
              <a:t>これは、バトルの結果やアウトゲームなどで増減する。初期値は</a:t>
            </a:r>
            <a:r>
              <a:rPr kumimoji="1" lang="en-US" altLang="ja-JP" sz="800" dirty="0"/>
              <a:t>0.5</a:t>
            </a:r>
            <a:r>
              <a:rPr kumimoji="1" lang="ja-JP" altLang="en-US" sz="800" dirty="0"/>
              <a:t>想定。</a:t>
            </a:r>
            <a:endParaRPr kumimoji="1" lang="en-US" altLang="ja-JP" sz="800" dirty="0"/>
          </a:p>
        </p:txBody>
      </p:sp>
      <p:sp>
        <p:nvSpPr>
          <p:cNvPr id="16" name="テキスト ボックス 15">
            <a:extLst>
              <a:ext uri="{FF2B5EF4-FFF2-40B4-BE49-F238E27FC236}">
                <a16:creationId xmlns:a16="http://schemas.microsoft.com/office/drawing/2014/main" id="{D5D45C6B-F2C7-4A7E-9085-E4CF30E85C97}"/>
              </a:ext>
            </a:extLst>
          </p:cNvPr>
          <p:cNvSpPr txBox="1"/>
          <p:nvPr/>
        </p:nvSpPr>
        <p:spPr>
          <a:xfrm>
            <a:off x="901732" y="4672281"/>
            <a:ext cx="2518638" cy="246221"/>
          </a:xfrm>
          <a:prstGeom prst="rect">
            <a:avLst/>
          </a:prstGeom>
          <a:noFill/>
        </p:spPr>
        <p:txBody>
          <a:bodyPr wrap="none" rtlCol="0">
            <a:spAutoFit/>
          </a:bodyPr>
          <a:lstStyle/>
          <a:p>
            <a:r>
              <a:rPr kumimoji="1" lang="en-US" altLang="ja-JP" sz="1000" b="1" dirty="0"/>
              <a:t>-</a:t>
            </a:r>
            <a:r>
              <a:rPr kumimoji="1" lang="ja-JP" altLang="en-US" sz="1000" b="1" dirty="0"/>
              <a:t> 係数の計算について</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修正）</a:t>
            </a:r>
          </a:p>
        </p:txBody>
      </p:sp>
      <p:sp>
        <p:nvSpPr>
          <p:cNvPr id="17" name="テキスト ボックス 16">
            <a:extLst>
              <a:ext uri="{FF2B5EF4-FFF2-40B4-BE49-F238E27FC236}">
                <a16:creationId xmlns:a16="http://schemas.microsoft.com/office/drawing/2014/main" id="{01535870-422A-4BD9-B00C-205760D6B611}"/>
              </a:ext>
            </a:extLst>
          </p:cNvPr>
          <p:cNvSpPr txBox="1"/>
          <p:nvPr/>
        </p:nvSpPr>
        <p:spPr>
          <a:xfrm>
            <a:off x="1046361" y="4923213"/>
            <a:ext cx="3980577" cy="1569660"/>
          </a:xfrm>
          <a:prstGeom prst="rect">
            <a:avLst/>
          </a:prstGeom>
          <a:noFill/>
        </p:spPr>
        <p:txBody>
          <a:bodyPr wrap="none" rtlCol="0">
            <a:spAutoFit/>
          </a:bodyPr>
          <a:lstStyle/>
          <a:p>
            <a:r>
              <a:rPr kumimoji="1" lang="ja-JP" altLang="en-US" sz="800" dirty="0"/>
              <a:t>係数は各キャラごとに計算される。部隊にいるキャラとの相性の平均値とするが、</a:t>
            </a:r>
            <a:endParaRPr kumimoji="1" lang="en-US" altLang="ja-JP" sz="800" dirty="0"/>
          </a:p>
          <a:p>
            <a:r>
              <a:rPr kumimoji="1" lang="ja-JP" altLang="en-US" sz="800" dirty="0"/>
              <a:t>部隊のリーダーとの相性値は２倍で計算する。</a:t>
            </a:r>
            <a:endParaRPr kumimoji="1" lang="en-US" altLang="ja-JP" sz="800" dirty="0"/>
          </a:p>
          <a:p>
            <a:endParaRPr kumimoji="1" lang="en-US" altLang="ja-JP" sz="800" dirty="0"/>
          </a:p>
          <a:p>
            <a:r>
              <a:rPr kumimoji="1" lang="en-US" altLang="ja-JP" sz="800" dirty="0"/>
              <a:t>-</a:t>
            </a:r>
            <a:r>
              <a:rPr kumimoji="1" lang="ja-JP" altLang="en-US" sz="800" dirty="0"/>
              <a:t> リーダー</a:t>
            </a:r>
            <a:endParaRPr kumimoji="1" lang="en-US" altLang="ja-JP" sz="800" dirty="0"/>
          </a:p>
          <a:p>
            <a:endParaRPr kumimoji="1" lang="en-US" altLang="ja-JP" sz="800" dirty="0"/>
          </a:p>
          <a:p>
            <a:r>
              <a:rPr kumimoji="1" lang="ja-JP" altLang="en-US" sz="800" dirty="0"/>
              <a:t>係数 ＝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 ① </a:t>
            </a:r>
            <a:r>
              <a:rPr kumimoji="1" lang="en-US" altLang="ja-JP" sz="800" dirty="0"/>
              <a:t>+</a:t>
            </a:r>
            <a:r>
              <a:rPr kumimoji="1" lang="ja-JP" altLang="en-US" sz="800" dirty="0"/>
              <a:t> ② </a:t>
            </a:r>
            <a:r>
              <a:rPr kumimoji="1" lang="en-US" altLang="ja-JP" sz="800" dirty="0"/>
              <a:t>+</a:t>
            </a:r>
            <a:r>
              <a:rPr kumimoji="1" lang="ja-JP" altLang="en-US" sz="800" dirty="0"/>
              <a:t> ③ ） </a:t>
            </a:r>
            <a:r>
              <a:rPr kumimoji="1" lang="en-US" altLang="ja-JP" sz="800" dirty="0"/>
              <a:t>/</a:t>
            </a:r>
            <a:r>
              <a:rPr kumimoji="1" lang="ja-JP" altLang="en-US" sz="800" dirty="0"/>
              <a:t> </a:t>
            </a:r>
            <a:r>
              <a:rPr kumimoji="1" lang="en-US" altLang="ja-JP" sz="800" dirty="0"/>
              <a:t>3</a:t>
            </a:r>
            <a:r>
              <a:rPr kumimoji="1" lang="ja-JP" altLang="en-US" sz="800" dirty="0"/>
              <a:t> </a:t>
            </a:r>
            <a:endParaRPr kumimoji="1" lang="en-US" altLang="ja-JP" sz="800" dirty="0"/>
          </a:p>
          <a:p>
            <a:endParaRPr kumimoji="1" lang="en-US" altLang="ja-JP" sz="800" dirty="0"/>
          </a:p>
          <a:p>
            <a:r>
              <a:rPr kumimoji="1" lang="en-US" altLang="ja-JP" sz="800" dirty="0"/>
              <a:t>-</a:t>
            </a:r>
            <a:r>
              <a:rPr kumimoji="1" lang="ja-JP" altLang="en-US" sz="800" dirty="0"/>
              <a:t> 左のキャラ</a:t>
            </a:r>
            <a:endParaRPr kumimoji="1" lang="en-US" altLang="ja-JP" sz="800" dirty="0"/>
          </a:p>
          <a:p>
            <a:endParaRPr kumimoji="1" lang="en-US" altLang="ja-JP" sz="800" dirty="0"/>
          </a:p>
          <a:p>
            <a:r>
              <a:rPr kumimoji="1" lang="ja-JP" altLang="en-US" sz="800" dirty="0"/>
              <a:t>係数 </a:t>
            </a:r>
            <a:r>
              <a:rPr kumimoji="1" lang="en-US" altLang="ja-JP" sz="800" dirty="0"/>
              <a:t>=</a:t>
            </a:r>
            <a:r>
              <a:rPr kumimoji="1" lang="ja-JP" altLang="en-US" sz="800" dirty="0"/>
              <a:t>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① ＋ ④ ＋ </a:t>
            </a:r>
            <a:r>
              <a:rPr kumimoji="1" lang="en-US" altLang="ja-JP" sz="800" dirty="0"/>
              <a:t>5</a:t>
            </a:r>
            <a:r>
              <a:rPr kumimoji="1" lang="ja-JP" altLang="en-US" sz="800" dirty="0"/>
              <a:t> ） </a:t>
            </a:r>
            <a:r>
              <a:rPr kumimoji="1" lang="en-US" altLang="ja-JP" sz="800" dirty="0"/>
              <a:t>/</a:t>
            </a:r>
            <a:r>
              <a:rPr kumimoji="1" lang="ja-JP" altLang="en-US" sz="800" dirty="0"/>
              <a:t>  </a:t>
            </a:r>
            <a:r>
              <a:rPr kumimoji="1" lang="en-US" altLang="ja-JP" sz="800" dirty="0"/>
              <a:t>3</a:t>
            </a:r>
          </a:p>
          <a:p>
            <a:pPr marL="171450" indent="-171450">
              <a:buFontTx/>
              <a:buChar char="-"/>
            </a:pPr>
            <a:endParaRPr kumimoji="1" lang="en-US" altLang="ja-JP" sz="800" dirty="0"/>
          </a:p>
          <a:p>
            <a:r>
              <a:rPr kumimoji="1" lang="ja-JP" altLang="en-US" sz="800" dirty="0"/>
              <a:t>となる。本係数を前述の数値に賭けたものが最終的な上昇値となる。</a:t>
            </a:r>
            <a:endParaRPr kumimoji="1" lang="en-US" altLang="ja-JP" sz="800" dirty="0"/>
          </a:p>
        </p:txBody>
      </p:sp>
      <p:grpSp>
        <p:nvGrpSpPr>
          <p:cNvPr id="18" name="グループ化 17">
            <a:extLst>
              <a:ext uri="{FF2B5EF4-FFF2-40B4-BE49-F238E27FC236}">
                <a16:creationId xmlns:a16="http://schemas.microsoft.com/office/drawing/2014/main" id="{E13827B7-E20B-4E50-AA98-1214464B0C56}"/>
              </a:ext>
            </a:extLst>
          </p:cNvPr>
          <p:cNvGrpSpPr/>
          <p:nvPr/>
        </p:nvGrpSpPr>
        <p:grpSpPr>
          <a:xfrm>
            <a:off x="6229918" y="3648695"/>
            <a:ext cx="2012350" cy="2258806"/>
            <a:chOff x="6376139" y="3272554"/>
            <a:chExt cx="2012350" cy="2258806"/>
          </a:xfrm>
        </p:grpSpPr>
        <p:pic>
          <p:nvPicPr>
            <p:cNvPr id="19" name="図 18">
              <a:extLst>
                <a:ext uri="{FF2B5EF4-FFF2-40B4-BE49-F238E27FC236}">
                  <a16:creationId xmlns:a16="http://schemas.microsoft.com/office/drawing/2014/main" id="{A4932356-A4DE-443E-A915-602E1FFA3678}"/>
                </a:ext>
              </a:extLst>
            </p:cNvPr>
            <p:cNvPicPr/>
            <p:nvPr/>
          </p:nvPicPr>
          <p:blipFill>
            <a:blip r:embed="rId2"/>
            <a:stretch>
              <a:fillRect/>
            </a:stretch>
          </p:blipFill>
          <p:spPr>
            <a:xfrm>
              <a:off x="7167350" y="3518775"/>
              <a:ext cx="464374" cy="464376"/>
            </a:xfrm>
            <a:prstGeom prst="rect">
              <a:avLst/>
            </a:prstGeom>
            <a:ln>
              <a:solidFill>
                <a:schemeClr val="accent1"/>
              </a:solidFill>
            </a:ln>
          </p:spPr>
        </p:pic>
        <p:pic>
          <p:nvPicPr>
            <p:cNvPr id="20" name="図 19">
              <a:extLst>
                <a:ext uri="{FF2B5EF4-FFF2-40B4-BE49-F238E27FC236}">
                  <a16:creationId xmlns:a16="http://schemas.microsoft.com/office/drawing/2014/main" id="{4689D3B7-55C8-4B9C-9BC3-B560D564019E}"/>
                </a:ext>
              </a:extLst>
            </p:cNvPr>
            <p:cNvPicPr/>
            <p:nvPr/>
          </p:nvPicPr>
          <p:blipFill>
            <a:blip r:embed="rId3"/>
            <a:stretch>
              <a:fillRect/>
            </a:stretch>
          </p:blipFill>
          <p:spPr>
            <a:xfrm>
              <a:off x="7924113" y="4292880"/>
              <a:ext cx="464376" cy="464376"/>
            </a:xfrm>
            <a:prstGeom prst="rect">
              <a:avLst/>
            </a:prstGeom>
            <a:ln>
              <a:solidFill>
                <a:schemeClr val="accent1"/>
              </a:solidFill>
            </a:ln>
          </p:spPr>
        </p:pic>
        <p:pic>
          <p:nvPicPr>
            <p:cNvPr id="21" name="図 20">
              <a:extLst>
                <a:ext uri="{FF2B5EF4-FFF2-40B4-BE49-F238E27FC236}">
                  <a16:creationId xmlns:a16="http://schemas.microsoft.com/office/drawing/2014/main" id="{9CAF4AB5-3EEF-450D-8999-F78F5F56E28B}"/>
                </a:ext>
              </a:extLst>
            </p:cNvPr>
            <p:cNvPicPr/>
            <p:nvPr/>
          </p:nvPicPr>
          <p:blipFill>
            <a:blip r:embed="rId4"/>
            <a:stretch>
              <a:fillRect/>
            </a:stretch>
          </p:blipFill>
          <p:spPr>
            <a:xfrm>
              <a:off x="7167348" y="5066986"/>
              <a:ext cx="464376" cy="464374"/>
            </a:xfrm>
            <a:prstGeom prst="rect">
              <a:avLst/>
            </a:prstGeom>
            <a:ln>
              <a:solidFill>
                <a:schemeClr val="accent1"/>
              </a:solidFill>
            </a:ln>
          </p:spPr>
        </p:pic>
        <p:pic>
          <p:nvPicPr>
            <p:cNvPr id="22" name="図 21">
              <a:extLst>
                <a:ext uri="{FF2B5EF4-FFF2-40B4-BE49-F238E27FC236}">
                  <a16:creationId xmlns:a16="http://schemas.microsoft.com/office/drawing/2014/main" id="{7044AF0D-F9AB-4F02-A7DF-FBAC786C0878}"/>
                </a:ext>
              </a:extLst>
            </p:cNvPr>
            <p:cNvPicPr/>
            <p:nvPr/>
          </p:nvPicPr>
          <p:blipFill>
            <a:blip r:embed="rId5"/>
            <a:stretch>
              <a:fillRect/>
            </a:stretch>
          </p:blipFill>
          <p:spPr>
            <a:xfrm>
              <a:off x="6376139" y="4292880"/>
              <a:ext cx="464376" cy="464376"/>
            </a:xfrm>
            <a:prstGeom prst="rect">
              <a:avLst/>
            </a:prstGeom>
            <a:ln>
              <a:solidFill>
                <a:schemeClr val="accent1"/>
              </a:solidFill>
            </a:ln>
          </p:spPr>
        </p:pic>
        <p:sp>
          <p:nvSpPr>
            <p:cNvPr id="23" name="四角形: 角を丸くする 22">
              <a:extLst>
                <a:ext uri="{FF2B5EF4-FFF2-40B4-BE49-F238E27FC236}">
                  <a16:creationId xmlns:a16="http://schemas.microsoft.com/office/drawing/2014/main" id="{77A4997B-D4E1-4ADF-933D-782D0DC87E12}"/>
                </a:ext>
              </a:extLst>
            </p:cNvPr>
            <p:cNvSpPr/>
            <p:nvPr/>
          </p:nvSpPr>
          <p:spPr>
            <a:xfrm>
              <a:off x="7007189" y="3272554"/>
              <a:ext cx="784694" cy="246221"/>
            </a:xfrm>
            <a:prstGeom prst="roundRect">
              <a:avLst>
                <a:gd name="adj" fmla="val 27380"/>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a:solidFill>
                    <a:schemeClr val="tx1"/>
                  </a:solidFill>
                </a:rPr>
                <a:t>LEADER</a:t>
              </a:r>
              <a:endParaRPr kumimoji="1" lang="ja-JP" altLang="en-US" sz="1050" b="1" dirty="0">
                <a:solidFill>
                  <a:schemeClr val="tx1"/>
                </a:solidFill>
              </a:endParaRPr>
            </a:p>
          </p:txBody>
        </p:sp>
        <p:sp>
          <p:nvSpPr>
            <p:cNvPr id="24" name="矢印: 左右 23">
              <a:extLst>
                <a:ext uri="{FF2B5EF4-FFF2-40B4-BE49-F238E27FC236}">
                  <a16:creationId xmlns:a16="http://schemas.microsoft.com/office/drawing/2014/main" id="{7DDC08B9-70AD-420B-9DCA-9405065569FC}"/>
                </a:ext>
              </a:extLst>
            </p:cNvPr>
            <p:cNvSpPr/>
            <p:nvPr/>
          </p:nvSpPr>
          <p:spPr>
            <a:xfrm rot="19041994">
              <a:off x="6510876"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左右 24">
              <a:extLst>
                <a:ext uri="{FF2B5EF4-FFF2-40B4-BE49-F238E27FC236}">
                  <a16:creationId xmlns:a16="http://schemas.microsoft.com/office/drawing/2014/main" id="{ED17CFF7-F6DC-4CFD-93ED-637439039ACF}"/>
                </a:ext>
              </a:extLst>
            </p:cNvPr>
            <p:cNvSpPr/>
            <p:nvPr/>
          </p:nvSpPr>
          <p:spPr>
            <a:xfrm rot="2558006" flipH="1">
              <a:off x="7572513"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左右 25">
              <a:extLst>
                <a:ext uri="{FF2B5EF4-FFF2-40B4-BE49-F238E27FC236}">
                  <a16:creationId xmlns:a16="http://schemas.microsoft.com/office/drawing/2014/main" id="{91F6D486-DA78-47BE-A9C5-5DE574672D64}"/>
                </a:ext>
              </a:extLst>
            </p:cNvPr>
            <p:cNvSpPr/>
            <p:nvPr/>
          </p:nvSpPr>
          <p:spPr>
            <a:xfrm rot="2558006" flipV="1">
              <a:off x="6516187"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左右 26">
              <a:extLst>
                <a:ext uri="{FF2B5EF4-FFF2-40B4-BE49-F238E27FC236}">
                  <a16:creationId xmlns:a16="http://schemas.microsoft.com/office/drawing/2014/main" id="{F8C396AA-055F-4694-B3A4-8CA8E9200718}"/>
                </a:ext>
              </a:extLst>
            </p:cNvPr>
            <p:cNvSpPr/>
            <p:nvPr/>
          </p:nvSpPr>
          <p:spPr>
            <a:xfrm rot="19041994" flipH="1" flipV="1">
              <a:off x="7577824"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左右 27">
              <a:extLst>
                <a:ext uri="{FF2B5EF4-FFF2-40B4-BE49-F238E27FC236}">
                  <a16:creationId xmlns:a16="http://schemas.microsoft.com/office/drawing/2014/main" id="{8DAA9E2F-55FD-4995-BE7A-466FF0243723}"/>
                </a:ext>
              </a:extLst>
            </p:cNvPr>
            <p:cNvSpPr/>
            <p:nvPr/>
          </p:nvSpPr>
          <p:spPr>
            <a:xfrm>
              <a:off x="6862476" y="4417578"/>
              <a:ext cx="1038518"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左右 28">
              <a:extLst>
                <a:ext uri="{FF2B5EF4-FFF2-40B4-BE49-F238E27FC236}">
                  <a16:creationId xmlns:a16="http://schemas.microsoft.com/office/drawing/2014/main" id="{16987384-68C6-466B-87ED-E0D33476E3DF}"/>
                </a:ext>
              </a:extLst>
            </p:cNvPr>
            <p:cNvSpPr/>
            <p:nvPr/>
          </p:nvSpPr>
          <p:spPr>
            <a:xfrm rot="16200000">
              <a:off x="6880278" y="4395432"/>
              <a:ext cx="1038518"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1C2250A5-8A83-4176-901C-362C601F72F9}"/>
                </a:ext>
              </a:extLst>
            </p:cNvPr>
            <p:cNvSpPr txBox="1"/>
            <p:nvPr/>
          </p:nvSpPr>
          <p:spPr>
            <a:xfrm>
              <a:off x="6548998" y="3761430"/>
              <a:ext cx="357790" cy="246221"/>
            </a:xfrm>
            <a:prstGeom prst="rect">
              <a:avLst/>
            </a:prstGeom>
            <a:noFill/>
          </p:spPr>
          <p:txBody>
            <a:bodyPr wrap="none" rtlCol="0">
              <a:spAutoFit/>
            </a:bodyPr>
            <a:lstStyle/>
            <a:p>
              <a:r>
                <a:rPr kumimoji="1" lang="en-US" altLang="ja-JP" sz="1000" dirty="0"/>
                <a:t>×2</a:t>
              </a:r>
            </a:p>
          </p:txBody>
        </p:sp>
        <p:sp>
          <p:nvSpPr>
            <p:cNvPr id="31" name="テキスト ボックス 30">
              <a:extLst>
                <a:ext uri="{FF2B5EF4-FFF2-40B4-BE49-F238E27FC236}">
                  <a16:creationId xmlns:a16="http://schemas.microsoft.com/office/drawing/2014/main" id="{A465395C-37BE-4945-ACC1-4ACD7140D2E6}"/>
                </a:ext>
              </a:extLst>
            </p:cNvPr>
            <p:cNvSpPr txBox="1"/>
            <p:nvPr/>
          </p:nvSpPr>
          <p:spPr>
            <a:xfrm>
              <a:off x="7848696" y="3761430"/>
              <a:ext cx="357790" cy="246221"/>
            </a:xfrm>
            <a:prstGeom prst="rect">
              <a:avLst/>
            </a:prstGeom>
            <a:noFill/>
          </p:spPr>
          <p:txBody>
            <a:bodyPr wrap="none" rtlCol="0">
              <a:spAutoFit/>
            </a:bodyPr>
            <a:lstStyle/>
            <a:p>
              <a:r>
                <a:rPr kumimoji="1" lang="en-US" altLang="ja-JP" sz="1000" dirty="0"/>
                <a:t>×2</a:t>
              </a:r>
            </a:p>
          </p:txBody>
        </p:sp>
        <p:sp>
          <p:nvSpPr>
            <p:cNvPr id="32" name="テキスト ボックス 31">
              <a:extLst>
                <a:ext uri="{FF2B5EF4-FFF2-40B4-BE49-F238E27FC236}">
                  <a16:creationId xmlns:a16="http://schemas.microsoft.com/office/drawing/2014/main" id="{BECAE1DB-BFAD-4CD6-8988-D115FB88A7C6}"/>
                </a:ext>
              </a:extLst>
            </p:cNvPr>
            <p:cNvSpPr txBox="1"/>
            <p:nvPr/>
          </p:nvSpPr>
          <p:spPr>
            <a:xfrm>
              <a:off x="7405605" y="4094032"/>
              <a:ext cx="357790" cy="246221"/>
            </a:xfrm>
            <a:prstGeom prst="rect">
              <a:avLst/>
            </a:prstGeom>
            <a:noFill/>
          </p:spPr>
          <p:txBody>
            <a:bodyPr wrap="none" rtlCol="0">
              <a:spAutoFit/>
            </a:bodyPr>
            <a:lstStyle/>
            <a:p>
              <a:r>
                <a:rPr kumimoji="1" lang="en-US" altLang="ja-JP" sz="1000" dirty="0"/>
                <a:t>×2</a:t>
              </a:r>
            </a:p>
          </p:txBody>
        </p:sp>
        <p:sp>
          <p:nvSpPr>
            <p:cNvPr id="33" name="テキスト ボックス 32">
              <a:extLst>
                <a:ext uri="{FF2B5EF4-FFF2-40B4-BE49-F238E27FC236}">
                  <a16:creationId xmlns:a16="http://schemas.microsoft.com/office/drawing/2014/main" id="{06769428-694C-40FF-89D7-6AB78D0FF020}"/>
                </a:ext>
              </a:extLst>
            </p:cNvPr>
            <p:cNvSpPr txBox="1"/>
            <p:nvPr/>
          </p:nvSpPr>
          <p:spPr>
            <a:xfrm>
              <a:off x="6876998" y="4247739"/>
              <a:ext cx="357790" cy="246221"/>
            </a:xfrm>
            <a:prstGeom prst="rect">
              <a:avLst/>
            </a:prstGeom>
            <a:noFill/>
          </p:spPr>
          <p:txBody>
            <a:bodyPr wrap="none" rtlCol="0">
              <a:spAutoFit/>
            </a:bodyPr>
            <a:lstStyle/>
            <a:p>
              <a:r>
                <a:rPr kumimoji="1" lang="en-US" altLang="ja-JP" sz="1000" dirty="0"/>
                <a:t>×1</a:t>
              </a:r>
            </a:p>
          </p:txBody>
        </p:sp>
        <p:sp>
          <p:nvSpPr>
            <p:cNvPr id="34" name="テキスト ボックス 33">
              <a:extLst>
                <a:ext uri="{FF2B5EF4-FFF2-40B4-BE49-F238E27FC236}">
                  <a16:creationId xmlns:a16="http://schemas.microsoft.com/office/drawing/2014/main" id="{619D65F2-640B-46A3-8ABF-A5358458892F}"/>
                </a:ext>
              </a:extLst>
            </p:cNvPr>
            <p:cNvSpPr txBox="1"/>
            <p:nvPr/>
          </p:nvSpPr>
          <p:spPr>
            <a:xfrm>
              <a:off x="6525000" y="5080968"/>
              <a:ext cx="357790" cy="246221"/>
            </a:xfrm>
            <a:prstGeom prst="rect">
              <a:avLst/>
            </a:prstGeom>
            <a:noFill/>
          </p:spPr>
          <p:txBody>
            <a:bodyPr wrap="none" rtlCol="0">
              <a:spAutoFit/>
            </a:bodyPr>
            <a:lstStyle/>
            <a:p>
              <a:r>
                <a:rPr kumimoji="1" lang="en-US" altLang="ja-JP" sz="1000" dirty="0"/>
                <a:t>×1</a:t>
              </a:r>
            </a:p>
          </p:txBody>
        </p:sp>
        <p:sp>
          <p:nvSpPr>
            <p:cNvPr id="35" name="テキスト ボックス 34">
              <a:extLst>
                <a:ext uri="{FF2B5EF4-FFF2-40B4-BE49-F238E27FC236}">
                  <a16:creationId xmlns:a16="http://schemas.microsoft.com/office/drawing/2014/main" id="{B5557C09-47D2-463A-AFA5-C824B9F15A08}"/>
                </a:ext>
              </a:extLst>
            </p:cNvPr>
            <p:cNvSpPr txBox="1"/>
            <p:nvPr/>
          </p:nvSpPr>
          <p:spPr>
            <a:xfrm>
              <a:off x="7876721" y="5111296"/>
              <a:ext cx="357790" cy="246221"/>
            </a:xfrm>
            <a:prstGeom prst="rect">
              <a:avLst/>
            </a:prstGeom>
            <a:noFill/>
          </p:spPr>
          <p:txBody>
            <a:bodyPr wrap="none" rtlCol="0">
              <a:spAutoFit/>
            </a:bodyPr>
            <a:lstStyle/>
            <a:p>
              <a:r>
                <a:rPr kumimoji="1" lang="en-US" altLang="ja-JP" sz="1000" dirty="0"/>
                <a:t>×1</a:t>
              </a:r>
            </a:p>
          </p:txBody>
        </p:sp>
        <p:sp>
          <p:nvSpPr>
            <p:cNvPr id="36" name="テキスト ボックス 35">
              <a:extLst>
                <a:ext uri="{FF2B5EF4-FFF2-40B4-BE49-F238E27FC236}">
                  <a16:creationId xmlns:a16="http://schemas.microsoft.com/office/drawing/2014/main" id="{FFEE9DCF-1ED5-444C-9FE1-E52E7EEA7EE7}"/>
                </a:ext>
              </a:extLst>
            </p:cNvPr>
            <p:cNvSpPr txBox="1"/>
            <p:nvPr/>
          </p:nvSpPr>
          <p:spPr>
            <a:xfrm>
              <a:off x="6776044" y="3970992"/>
              <a:ext cx="312906" cy="246221"/>
            </a:xfrm>
            <a:prstGeom prst="rect">
              <a:avLst/>
            </a:prstGeom>
            <a:noFill/>
          </p:spPr>
          <p:txBody>
            <a:bodyPr wrap="none" rtlCol="0">
              <a:spAutoFit/>
            </a:bodyPr>
            <a:lstStyle/>
            <a:p>
              <a:r>
                <a:rPr kumimoji="1" lang="ja-JP" altLang="en-US" sz="1000" dirty="0"/>
                <a:t>①</a:t>
              </a:r>
              <a:endParaRPr kumimoji="1" lang="en-US" altLang="ja-JP" sz="1000" dirty="0"/>
            </a:p>
          </p:txBody>
        </p:sp>
        <p:sp>
          <p:nvSpPr>
            <p:cNvPr id="37" name="テキスト ボックス 36">
              <a:extLst>
                <a:ext uri="{FF2B5EF4-FFF2-40B4-BE49-F238E27FC236}">
                  <a16:creationId xmlns:a16="http://schemas.microsoft.com/office/drawing/2014/main" id="{7329B167-9FF7-4E67-BCBA-76CA46F85197}"/>
                </a:ext>
              </a:extLst>
            </p:cNvPr>
            <p:cNvSpPr txBox="1"/>
            <p:nvPr/>
          </p:nvSpPr>
          <p:spPr>
            <a:xfrm>
              <a:off x="7116279" y="4048625"/>
              <a:ext cx="312906" cy="246221"/>
            </a:xfrm>
            <a:prstGeom prst="rect">
              <a:avLst/>
            </a:prstGeom>
            <a:noFill/>
          </p:spPr>
          <p:txBody>
            <a:bodyPr wrap="none" rtlCol="0">
              <a:spAutoFit/>
            </a:bodyPr>
            <a:lstStyle/>
            <a:p>
              <a:r>
                <a:rPr kumimoji="1" lang="ja-JP" altLang="en-US" sz="1000" dirty="0"/>
                <a:t>②</a:t>
              </a:r>
              <a:endParaRPr kumimoji="1" lang="en-US" altLang="ja-JP" sz="1000" dirty="0"/>
            </a:p>
          </p:txBody>
        </p:sp>
        <p:sp>
          <p:nvSpPr>
            <p:cNvPr id="38" name="テキスト ボックス 37">
              <a:extLst>
                <a:ext uri="{FF2B5EF4-FFF2-40B4-BE49-F238E27FC236}">
                  <a16:creationId xmlns:a16="http://schemas.microsoft.com/office/drawing/2014/main" id="{A2A544F0-F880-4C22-B0F4-79D9381473BD}"/>
                </a:ext>
              </a:extLst>
            </p:cNvPr>
            <p:cNvSpPr txBox="1"/>
            <p:nvPr/>
          </p:nvSpPr>
          <p:spPr>
            <a:xfrm>
              <a:off x="7715797" y="3979506"/>
              <a:ext cx="312906" cy="246221"/>
            </a:xfrm>
            <a:prstGeom prst="rect">
              <a:avLst/>
            </a:prstGeom>
            <a:noFill/>
          </p:spPr>
          <p:txBody>
            <a:bodyPr wrap="none" rtlCol="0">
              <a:spAutoFit/>
            </a:bodyPr>
            <a:lstStyle/>
            <a:p>
              <a:r>
                <a:rPr kumimoji="1" lang="ja-JP" altLang="en-US" sz="1000" dirty="0"/>
                <a:t>③</a:t>
              </a:r>
              <a:endParaRPr kumimoji="1" lang="en-US" altLang="ja-JP" sz="1000" dirty="0"/>
            </a:p>
          </p:txBody>
        </p:sp>
        <p:sp>
          <p:nvSpPr>
            <p:cNvPr id="39" name="テキスト ボックス 38">
              <a:extLst>
                <a:ext uri="{FF2B5EF4-FFF2-40B4-BE49-F238E27FC236}">
                  <a16:creationId xmlns:a16="http://schemas.microsoft.com/office/drawing/2014/main" id="{268992C7-D36D-4F2F-A7AD-9A4B42243E4B}"/>
                </a:ext>
              </a:extLst>
            </p:cNvPr>
            <p:cNvSpPr txBox="1"/>
            <p:nvPr/>
          </p:nvSpPr>
          <p:spPr>
            <a:xfrm>
              <a:off x="6942701" y="4540310"/>
              <a:ext cx="312906" cy="246221"/>
            </a:xfrm>
            <a:prstGeom prst="rect">
              <a:avLst/>
            </a:prstGeom>
            <a:noFill/>
          </p:spPr>
          <p:txBody>
            <a:bodyPr wrap="none" rtlCol="0">
              <a:spAutoFit/>
            </a:bodyPr>
            <a:lstStyle/>
            <a:p>
              <a:r>
                <a:rPr kumimoji="1" lang="ja-JP" altLang="en-US" sz="1000" dirty="0"/>
                <a:t>④</a:t>
              </a:r>
              <a:endParaRPr kumimoji="1" lang="en-US" altLang="ja-JP" sz="1000" dirty="0"/>
            </a:p>
          </p:txBody>
        </p:sp>
        <p:sp>
          <p:nvSpPr>
            <p:cNvPr id="40" name="テキスト ボックス 39">
              <a:extLst>
                <a:ext uri="{FF2B5EF4-FFF2-40B4-BE49-F238E27FC236}">
                  <a16:creationId xmlns:a16="http://schemas.microsoft.com/office/drawing/2014/main" id="{CA579A87-3440-418D-9D0C-2C0870B313E8}"/>
                </a:ext>
              </a:extLst>
            </p:cNvPr>
            <p:cNvSpPr txBox="1"/>
            <p:nvPr/>
          </p:nvSpPr>
          <p:spPr>
            <a:xfrm>
              <a:off x="6532192" y="4904173"/>
              <a:ext cx="312906" cy="246221"/>
            </a:xfrm>
            <a:prstGeom prst="rect">
              <a:avLst/>
            </a:prstGeom>
            <a:noFill/>
          </p:spPr>
          <p:txBody>
            <a:bodyPr wrap="none" rtlCol="0">
              <a:spAutoFit/>
            </a:bodyPr>
            <a:lstStyle/>
            <a:p>
              <a:r>
                <a:rPr kumimoji="1" lang="ja-JP" altLang="en-US" sz="1000" dirty="0"/>
                <a:t>⑤</a:t>
              </a:r>
              <a:endParaRPr kumimoji="1" lang="en-US" altLang="ja-JP" sz="1000" dirty="0"/>
            </a:p>
          </p:txBody>
        </p:sp>
        <p:sp>
          <p:nvSpPr>
            <p:cNvPr id="41" name="テキスト ボックス 40">
              <a:extLst>
                <a:ext uri="{FF2B5EF4-FFF2-40B4-BE49-F238E27FC236}">
                  <a16:creationId xmlns:a16="http://schemas.microsoft.com/office/drawing/2014/main" id="{D10FB542-6B35-4D9E-AA3B-49A2454236FB}"/>
                </a:ext>
              </a:extLst>
            </p:cNvPr>
            <p:cNvSpPr txBox="1"/>
            <p:nvPr/>
          </p:nvSpPr>
          <p:spPr>
            <a:xfrm>
              <a:off x="7977060" y="4904173"/>
              <a:ext cx="312906" cy="246221"/>
            </a:xfrm>
            <a:prstGeom prst="rect">
              <a:avLst/>
            </a:prstGeom>
            <a:noFill/>
          </p:spPr>
          <p:txBody>
            <a:bodyPr wrap="none" rtlCol="0">
              <a:spAutoFit/>
            </a:bodyPr>
            <a:lstStyle/>
            <a:p>
              <a:r>
                <a:rPr kumimoji="1" lang="ja-JP" altLang="en-US" sz="1000" dirty="0"/>
                <a:t>⑥</a:t>
              </a:r>
              <a:endParaRPr kumimoji="1" lang="en-US" altLang="ja-JP" sz="1000" dirty="0"/>
            </a:p>
          </p:txBody>
        </p:sp>
      </p:grpSp>
      <p:sp>
        <p:nvSpPr>
          <p:cNvPr id="42" name="テキスト ボックス 41">
            <a:extLst>
              <a:ext uri="{FF2B5EF4-FFF2-40B4-BE49-F238E27FC236}">
                <a16:creationId xmlns:a16="http://schemas.microsoft.com/office/drawing/2014/main" id="{2E022E39-38AC-4980-8EC7-2B0739A5364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768155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60178C2-15FB-4CDF-8D3A-CC42C1AE60D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6ED7838A-2020-45B5-816B-5A2A7EFF0EBE}"/>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6" name="テキスト ボックス 5">
            <a:extLst>
              <a:ext uri="{FF2B5EF4-FFF2-40B4-BE49-F238E27FC236}">
                <a16:creationId xmlns:a16="http://schemas.microsoft.com/office/drawing/2014/main" id="{062616EB-B63A-451D-928C-C8FB5E5E857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66C24781-137E-4943-9E7B-736434E70FD5}"/>
              </a:ext>
            </a:extLst>
          </p:cNvPr>
          <p:cNvSpPr txBox="1"/>
          <p:nvPr/>
        </p:nvSpPr>
        <p:spPr>
          <a:xfrm>
            <a:off x="529718" y="2434185"/>
            <a:ext cx="1082348" cy="246221"/>
          </a:xfrm>
          <a:prstGeom prst="rect">
            <a:avLst/>
          </a:prstGeom>
          <a:noFill/>
        </p:spPr>
        <p:txBody>
          <a:bodyPr wrap="none" rtlCol="0">
            <a:spAutoFit/>
          </a:bodyPr>
          <a:lstStyle/>
          <a:p>
            <a:r>
              <a:rPr kumimoji="1" lang="ja-JP" altLang="en-US" sz="1000" b="1" dirty="0"/>
              <a:t>○発動について</a:t>
            </a:r>
            <a:endParaRPr kumimoji="1" lang="ja-JP" altLang="en-US" sz="1000" dirty="0"/>
          </a:p>
        </p:txBody>
      </p:sp>
      <p:sp>
        <p:nvSpPr>
          <p:cNvPr id="8" name="テキスト ボックス 7">
            <a:extLst>
              <a:ext uri="{FF2B5EF4-FFF2-40B4-BE49-F238E27FC236}">
                <a16:creationId xmlns:a16="http://schemas.microsoft.com/office/drawing/2014/main" id="{23D2F202-A185-4E04-AA72-F598A64084D6}"/>
              </a:ext>
            </a:extLst>
          </p:cNvPr>
          <p:cNvSpPr txBox="1"/>
          <p:nvPr/>
        </p:nvSpPr>
        <p:spPr>
          <a:xfrm>
            <a:off x="717183" y="2680406"/>
            <a:ext cx="6468437" cy="861774"/>
          </a:xfrm>
          <a:prstGeom prst="rect">
            <a:avLst/>
          </a:prstGeom>
          <a:noFill/>
        </p:spPr>
        <p:txBody>
          <a:bodyPr wrap="none" rtlCol="0">
            <a:spAutoFit/>
          </a:bodyPr>
          <a:lstStyle/>
          <a:p>
            <a:r>
              <a:rPr kumimoji="1" lang="ja-JP" altLang="en-US" sz="1000" dirty="0"/>
              <a:t>キズナメーター最大が２人以上いる場合、ボタンがアクティブとなり、キズナ連携が発動できるようになる。</a:t>
            </a:r>
          </a:p>
          <a:p>
            <a:r>
              <a:rPr kumimoji="1" lang="ja-JP" altLang="en-US" sz="1000" dirty="0"/>
              <a:t>ボタンをタップした時点で、</a:t>
            </a:r>
            <a:r>
              <a:rPr kumimoji="1" lang="ja-JP" altLang="en-US" sz="1000" b="1" dirty="0">
                <a:solidFill>
                  <a:srgbClr val="FF0000"/>
                </a:solidFill>
              </a:rPr>
              <a:t>ゲーム進行のタイマーを停止し</a:t>
            </a:r>
            <a:r>
              <a:rPr kumimoji="1" lang="ja-JP" altLang="en-US" sz="1000" dirty="0"/>
              <a:t>、直ちにキズナ連携演出を開始する。</a:t>
            </a:r>
            <a:endParaRPr kumimoji="1" lang="en-US" altLang="ja-JP" sz="1000" dirty="0"/>
          </a:p>
          <a:p>
            <a:r>
              <a:rPr kumimoji="1" lang="ja-JP" altLang="en-US" sz="1000" dirty="0"/>
              <a:t>（</a:t>
            </a:r>
            <a:r>
              <a:rPr kumimoji="1" lang="en-US" altLang="ja-JP" sz="1000" dirty="0"/>
              <a:t>P.14</a:t>
            </a:r>
            <a:r>
              <a:rPr kumimoji="1" lang="ja-JP" altLang="en-US" sz="1000" dirty="0"/>
              <a:t> 連携攻撃を参照）</a:t>
            </a:r>
            <a:endParaRPr kumimoji="1" lang="en-US" altLang="ja-JP" sz="1000" dirty="0"/>
          </a:p>
          <a:p>
            <a:endParaRPr kumimoji="1" lang="en-US" altLang="ja-JP" sz="1000" dirty="0"/>
          </a:p>
          <a:p>
            <a:r>
              <a:rPr kumimoji="1" lang="ja-JP" altLang="en-US" sz="1000" dirty="0"/>
              <a:t>ただし、怪獣の攻撃その他の演出中での時間停止中に入力することはできない。</a:t>
            </a:r>
            <a:endParaRPr kumimoji="1" lang="en-US" altLang="ja-JP" sz="1000" dirty="0"/>
          </a:p>
        </p:txBody>
      </p:sp>
      <p:sp>
        <p:nvSpPr>
          <p:cNvPr id="9" name="テキスト ボックス 8">
            <a:extLst>
              <a:ext uri="{FF2B5EF4-FFF2-40B4-BE49-F238E27FC236}">
                <a16:creationId xmlns:a16="http://schemas.microsoft.com/office/drawing/2014/main" id="{54809D83-137E-442C-9B2F-60873D07FB1A}"/>
              </a:ext>
            </a:extLst>
          </p:cNvPr>
          <p:cNvSpPr txBox="1"/>
          <p:nvPr/>
        </p:nvSpPr>
        <p:spPr>
          <a:xfrm>
            <a:off x="529718" y="3649703"/>
            <a:ext cx="2428870" cy="246221"/>
          </a:xfrm>
          <a:prstGeom prst="rect">
            <a:avLst/>
          </a:prstGeom>
          <a:noFill/>
        </p:spPr>
        <p:txBody>
          <a:bodyPr wrap="none" rtlCol="0">
            <a:spAutoFit/>
          </a:bodyPr>
          <a:lstStyle/>
          <a:p>
            <a:r>
              <a:rPr kumimoji="1" lang="ja-JP" altLang="en-US" sz="1000" b="1" dirty="0"/>
              <a:t>○ダメージについて</a:t>
            </a:r>
            <a:r>
              <a:rPr kumimoji="1" lang="ja-JP" altLang="en-US" sz="1000" b="1" dirty="0">
                <a:solidFill>
                  <a:srgbClr val="FF0000"/>
                </a:solidFill>
              </a:rPr>
              <a:t>（</a:t>
            </a:r>
            <a:r>
              <a:rPr kumimoji="1" lang="en-US" altLang="ja-JP" sz="1000" b="1" dirty="0">
                <a:solidFill>
                  <a:srgbClr val="FF0000"/>
                </a:solidFill>
              </a:rPr>
              <a:t>20190805</a:t>
            </a:r>
            <a:r>
              <a:rPr kumimoji="1" lang="ja-JP" altLang="en-US" sz="1000" b="1" dirty="0">
                <a:solidFill>
                  <a:srgbClr val="FF0000"/>
                </a:solidFill>
              </a:rPr>
              <a:t>修正）</a:t>
            </a:r>
            <a:endParaRPr kumimoji="1" lang="ja-JP" altLang="en-US" sz="1000" dirty="0">
              <a:solidFill>
                <a:srgbClr val="FF0000"/>
              </a:solidFill>
            </a:endParaRPr>
          </a:p>
        </p:txBody>
      </p:sp>
      <p:sp>
        <p:nvSpPr>
          <p:cNvPr id="10" name="テキスト ボックス 9">
            <a:extLst>
              <a:ext uri="{FF2B5EF4-FFF2-40B4-BE49-F238E27FC236}">
                <a16:creationId xmlns:a16="http://schemas.microsoft.com/office/drawing/2014/main" id="{71BA624B-B028-4027-B867-2DBEBC2F0515}"/>
              </a:ext>
            </a:extLst>
          </p:cNvPr>
          <p:cNvSpPr txBox="1"/>
          <p:nvPr/>
        </p:nvSpPr>
        <p:spPr>
          <a:xfrm>
            <a:off x="721884" y="3895924"/>
            <a:ext cx="3903633" cy="246221"/>
          </a:xfrm>
          <a:prstGeom prst="rect">
            <a:avLst/>
          </a:prstGeom>
          <a:noFill/>
        </p:spPr>
        <p:txBody>
          <a:bodyPr wrap="none" rtlCol="0">
            <a:spAutoFit/>
          </a:bodyPr>
          <a:lstStyle/>
          <a:p>
            <a:r>
              <a:rPr kumimoji="1" lang="ja-JP" altLang="en-US" sz="1000" dirty="0"/>
              <a:t>ダメージに、参加した人数によるボーナスを乗せたものとなる。</a:t>
            </a:r>
            <a:endParaRPr kumimoji="1" lang="en-US" altLang="ja-JP" sz="1000" dirty="0"/>
          </a:p>
        </p:txBody>
      </p:sp>
      <p:graphicFrame>
        <p:nvGraphicFramePr>
          <p:cNvPr id="11" name="表 10">
            <a:extLst>
              <a:ext uri="{FF2B5EF4-FFF2-40B4-BE49-F238E27FC236}">
                <a16:creationId xmlns:a16="http://schemas.microsoft.com/office/drawing/2014/main" id="{CEA70384-B432-4C68-9CAE-C88CCF8ACEC5}"/>
              </a:ext>
            </a:extLst>
          </p:cNvPr>
          <p:cNvGraphicFramePr>
            <a:graphicFrameLocks noGrp="1"/>
          </p:cNvGraphicFramePr>
          <p:nvPr>
            <p:extLst>
              <p:ext uri="{D42A27DB-BD31-4B8C-83A1-F6EECF244321}">
                <p14:modId xmlns:p14="http://schemas.microsoft.com/office/powerpoint/2010/main" val="2612976372"/>
              </p:ext>
            </p:extLst>
          </p:nvPr>
        </p:nvGraphicFramePr>
        <p:xfrm>
          <a:off x="759261" y="4240765"/>
          <a:ext cx="1705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2163918251"/>
                    </a:ext>
                  </a:extLst>
                </a:gridCol>
                <a:gridCol w="979805">
                  <a:extLst>
                    <a:ext uri="{9D8B030D-6E8A-4147-A177-3AD203B41FA5}">
                      <a16:colId xmlns:a16="http://schemas.microsoft.com/office/drawing/2014/main" val="3173356201"/>
                    </a:ext>
                  </a:extLst>
                </a:gridCol>
              </a:tblGrid>
              <a:tr h="0">
                <a:tc>
                  <a:txBody>
                    <a:bodyPr/>
                    <a:lstStyle/>
                    <a:p>
                      <a:r>
                        <a:rPr kumimoji="1" lang="ja-JP" altLang="en-US" sz="1000" dirty="0"/>
                        <a:t>参加人数</a:t>
                      </a:r>
                    </a:p>
                  </a:txBody>
                  <a:tcPr/>
                </a:tc>
                <a:tc>
                  <a:txBody>
                    <a:bodyPr/>
                    <a:lstStyle/>
                    <a:p>
                      <a:r>
                        <a:rPr kumimoji="1" lang="ja-JP" altLang="en-US" sz="1000" dirty="0"/>
                        <a:t>ダメージ倍率</a:t>
                      </a:r>
                    </a:p>
                  </a:txBody>
                  <a:tcPr/>
                </a:tc>
                <a:extLst>
                  <a:ext uri="{0D108BD9-81ED-4DB2-BD59-A6C34878D82A}">
                    <a16:rowId xmlns:a16="http://schemas.microsoft.com/office/drawing/2014/main" val="3981918557"/>
                  </a:ext>
                </a:extLst>
              </a:tr>
              <a:tr h="0">
                <a:tc>
                  <a:txBody>
                    <a:bodyPr/>
                    <a:lstStyle/>
                    <a:p>
                      <a:r>
                        <a:rPr kumimoji="1" lang="en-US" altLang="ja-JP" sz="1000" dirty="0"/>
                        <a:t>2</a:t>
                      </a:r>
                      <a:r>
                        <a:rPr kumimoji="1" lang="ja-JP" altLang="en-US" sz="1000" dirty="0"/>
                        <a:t>人</a:t>
                      </a:r>
                    </a:p>
                  </a:txBody>
                  <a:tcPr/>
                </a:tc>
                <a:tc>
                  <a:txBody>
                    <a:bodyPr/>
                    <a:lstStyle/>
                    <a:p>
                      <a:r>
                        <a:rPr kumimoji="1" lang="en-US" altLang="ja-JP" sz="1000" dirty="0"/>
                        <a:t>×1.2</a:t>
                      </a:r>
                      <a:endParaRPr kumimoji="1" lang="ja-JP" altLang="en-US" sz="1000" dirty="0"/>
                    </a:p>
                  </a:txBody>
                  <a:tcPr/>
                </a:tc>
                <a:extLst>
                  <a:ext uri="{0D108BD9-81ED-4DB2-BD59-A6C34878D82A}">
                    <a16:rowId xmlns:a16="http://schemas.microsoft.com/office/drawing/2014/main" val="3155253167"/>
                  </a:ext>
                </a:extLst>
              </a:tr>
              <a:tr h="0">
                <a:tc>
                  <a:txBody>
                    <a:bodyPr/>
                    <a:lstStyle/>
                    <a:p>
                      <a:r>
                        <a:rPr kumimoji="1" lang="en-US" altLang="ja-JP" sz="1000" dirty="0"/>
                        <a:t>3</a:t>
                      </a:r>
                      <a:r>
                        <a:rPr kumimoji="1" lang="ja-JP" altLang="en-US" sz="1000" dirty="0"/>
                        <a:t>人</a:t>
                      </a:r>
                    </a:p>
                  </a:txBody>
                  <a:tcPr/>
                </a:tc>
                <a:tc>
                  <a:txBody>
                    <a:bodyPr/>
                    <a:lstStyle/>
                    <a:p>
                      <a:r>
                        <a:rPr kumimoji="1" lang="en-US" altLang="ja-JP" sz="1000" dirty="0"/>
                        <a:t>×3</a:t>
                      </a:r>
                      <a:endParaRPr kumimoji="1" lang="ja-JP" altLang="en-US" sz="1000" dirty="0"/>
                    </a:p>
                  </a:txBody>
                  <a:tcPr/>
                </a:tc>
                <a:extLst>
                  <a:ext uri="{0D108BD9-81ED-4DB2-BD59-A6C34878D82A}">
                    <a16:rowId xmlns:a16="http://schemas.microsoft.com/office/drawing/2014/main" val="1062771050"/>
                  </a:ext>
                </a:extLst>
              </a:tr>
              <a:tr h="0">
                <a:tc>
                  <a:txBody>
                    <a:bodyPr/>
                    <a:lstStyle/>
                    <a:p>
                      <a:r>
                        <a:rPr kumimoji="1" lang="en-US" altLang="ja-JP" sz="1000" dirty="0"/>
                        <a:t>4</a:t>
                      </a:r>
                      <a:r>
                        <a:rPr kumimoji="1" lang="ja-JP" altLang="en-US" sz="1000" dirty="0"/>
                        <a:t>人</a:t>
                      </a:r>
                    </a:p>
                  </a:txBody>
                  <a:tcPr/>
                </a:tc>
                <a:tc>
                  <a:txBody>
                    <a:bodyPr/>
                    <a:lstStyle/>
                    <a:p>
                      <a:r>
                        <a:rPr kumimoji="1" lang="en-US" altLang="ja-JP" sz="1000" dirty="0"/>
                        <a:t>×5</a:t>
                      </a:r>
                      <a:endParaRPr kumimoji="1" lang="ja-JP" altLang="en-US" sz="1000" dirty="0"/>
                    </a:p>
                  </a:txBody>
                  <a:tcPr/>
                </a:tc>
                <a:extLst>
                  <a:ext uri="{0D108BD9-81ED-4DB2-BD59-A6C34878D82A}">
                    <a16:rowId xmlns:a16="http://schemas.microsoft.com/office/drawing/2014/main" val="1677248856"/>
                  </a:ext>
                </a:extLst>
              </a:tr>
            </a:tbl>
          </a:graphicData>
        </a:graphic>
      </p:graphicFrame>
      <p:sp>
        <p:nvSpPr>
          <p:cNvPr id="12" name="テキスト ボックス 11">
            <a:extLst>
              <a:ext uri="{FF2B5EF4-FFF2-40B4-BE49-F238E27FC236}">
                <a16:creationId xmlns:a16="http://schemas.microsoft.com/office/drawing/2014/main" id="{ED242E2A-DCBD-4AAD-B958-AA6ADCB3C23B}"/>
              </a:ext>
            </a:extLst>
          </p:cNvPr>
          <p:cNvSpPr txBox="1"/>
          <p:nvPr/>
        </p:nvSpPr>
        <p:spPr>
          <a:xfrm>
            <a:off x="529718" y="487424"/>
            <a:ext cx="1338828" cy="246221"/>
          </a:xfrm>
          <a:prstGeom prst="rect">
            <a:avLst/>
          </a:prstGeom>
          <a:noFill/>
        </p:spPr>
        <p:txBody>
          <a:bodyPr wrap="none" rtlCol="0">
            <a:spAutoFit/>
          </a:bodyPr>
          <a:lstStyle/>
          <a:p>
            <a:r>
              <a:rPr kumimoji="1" lang="ja-JP" altLang="en-US" sz="1000" b="1" dirty="0"/>
              <a:t>○メーターについて</a:t>
            </a:r>
            <a:endParaRPr kumimoji="1" lang="ja-JP" altLang="en-US" sz="1000" dirty="0"/>
          </a:p>
        </p:txBody>
      </p:sp>
      <p:grpSp>
        <p:nvGrpSpPr>
          <p:cNvPr id="13" name="グループ化 12">
            <a:extLst>
              <a:ext uri="{FF2B5EF4-FFF2-40B4-BE49-F238E27FC236}">
                <a16:creationId xmlns:a16="http://schemas.microsoft.com/office/drawing/2014/main" id="{0982D73D-7804-43C8-BED6-5B6147B95706}"/>
              </a:ext>
            </a:extLst>
          </p:cNvPr>
          <p:cNvGrpSpPr/>
          <p:nvPr/>
        </p:nvGrpSpPr>
        <p:grpSpPr>
          <a:xfrm>
            <a:off x="894670" y="843864"/>
            <a:ext cx="1011621" cy="1011622"/>
            <a:chOff x="0" y="0"/>
            <a:chExt cx="1011621" cy="1011622"/>
          </a:xfrm>
        </p:grpSpPr>
        <p:sp>
          <p:nvSpPr>
            <p:cNvPr id="14" name="楕円 13">
              <a:extLst>
                <a:ext uri="{FF2B5EF4-FFF2-40B4-BE49-F238E27FC236}">
                  <a16:creationId xmlns:a16="http://schemas.microsoft.com/office/drawing/2014/main" id="{7CE3EA06-D598-4ABF-867A-A0D958FCEABE}"/>
                </a:ext>
              </a:extLst>
            </p:cNvPr>
            <p:cNvSpPr/>
            <p:nvPr/>
          </p:nvSpPr>
          <p:spPr>
            <a:xfrm>
              <a:off x="289034" y="289036"/>
              <a:ext cx="433551" cy="43355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sp>
          <p:nvSpPr>
            <p:cNvPr id="15" name="矢印: 五方向 14">
              <a:extLst>
                <a:ext uri="{FF2B5EF4-FFF2-40B4-BE49-F238E27FC236}">
                  <a16:creationId xmlns:a16="http://schemas.microsoft.com/office/drawing/2014/main" id="{2F608394-9E28-4764-A72F-E070D397D24F}"/>
                </a:ext>
              </a:extLst>
            </p:cNvPr>
            <p:cNvSpPr/>
            <p:nvPr/>
          </p:nvSpPr>
          <p:spPr>
            <a:xfrm rot="2700000">
              <a:off x="147992" y="238317"/>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6" name="図 15">
              <a:extLst>
                <a:ext uri="{FF2B5EF4-FFF2-40B4-BE49-F238E27FC236}">
                  <a16:creationId xmlns:a16="http://schemas.microsoft.com/office/drawing/2014/main" id="{A34FF7A5-CFC3-4955-A3A0-53FE69120BB3}"/>
                </a:ext>
              </a:extLst>
            </p:cNvPr>
            <p:cNvPicPr/>
            <p:nvPr/>
          </p:nvPicPr>
          <p:blipFill>
            <a:blip r:embed="rId2"/>
            <a:stretch>
              <a:fillRect/>
            </a:stretch>
          </p:blipFill>
          <p:spPr>
            <a:xfrm>
              <a:off x="1" y="0"/>
              <a:ext cx="289034" cy="289035"/>
            </a:xfrm>
            <a:prstGeom prst="rect">
              <a:avLst/>
            </a:prstGeom>
            <a:ln>
              <a:solidFill>
                <a:schemeClr val="accent1"/>
              </a:solidFill>
            </a:ln>
          </p:spPr>
        </p:pic>
        <p:sp>
          <p:nvSpPr>
            <p:cNvPr id="17" name="矢印: 五方向 16">
              <a:extLst>
                <a:ext uri="{FF2B5EF4-FFF2-40B4-BE49-F238E27FC236}">
                  <a16:creationId xmlns:a16="http://schemas.microsoft.com/office/drawing/2014/main" id="{293875F4-1A9A-4E53-964D-BD6EAD5FCBA0}"/>
                </a:ext>
              </a:extLst>
            </p:cNvPr>
            <p:cNvSpPr/>
            <p:nvPr/>
          </p:nvSpPr>
          <p:spPr>
            <a:xfrm rot="8100000">
              <a:off x="538465" y="238317"/>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8" name="図 17">
              <a:extLst>
                <a:ext uri="{FF2B5EF4-FFF2-40B4-BE49-F238E27FC236}">
                  <a16:creationId xmlns:a16="http://schemas.microsoft.com/office/drawing/2014/main" id="{1A874AB3-6269-43B9-AE1A-BCE867077E92}"/>
                </a:ext>
              </a:extLst>
            </p:cNvPr>
            <p:cNvPicPr/>
            <p:nvPr/>
          </p:nvPicPr>
          <p:blipFill>
            <a:blip r:embed="rId3"/>
            <a:stretch>
              <a:fillRect/>
            </a:stretch>
          </p:blipFill>
          <p:spPr>
            <a:xfrm>
              <a:off x="722586" y="1"/>
              <a:ext cx="289035" cy="289035"/>
            </a:xfrm>
            <a:prstGeom prst="rect">
              <a:avLst/>
            </a:prstGeom>
            <a:ln>
              <a:solidFill>
                <a:schemeClr val="accent1"/>
              </a:solidFill>
            </a:ln>
          </p:spPr>
        </p:pic>
        <p:sp>
          <p:nvSpPr>
            <p:cNvPr id="19" name="矢印: 五方向 18">
              <a:extLst>
                <a:ext uri="{FF2B5EF4-FFF2-40B4-BE49-F238E27FC236}">
                  <a16:creationId xmlns:a16="http://schemas.microsoft.com/office/drawing/2014/main" id="{6D220D75-78F2-4B7D-9526-24932B9FE449}"/>
                </a:ext>
              </a:extLst>
            </p:cNvPr>
            <p:cNvSpPr/>
            <p:nvPr/>
          </p:nvSpPr>
          <p:spPr>
            <a:xfrm rot="13500000">
              <a:off x="542131" y="641926"/>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0" name="図 19">
              <a:extLst>
                <a:ext uri="{FF2B5EF4-FFF2-40B4-BE49-F238E27FC236}">
                  <a16:creationId xmlns:a16="http://schemas.microsoft.com/office/drawing/2014/main" id="{BCD2F234-5095-4690-93E7-9DF22EF85768}"/>
                </a:ext>
              </a:extLst>
            </p:cNvPr>
            <p:cNvPicPr/>
            <p:nvPr/>
          </p:nvPicPr>
          <p:blipFill>
            <a:blip r:embed="rId4"/>
            <a:stretch>
              <a:fillRect/>
            </a:stretch>
          </p:blipFill>
          <p:spPr>
            <a:xfrm>
              <a:off x="722586" y="722587"/>
              <a:ext cx="289035" cy="289034"/>
            </a:xfrm>
            <a:prstGeom prst="rect">
              <a:avLst/>
            </a:prstGeom>
            <a:ln>
              <a:solidFill>
                <a:schemeClr val="accent1"/>
              </a:solidFill>
            </a:ln>
          </p:spPr>
        </p:pic>
        <p:sp>
          <p:nvSpPr>
            <p:cNvPr id="21" name="矢印: 五方向 20">
              <a:extLst>
                <a:ext uri="{FF2B5EF4-FFF2-40B4-BE49-F238E27FC236}">
                  <a16:creationId xmlns:a16="http://schemas.microsoft.com/office/drawing/2014/main" id="{3796ABC8-96C3-4F8B-8B92-0B7A369BE480}"/>
                </a:ext>
              </a:extLst>
            </p:cNvPr>
            <p:cNvSpPr/>
            <p:nvPr/>
          </p:nvSpPr>
          <p:spPr>
            <a:xfrm rot="18900000">
              <a:off x="147993" y="628788"/>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2" name="図 21">
              <a:extLst>
                <a:ext uri="{FF2B5EF4-FFF2-40B4-BE49-F238E27FC236}">
                  <a16:creationId xmlns:a16="http://schemas.microsoft.com/office/drawing/2014/main" id="{B9B21F2A-BD81-4692-9016-69DCF8B7275D}"/>
                </a:ext>
              </a:extLst>
            </p:cNvPr>
            <p:cNvPicPr/>
            <p:nvPr/>
          </p:nvPicPr>
          <p:blipFill>
            <a:blip r:embed="rId5"/>
            <a:stretch>
              <a:fillRect/>
            </a:stretch>
          </p:blipFill>
          <p:spPr>
            <a:xfrm>
              <a:off x="0" y="722587"/>
              <a:ext cx="289035" cy="289035"/>
            </a:xfrm>
            <a:prstGeom prst="rect">
              <a:avLst/>
            </a:prstGeom>
            <a:ln>
              <a:solidFill>
                <a:schemeClr val="accent1"/>
              </a:solidFill>
            </a:ln>
          </p:spPr>
        </p:pic>
      </p:grpSp>
      <p:grpSp>
        <p:nvGrpSpPr>
          <p:cNvPr id="23" name="グループ化 22">
            <a:extLst>
              <a:ext uri="{FF2B5EF4-FFF2-40B4-BE49-F238E27FC236}">
                <a16:creationId xmlns:a16="http://schemas.microsoft.com/office/drawing/2014/main" id="{7338D2F7-D449-493E-8880-E0195386DA8C}"/>
              </a:ext>
            </a:extLst>
          </p:cNvPr>
          <p:cNvGrpSpPr/>
          <p:nvPr/>
        </p:nvGrpSpPr>
        <p:grpSpPr>
          <a:xfrm>
            <a:off x="2551030" y="843864"/>
            <a:ext cx="1011621" cy="1011622"/>
            <a:chOff x="1300655" y="1"/>
            <a:chExt cx="1011621" cy="1011622"/>
          </a:xfrm>
        </p:grpSpPr>
        <p:sp>
          <p:nvSpPr>
            <p:cNvPr id="24" name="楕円 23">
              <a:extLst>
                <a:ext uri="{FF2B5EF4-FFF2-40B4-BE49-F238E27FC236}">
                  <a16:creationId xmlns:a16="http://schemas.microsoft.com/office/drawing/2014/main" id="{935443E8-8F27-4FD1-97EF-F80560C0D427}"/>
                </a:ext>
              </a:extLst>
            </p:cNvPr>
            <p:cNvSpPr/>
            <p:nvPr/>
          </p:nvSpPr>
          <p:spPr>
            <a:xfrm>
              <a:off x="1589689" y="289037"/>
              <a:ext cx="433551" cy="433552"/>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sp>
          <p:nvSpPr>
            <p:cNvPr id="25" name="矢印: 五方向 24">
              <a:extLst>
                <a:ext uri="{FF2B5EF4-FFF2-40B4-BE49-F238E27FC236}">
                  <a16:creationId xmlns:a16="http://schemas.microsoft.com/office/drawing/2014/main" id="{9F81C6E0-338D-4780-9C4F-7465B7831149}"/>
                </a:ext>
              </a:extLst>
            </p:cNvPr>
            <p:cNvSpPr/>
            <p:nvPr/>
          </p:nvSpPr>
          <p:spPr>
            <a:xfrm rot="2700000">
              <a:off x="1448647" y="238318"/>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6" name="図 25">
              <a:extLst>
                <a:ext uri="{FF2B5EF4-FFF2-40B4-BE49-F238E27FC236}">
                  <a16:creationId xmlns:a16="http://schemas.microsoft.com/office/drawing/2014/main" id="{E58A1E34-F826-4723-941B-32E65DF6CD8E}"/>
                </a:ext>
              </a:extLst>
            </p:cNvPr>
            <p:cNvPicPr/>
            <p:nvPr/>
          </p:nvPicPr>
          <p:blipFill>
            <a:blip r:embed="rId2"/>
            <a:stretch>
              <a:fillRect/>
            </a:stretch>
          </p:blipFill>
          <p:spPr>
            <a:xfrm>
              <a:off x="1300656" y="1"/>
              <a:ext cx="289034" cy="289035"/>
            </a:xfrm>
            <a:prstGeom prst="rect">
              <a:avLst/>
            </a:prstGeom>
            <a:ln>
              <a:solidFill>
                <a:schemeClr val="accent1"/>
              </a:solidFill>
            </a:ln>
          </p:spPr>
        </p:pic>
        <p:sp>
          <p:nvSpPr>
            <p:cNvPr id="27" name="矢印: 五方向 26">
              <a:extLst>
                <a:ext uri="{FF2B5EF4-FFF2-40B4-BE49-F238E27FC236}">
                  <a16:creationId xmlns:a16="http://schemas.microsoft.com/office/drawing/2014/main" id="{C6416D70-579B-49DF-98C2-54276D1A1A49}"/>
                </a:ext>
              </a:extLst>
            </p:cNvPr>
            <p:cNvSpPr/>
            <p:nvPr/>
          </p:nvSpPr>
          <p:spPr>
            <a:xfrm rot="8100000">
              <a:off x="1839120" y="238318"/>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8" name="図 27">
              <a:extLst>
                <a:ext uri="{FF2B5EF4-FFF2-40B4-BE49-F238E27FC236}">
                  <a16:creationId xmlns:a16="http://schemas.microsoft.com/office/drawing/2014/main" id="{8D271249-E59F-4F7E-B035-12C87AAE00FC}"/>
                </a:ext>
              </a:extLst>
            </p:cNvPr>
            <p:cNvPicPr/>
            <p:nvPr/>
          </p:nvPicPr>
          <p:blipFill>
            <a:blip r:embed="rId3"/>
            <a:stretch>
              <a:fillRect/>
            </a:stretch>
          </p:blipFill>
          <p:spPr>
            <a:xfrm>
              <a:off x="2023241" y="2"/>
              <a:ext cx="289035" cy="289035"/>
            </a:xfrm>
            <a:prstGeom prst="rect">
              <a:avLst/>
            </a:prstGeom>
            <a:ln>
              <a:solidFill>
                <a:schemeClr val="accent1"/>
              </a:solidFill>
            </a:ln>
          </p:spPr>
        </p:pic>
        <p:sp>
          <p:nvSpPr>
            <p:cNvPr id="29" name="矢印: 五方向 28">
              <a:extLst>
                <a:ext uri="{FF2B5EF4-FFF2-40B4-BE49-F238E27FC236}">
                  <a16:creationId xmlns:a16="http://schemas.microsoft.com/office/drawing/2014/main" id="{E2E4D077-CAA6-455C-91F7-FBB0308C43D8}"/>
                </a:ext>
              </a:extLst>
            </p:cNvPr>
            <p:cNvSpPr/>
            <p:nvPr/>
          </p:nvSpPr>
          <p:spPr>
            <a:xfrm rot="13500000">
              <a:off x="1842786" y="641927"/>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0" name="図 29">
              <a:extLst>
                <a:ext uri="{FF2B5EF4-FFF2-40B4-BE49-F238E27FC236}">
                  <a16:creationId xmlns:a16="http://schemas.microsoft.com/office/drawing/2014/main" id="{2A1B700C-EC24-4CF2-8B02-22F328EB2F0B}"/>
                </a:ext>
              </a:extLst>
            </p:cNvPr>
            <p:cNvPicPr/>
            <p:nvPr/>
          </p:nvPicPr>
          <p:blipFill>
            <a:blip r:embed="rId4"/>
            <a:stretch>
              <a:fillRect/>
            </a:stretch>
          </p:blipFill>
          <p:spPr>
            <a:xfrm>
              <a:off x="2023241" y="722588"/>
              <a:ext cx="289035" cy="289034"/>
            </a:xfrm>
            <a:prstGeom prst="rect">
              <a:avLst/>
            </a:prstGeom>
            <a:ln>
              <a:solidFill>
                <a:schemeClr val="accent1"/>
              </a:solidFill>
            </a:ln>
          </p:spPr>
        </p:pic>
        <p:sp>
          <p:nvSpPr>
            <p:cNvPr id="31" name="矢印: 五方向 30">
              <a:extLst>
                <a:ext uri="{FF2B5EF4-FFF2-40B4-BE49-F238E27FC236}">
                  <a16:creationId xmlns:a16="http://schemas.microsoft.com/office/drawing/2014/main" id="{D15BE6FA-DDE5-49E9-9F01-FDB22B9D6251}"/>
                </a:ext>
              </a:extLst>
            </p:cNvPr>
            <p:cNvSpPr/>
            <p:nvPr/>
          </p:nvSpPr>
          <p:spPr>
            <a:xfrm rot="18900000">
              <a:off x="1448648" y="628789"/>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2" name="図 31">
              <a:extLst>
                <a:ext uri="{FF2B5EF4-FFF2-40B4-BE49-F238E27FC236}">
                  <a16:creationId xmlns:a16="http://schemas.microsoft.com/office/drawing/2014/main" id="{5AABE62B-1D65-4ABB-8B41-C27202900104}"/>
                </a:ext>
              </a:extLst>
            </p:cNvPr>
            <p:cNvPicPr/>
            <p:nvPr/>
          </p:nvPicPr>
          <p:blipFill>
            <a:blip r:embed="rId5"/>
            <a:stretch>
              <a:fillRect/>
            </a:stretch>
          </p:blipFill>
          <p:spPr>
            <a:xfrm>
              <a:off x="1300655" y="722588"/>
              <a:ext cx="289035" cy="289035"/>
            </a:xfrm>
            <a:prstGeom prst="rect">
              <a:avLst/>
            </a:prstGeom>
            <a:ln>
              <a:solidFill>
                <a:schemeClr val="accent1"/>
              </a:solidFill>
            </a:ln>
          </p:spPr>
        </p:pic>
        <p:sp>
          <p:nvSpPr>
            <p:cNvPr id="33" name="テキスト ボックス 549">
              <a:extLst>
                <a:ext uri="{FF2B5EF4-FFF2-40B4-BE49-F238E27FC236}">
                  <a16:creationId xmlns:a16="http://schemas.microsoft.com/office/drawing/2014/main" id="{D0C91CA4-1664-4F58-82A6-23A997B9384B}"/>
                </a:ext>
              </a:extLst>
            </p:cNvPr>
            <p:cNvSpPr txBox="1"/>
            <p:nvPr/>
          </p:nvSpPr>
          <p:spPr>
            <a:xfrm>
              <a:off x="1589689" y="289035"/>
              <a:ext cx="433552" cy="43355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3200" b="1" dirty="0">
                  <a:solidFill>
                    <a:srgbClr val="FFC000"/>
                  </a:solidFill>
                </a:rPr>
                <a:t>2</a:t>
              </a:r>
            </a:p>
          </p:txBody>
        </p:sp>
      </p:grpSp>
      <p:sp>
        <p:nvSpPr>
          <p:cNvPr id="34" name="テキスト ボックス 33">
            <a:extLst>
              <a:ext uri="{FF2B5EF4-FFF2-40B4-BE49-F238E27FC236}">
                <a16:creationId xmlns:a16="http://schemas.microsoft.com/office/drawing/2014/main" id="{17D40631-C131-4C9D-864B-334435BB2E99}"/>
              </a:ext>
            </a:extLst>
          </p:cNvPr>
          <p:cNvSpPr txBox="1"/>
          <p:nvPr/>
        </p:nvSpPr>
        <p:spPr>
          <a:xfrm>
            <a:off x="795186" y="1977800"/>
            <a:ext cx="1210588" cy="338554"/>
          </a:xfrm>
          <a:prstGeom prst="rect">
            <a:avLst/>
          </a:prstGeom>
          <a:noFill/>
        </p:spPr>
        <p:txBody>
          <a:bodyPr wrap="none" rtlCol="0">
            <a:spAutoFit/>
          </a:bodyPr>
          <a:lstStyle/>
          <a:p>
            <a:r>
              <a:rPr kumimoji="1" lang="ja-JP" altLang="en-US" sz="800" dirty="0"/>
              <a:t>１人が最大になっても</a:t>
            </a:r>
            <a:endParaRPr kumimoji="1" lang="en-US" altLang="ja-JP" sz="800" dirty="0"/>
          </a:p>
          <a:p>
            <a:r>
              <a:rPr kumimoji="1" lang="ja-JP" altLang="en-US" sz="800" dirty="0"/>
              <a:t>変化なし。</a:t>
            </a:r>
            <a:endParaRPr kumimoji="1" lang="en-US" altLang="ja-JP" sz="800" dirty="0"/>
          </a:p>
        </p:txBody>
      </p:sp>
      <p:sp>
        <p:nvSpPr>
          <p:cNvPr id="35" name="テキスト ボックス 34">
            <a:extLst>
              <a:ext uri="{FF2B5EF4-FFF2-40B4-BE49-F238E27FC236}">
                <a16:creationId xmlns:a16="http://schemas.microsoft.com/office/drawing/2014/main" id="{D4D3A3AA-4E2D-4D5F-9910-72107367C23C}"/>
              </a:ext>
            </a:extLst>
          </p:cNvPr>
          <p:cNvSpPr txBox="1"/>
          <p:nvPr/>
        </p:nvSpPr>
        <p:spPr>
          <a:xfrm>
            <a:off x="2400250" y="1977800"/>
            <a:ext cx="1313180" cy="338554"/>
          </a:xfrm>
          <a:prstGeom prst="rect">
            <a:avLst/>
          </a:prstGeom>
          <a:noFill/>
        </p:spPr>
        <p:txBody>
          <a:bodyPr wrap="none" rtlCol="0">
            <a:spAutoFit/>
          </a:bodyPr>
          <a:lstStyle/>
          <a:p>
            <a:r>
              <a:rPr kumimoji="1" lang="ja-JP" altLang="en-US" sz="800" dirty="0"/>
              <a:t>２人以上が最大になると</a:t>
            </a:r>
            <a:endParaRPr kumimoji="1" lang="en-US" altLang="ja-JP" sz="800" dirty="0"/>
          </a:p>
          <a:p>
            <a:r>
              <a:rPr kumimoji="1" lang="ja-JP" altLang="en-US" sz="800" dirty="0"/>
              <a:t>発動可能となる。</a:t>
            </a:r>
            <a:endParaRPr kumimoji="1" lang="en-US" altLang="ja-JP" sz="800" dirty="0"/>
          </a:p>
        </p:txBody>
      </p:sp>
      <p:sp>
        <p:nvSpPr>
          <p:cNvPr id="36" name="二等辺三角形 35">
            <a:extLst>
              <a:ext uri="{FF2B5EF4-FFF2-40B4-BE49-F238E27FC236}">
                <a16:creationId xmlns:a16="http://schemas.microsoft.com/office/drawing/2014/main" id="{05A63D15-7C9E-475D-B8BC-084A06517D30}"/>
              </a:ext>
            </a:extLst>
          </p:cNvPr>
          <p:cNvSpPr/>
          <p:nvPr/>
        </p:nvSpPr>
        <p:spPr>
          <a:xfrm rot="5400000">
            <a:off x="2119600" y="1308233"/>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テキスト ボックス 36">
            <a:extLst>
              <a:ext uri="{FF2B5EF4-FFF2-40B4-BE49-F238E27FC236}">
                <a16:creationId xmlns:a16="http://schemas.microsoft.com/office/drawing/2014/main" id="{B5F8CC9C-A3F6-483D-847B-0AEFDC2DDA1C}"/>
              </a:ext>
            </a:extLst>
          </p:cNvPr>
          <p:cNvSpPr txBox="1"/>
          <p:nvPr/>
        </p:nvSpPr>
        <p:spPr>
          <a:xfrm>
            <a:off x="2551030" y="4228482"/>
            <a:ext cx="1723549" cy="246221"/>
          </a:xfrm>
          <a:prstGeom prst="rect">
            <a:avLst/>
          </a:prstGeom>
          <a:noFill/>
        </p:spPr>
        <p:txBody>
          <a:bodyPr wrap="none" rtlCol="0">
            <a:spAutoFit/>
          </a:bodyPr>
          <a:lstStyle/>
          <a:p>
            <a:r>
              <a:rPr kumimoji="1" lang="ja-JP" altLang="en-US" sz="1000" b="1" dirty="0"/>
              <a:t>・ダメージの算出について</a:t>
            </a:r>
            <a:endParaRPr kumimoji="1" lang="ja-JP" altLang="en-US" sz="1000" b="1" dirty="0">
              <a:solidFill>
                <a:srgbClr val="FF0000"/>
              </a:solidFill>
            </a:endParaRPr>
          </a:p>
        </p:txBody>
      </p:sp>
      <p:sp>
        <p:nvSpPr>
          <p:cNvPr id="38" name="テキスト ボックス 37">
            <a:extLst>
              <a:ext uri="{FF2B5EF4-FFF2-40B4-BE49-F238E27FC236}">
                <a16:creationId xmlns:a16="http://schemas.microsoft.com/office/drawing/2014/main" id="{E5634D8F-07A8-41FA-9F8A-6297F91AD1E7}"/>
              </a:ext>
            </a:extLst>
          </p:cNvPr>
          <p:cNvSpPr txBox="1"/>
          <p:nvPr/>
        </p:nvSpPr>
        <p:spPr>
          <a:xfrm>
            <a:off x="2635064" y="4504729"/>
            <a:ext cx="6265655" cy="615553"/>
          </a:xfrm>
          <a:prstGeom prst="rect">
            <a:avLst/>
          </a:prstGeom>
          <a:noFill/>
        </p:spPr>
        <p:txBody>
          <a:bodyPr wrap="square" rtlCol="0">
            <a:spAutoFit/>
          </a:bodyPr>
          <a:lstStyle/>
          <a:p>
            <a:r>
              <a:rPr kumimoji="1" lang="ja-JP" altLang="en-US" sz="800" dirty="0"/>
              <a:t>ダメージ計算の際の攻撃部位については、各キャラが攻撃している部位によって行い、そこに参加人数による倍率を掛け、</a:t>
            </a:r>
            <a:endParaRPr kumimoji="1" lang="en-US" altLang="ja-JP" sz="800" dirty="0"/>
          </a:p>
          <a:p>
            <a:r>
              <a:rPr kumimoji="1" lang="ja-JP" altLang="en-US" sz="800" dirty="0"/>
              <a:t>最後に合計する感じとなる。</a:t>
            </a:r>
            <a:endParaRPr kumimoji="1" lang="en-US" altLang="ja-JP" sz="800" dirty="0"/>
          </a:p>
          <a:p>
            <a:endParaRPr kumimoji="1" lang="en-US" altLang="ja-JP" sz="800" dirty="0"/>
          </a:p>
          <a:p>
            <a:r>
              <a:rPr kumimoji="1" lang="ja-JP" altLang="en-US" sz="1000" b="1" dirty="0">
                <a:solidFill>
                  <a:srgbClr val="00B0F0"/>
                </a:solidFill>
              </a:rPr>
              <a:t>［各キャラ通常ダメージ計算］</a:t>
            </a:r>
            <a:r>
              <a:rPr kumimoji="1" lang="en-US" altLang="ja-JP" sz="1000" b="1" dirty="0">
                <a:solidFill>
                  <a:srgbClr val="00B0F0"/>
                </a:solidFill>
              </a:rPr>
              <a:t>×</a:t>
            </a:r>
            <a:r>
              <a:rPr kumimoji="1" lang="ja-JP" altLang="en-US" sz="1000" b="1" dirty="0">
                <a:solidFill>
                  <a:srgbClr val="00B0F0"/>
                </a:solidFill>
              </a:rPr>
              <a:t>［人数によるダメージ倍率］</a:t>
            </a:r>
            <a:r>
              <a:rPr kumimoji="1" lang="ja-JP" altLang="en-US" sz="800" dirty="0"/>
              <a:t>→これを各キャラで算出し、合計する。</a:t>
            </a:r>
          </a:p>
        </p:txBody>
      </p:sp>
      <p:sp>
        <p:nvSpPr>
          <p:cNvPr id="39" name="テキスト ボックス 38">
            <a:extLst>
              <a:ext uri="{FF2B5EF4-FFF2-40B4-BE49-F238E27FC236}">
                <a16:creationId xmlns:a16="http://schemas.microsoft.com/office/drawing/2014/main" id="{0D86835B-783B-4E5A-98A2-7F274C4D2E02}"/>
              </a:ext>
            </a:extLst>
          </p:cNvPr>
          <p:cNvSpPr txBox="1"/>
          <p:nvPr/>
        </p:nvSpPr>
        <p:spPr>
          <a:xfrm>
            <a:off x="717183" y="5311900"/>
            <a:ext cx="1723549" cy="246221"/>
          </a:xfrm>
          <a:prstGeom prst="rect">
            <a:avLst/>
          </a:prstGeom>
          <a:noFill/>
        </p:spPr>
        <p:txBody>
          <a:bodyPr wrap="none" rtlCol="0">
            <a:spAutoFit/>
          </a:bodyPr>
          <a:lstStyle/>
          <a:p>
            <a:r>
              <a:rPr kumimoji="1" lang="ja-JP" altLang="en-US" sz="1000" b="1" dirty="0"/>
              <a:t>・ダメージの分配について</a:t>
            </a:r>
            <a:endParaRPr kumimoji="1" lang="ja-JP" altLang="en-US" sz="1000" b="1" dirty="0">
              <a:solidFill>
                <a:srgbClr val="FF0000"/>
              </a:solidFill>
            </a:endParaRPr>
          </a:p>
        </p:txBody>
      </p:sp>
      <p:sp>
        <p:nvSpPr>
          <p:cNvPr id="40" name="テキスト ボックス 39">
            <a:extLst>
              <a:ext uri="{FF2B5EF4-FFF2-40B4-BE49-F238E27FC236}">
                <a16:creationId xmlns:a16="http://schemas.microsoft.com/office/drawing/2014/main" id="{14F3022E-886D-442F-B136-F939CA78BA87}"/>
              </a:ext>
            </a:extLst>
          </p:cNvPr>
          <p:cNvSpPr txBox="1"/>
          <p:nvPr/>
        </p:nvSpPr>
        <p:spPr>
          <a:xfrm>
            <a:off x="894670" y="5561841"/>
            <a:ext cx="6265655" cy="584775"/>
          </a:xfrm>
          <a:prstGeom prst="rect">
            <a:avLst/>
          </a:prstGeom>
          <a:noFill/>
        </p:spPr>
        <p:txBody>
          <a:bodyPr wrap="square" rtlCol="0">
            <a:spAutoFit/>
          </a:bodyPr>
          <a:lstStyle/>
          <a:p>
            <a:r>
              <a:rPr kumimoji="1" lang="ja-JP" altLang="en-US" sz="800" dirty="0"/>
              <a:t>怪獣の総</a:t>
            </a:r>
            <a:r>
              <a:rPr kumimoji="1" lang="en-US" altLang="ja-JP" sz="800" dirty="0"/>
              <a:t>HP</a:t>
            </a:r>
            <a:r>
              <a:rPr kumimoji="1" lang="ja-JP" altLang="en-US" sz="800" dirty="0"/>
              <a:t>に与えるものについては、前述のダメージをそのまま与える。</a:t>
            </a:r>
            <a:endParaRPr kumimoji="1" lang="en-US" altLang="ja-JP" sz="800" dirty="0"/>
          </a:p>
          <a:p>
            <a:endParaRPr kumimoji="1" lang="en-US" altLang="ja-JP" sz="800" dirty="0"/>
          </a:p>
          <a:p>
            <a:r>
              <a:rPr kumimoji="1" lang="ja-JP" altLang="en-US" sz="800" dirty="0"/>
              <a:t>部位別のダメージについては、各キャラが個別に攻撃した場合と同様に、各部位に与えるようにする。</a:t>
            </a:r>
            <a:endParaRPr kumimoji="1" lang="en-US" altLang="ja-JP" sz="800" dirty="0"/>
          </a:p>
          <a:p>
            <a:r>
              <a:rPr kumimoji="1" lang="ja-JP" altLang="en-US" sz="800" dirty="0"/>
              <a:t>与えるダメージは「人数によるダメージ倍率」を乗せたものとなる。</a:t>
            </a:r>
            <a:endParaRPr kumimoji="1" lang="en-US" altLang="ja-JP" sz="800" dirty="0"/>
          </a:p>
        </p:txBody>
      </p:sp>
    </p:spTree>
    <p:extLst>
      <p:ext uri="{BB962C8B-B14F-4D97-AF65-F5344CB8AC3E}">
        <p14:creationId xmlns:p14="http://schemas.microsoft.com/office/powerpoint/2010/main" val="194589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95CF3DD-6E2D-49BE-8BA4-A7C47FF8D524}"/>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2B425BEA-D0A7-485B-A6C4-FF6A7910518C}"/>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6" name="テキスト ボックス 5">
            <a:extLst>
              <a:ext uri="{FF2B5EF4-FFF2-40B4-BE49-F238E27FC236}">
                <a16:creationId xmlns:a16="http://schemas.microsoft.com/office/drawing/2014/main" id="{887BECA9-F205-41F8-B7A3-FE1359985AA0}"/>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5D489278-389B-4D8B-842E-F4D6D711CD96}"/>
              </a:ext>
            </a:extLst>
          </p:cNvPr>
          <p:cNvSpPr txBox="1"/>
          <p:nvPr/>
        </p:nvSpPr>
        <p:spPr>
          <a:xfrm>
            <a:off x="415419" y="538799"/>
            <a:ext cx="3788217" cy="307777"/>
          </a:xfrm>
          <a:prstGeom prst="rect">
            <a:avLst/>
          </a:prstGeom>
          <a:noFill/>
        </p:spPr>
        <p:txBody>
          <a:bodyPr wrap="none" rtlCol="0">
            <a:spAutoFit/>
          </a:bodyPr>
          <a:lstStyle/>
          <a:p>
            <a:r>
              <a:rPr kumimoji="1" lang="ja-JP" altLang="en-US" sz="1400" b="1"/>
              <a:t>●</a:t>
            </a:r>
            <a:r>
              <a:rPr kumimoji="1" lang="en-US" altLang="ja-JP" sz="1400" b="1"/>
              <a:t>【</a:t>
            </a:r>
            <a:r>
              <a:rPr kumimoji="1" lang="ja-JP" altLang="en-US" sz="1400" b="1"/>
              <a:t>要素</a:t>
            </a:r>
            <a:r>
              <a:rPr kumimoji="1" lang="en-US" altLang="ja-JP" sz="1400" b="1"/>
              <a:t>】</a:t>
            </a:r>
            <a:r>
              <a:rPr kumimoji="1" lang="ja-JP" altLang="en-US" sz="1400" b="1"/>
              <a:t>激怒のコントロール</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追加）</a:t>
            </a:r>
            <a:endParaRPr kumimoji="1" lang="ja-JP" altLang="en-US" sz="1000" b="1" dirty="0">
              <a:solidFill>
                <a:srgbClr val="FF0000"/>
              </a:solidFill>
            </a:endParaRPr>
          </a:p>
        </p:txBody>
      </p:sp>
      <p:sp>
        <p:nvSpPr>
          <p:cNvPr id="8" name="テキスト ボックス 7">
            <a:extLst>
              <a:ext uri="{FF2B5EF4-FFF2-40B4-BE49-F238E27FC236}">
                <a16:creationId xmlns:a16="http://schemas.microsoft.com/office/drawing/2014/main" id="{3A18BEFE-24C9-4971-8542-2C2A46D596DE}"/>
              </a:ext>
            </a:extLst>
          </p:cNvPr>
          <p:cNvSpPr txBox="1"/>
          <p:nvPr/>
        </p:nvSpPr>
        <p:spPr>
          <a:xfrm>
            <a:off x="591845" y="2243958"/>
            <a:ext cx="1415772" cy="276999"/>
          </a:xfrm>
          <a:prstGeom prst="rect">
            <a:avLst/>
          </a:prstGeom>
          <a:noFill/>
        </p:spPr>
        <p:txBody>
          <a:bodyPr wrap="none" rtlCol="0">
            <a:spAutoFit/>
          </a:bodyPr>
          <a:lstStyle/>
          <a:p>
            <a:r>
              <a:rPr kumimoji="1" lang="ja-JP" altLang="en-US" sz="1200" b="1"/>
              <a:t>○怪獣の激怒とは</a:t>
            </a:r>
            <a:endParaRPr kumimoji="1" lang="ja-JP" altLang="en-US" sz="1200" b="1" dirty="0"/>
          </a:p>
        </p:txBody>
      </p:sp>
      <p:sp>
        <p:nvSpPr>
          <p:cNvPr id="9" name="テキスト ボックス 8">
            <a:extLst>
              <a:ext uri="{FF2B5EF4-FFF2-40B4-BE49-F238E27FC236}">
                <a16:creationId xmlns:a16="http://schemas.microsoft.com/office/drawing/2014/main" id="{B6BA8F57-6AE6-4825-B6B6-CA4F445CB2FD}"/>
              </a:ext>
            </a:extLst>
          </p:cNvPr>
          <p:cNvSpPr txBox="1"/>
          <p:nvPr/>
        </p:nvSpPr>
        <p:spPr>
          <a:xfrm>
            <a:off x="769669" y="2547943"/>
            <a:ext cx="1107996" cy="276999"/>
          </a:xfrm>
          <a:prstGeom prst="rect">
            <a:avLst/>
          </a:prstGeom>
          <a:noFill/>
        </p:spPr>
        <p:txBody>
          <a:bodyPr wrap="none" rtlCol="0">
            <a:spAutoFit/>
          </a:bodyPr>
          <a:lstStyle/>
          <a:p>
            <a:r>
              <a:rPr kumimoji="1" lang="ja-JP" altLang="en-US" sz="1200" b="1"/>
              <a:t>・激怒の扱い</a:t>
            </a:r>
            <a:endParaRPr kumimoji="1" lang="ja-JP" altLang="en-US" sz="1200" b="1" dirty="0"/>
          </a:p>
        </p:txBody>
      </p:sp>
      <p:sp>
        <p:nvSpPr>
          <p:cNvPr id="10" name="テキスト ボックス 9">
            <a:extLst>
              <a:ext uri="{FF2B5EF4-FFF2-40B4-BE49-F238E27FC236}">
                <a16:creationId xmlns:a16="http://schemas.microsoft.com/office/drawing/2014/main" id="{1E82C83E-F529-4447-A1CE-AD5570C056EF}"/>
              </a:ext>
            </a:extLst>
          </p:cNvPr>
          <p:cNvSpPr txBox="1"/>
          <p:nvPr/>
        </p:nvSpPr>
        <p:spPr>
          <a:xfrm>
            <a:off x="992708" y="2840169"/>
            <a:ext cx="6085320" cy="1015663"/>
          </a:xfrm>
          <a:prstGeom prst="rect">
            <a:avLst/>
          </a:prstGeom>
          <a:noFill/>
        </p:spPr>
        <p:txBody>
          <a:bodyPr wrap="none" rtlCol="0">
            <a:spAutoFit/>
          </a:bodyPr>
          <a:lstStyle/>
          <a:p>
            <a:r>
              <a:rPr kumimoji="1" lang="ja-JP" altLang="en-US" sz="1000"/>
              <a:t>調整後の激怒は、攻撃力を非常に高くし、代わりに防御力を非常に低くする。</a:t>
            </a:r>
            <a:endParaRPr kumimoji="1" lang="en-US" altLang="ja-JP" sz="1000"/>
          </a:p>
          <a:p>
            <a:r>
              <a:rPr kumimoji="1" lang="ja-JP" altLang="en-US" sz="1000"/>
              <a:t>この攻撃力の増加は、適正</a:t>
            </a:r>
            <a:r>
              <a:rPr kumimoji="1" lang="en-US" altLang="ja-JP" sz="1000"/>
              <a:t>Lv</a:t>
            </a:r>
            <a:r>
              <a:rPr kumimoji="1" lang="ja-JP" altLang="en-US" sz="1000"/>
              <a:t>のプレイヤーにとっては、致命的なものとなるほどの威力を想定となる。</a:t>
            </a:r>
            <a:endParaRPr kumimoji="1" lang="en-US" altLang="ja-JP" sz="1000"/>
          </a:p>
          <a:p>
            <a:r>
              <a:rPr kumimoji="1" lang="ja-JP" altLang="en-US" sz="1000"/>
              <a:t>激怒となったときの行動がカギとなる。</a:t>
            </a:r>
            <a:endParaRPr kumimoji="1" lang="en-US" altLang="ja-JP" sz="1000"/>
          </a:p>
          <a:p>
            <a:endParaRPr kumimoji="1" lang="en-US" altLang="ja-JP" sz="1000"/>
          </a:p>
          <a:p>
            <a:r>
              <a:rPr kumimoji="1" lang="ja-JP" altLang="en-US" sz="1000"/>
              <a:t>この攻撃の間でプレイヤーは身を守る行動や、相手の攻撃力に耐える行動を行う必要がある。</a:t>
            </a:r>
            <a:endParaRPr kumimoji="1" lang="en-US" altLang="ja-JP" sz="1000"/>
          </a:p>
          <a:p>
            <a:r>
              <a:rPr kumimoji="1" lang="ja-JP" altLang="en-US" sz="1000"/>
              <a:t>プレイヤーがその攻撃に十分耐えうる能力を備えている場合は、反撃のチャンスとなる。</a:t>
            </a:r>
            <a:endParaRPr kumimoji="1" lang="en-US" altLang="ja-JP" sz="1000"/>
          </a:p>
        </p:txBody>
      </p:sp>
      <p:sp>
        <p:nvSpPr>
          <p:cNvPr id="11" name="テキスト ボックス 10">
            <a:extLst>
              <a:ext uri="{FF2B5EF4-FFF2-40B4-BE49-F238E27FC236}">
                <a16:creationId xmlns:a16="http://schemas.microsoft.com/office/drawing/2014/main" id="{2CC4BF0B-411D-4A75-AA25-9BED6183585A}"/>
              </a:ext>
            </a:extLst>
          </p:cNvPr>
          <p:cNvSpPr txBox="1"/>
          <p:nvPr/>
        </p:nvSpPr>
        <p:spPr>
          <a:xfrm>
            <a:off x="1054214" y="3884943"/>
            <a:ext cx="1553630" cy="261610"/>
          </a:xfrm>
          <a:prstGeom prst="rect">
            <a:avLst/>
          </a:prstGeom>
          <a:noFill/>
        </p:spPr>
        <p:txBody>
          <a:bodyPr wrap="none" rtlCol="0">
            <a:spAutoFit/>
          </a:bodyPr>
          <a:lstStyle/>
          <a:p>
            <a:r>
              <a:rPr kumimoji="1" lang="en-US" altLang="ja-JP" sz="1100" b="1"/>
              <a:t>-</a:t>
            </a:r>
            <a:r>
              <a:rPr kumimoji="1" lang="ja-JP" altLang="en-US" sz="1100" b="1"/>
              <a:t> </a:t>
            </a:r>
            <a:r>
              <a:rPr kumimoji="1" lang="en-US" altLang="ja-JP" sz="1100" b="1"/>
              <a:t>TR</a:t>
            </a:r>
            <a:r>
              <a:rPr kumimoji="1" lang="ja-JP" altLang="en-US" sz="1100" b="1"/>
              <a:t>カードによる軽減</a:t>
            </a:r>
            <a:endParaRPr kumimoji="1" lang="en-US" altLang="ja-JP" sz="1100" b="1"/>
          </a:p>
        </p:txBody>
      </p:sp>
      <p:sp>
        <p:nvSpPr>
          <p:cNvPr id="12" name="テキスト ボックス 11">
            <a:extLst>
              <a:ext uri="{FF2B5EF4-FFF2-40B4-BE49-F238E27FC236}">
                <a16:creationId xmlns:a16="http://schemas.microsoft.com/office/drawing/2014/main" id="{1CE3A0B9-6ED3-4077-B71E-11BFF9234592}"/>
              </a:ext>
            </a:extLst>
          </p:cNvPr>
          <p:cNvSpPr txBox="1"/>
          <p:nvPr/>
        </p:nvSpPr>
        <p:spPr>
          <a:xfrm>
            <a:off x="1132513" y="4166118"/>
            <a:ext cx="7242688" cy="400110"/>
          </a:xfrm>
          <a:prstGeom prst="rect">
            <a:avLst/>
          </a:prstGeom>
          <a:noFill/>
        </p:spPr>
        <p:txBody>
          <a:bodyPr wrap="none" rtlCol="0">
            <a:spAutoFit/>
          </a:bodyPr>
          <a:lstStyle/>
          <a:p>
            <a:r>
              <a:rPr kumimoji="1" lang="ja-JP" altLang="en-US" sz="1000"/>
              <a:t>攻撃に基本的には「属性」を持たせることにするため、</a:t>
            </a:r>
            <a:r>
              <a:rPr kumimoji="1" lang="en-US" altLang="ja-JP" sz="1000"/>
              <a:t>TR</a:t>
            </a:r>
            <a:r>
              <a:rPr kumimoji="1" lang="ja-JP" altLang="en-US" sz="1000"/>
              <a:t>カードの変更によりプレイヤーの属性を切り替えたり、</a:t>
            </a:r>
            <a:endParaRPr kumimoji="1" lang="en-US" altLang="ja-JP" sz="1000"/>
          </a:p>
          <a:p>
            <a:r>
              <a:rPr kumimoji="1" lang="ja-JP" altLang="en-US" sz="1000"/>
              <a:t>耐えうるバトル効果に切り替えたり、はたまた防御用の</a:t>
            </a:r>
            <a:r>
              <a:rPr kumimoji="1" lang="en-US" altLang="ja-JP" sz="1000"/>
              <a:t>TR</a:t>
            </a:r>
            <a:r>
              <a:rPr kumimoji="1" lang="ja-JP" altLang="en-US" sz="1000"/>
              <a:t>スキルを発動したりすることで攻撃を軽減しなくてはならない。</a:t>
            </a:r>
            <a:endParaRPr kumimoji="1" lang="en-US" altLang="ja-JP" sz="1000"/>
          </a:p>
        </p:txBody>
      </p:sp>
      <p:sp>
        <p:nvSpPr>
          <p:cNvPr id="13" name="テキスト ボックス 12">
            <a:extLst>
              <a:ext uri="{FF2B5EF4-FFF2-40B4-BE49-F238E27FC236}">
                <a16:creationId xmlns:a16="http://schemas.microsoft.com/office/drawing/2014/main" id="{DE08C7BC-3C73-4A45-BF8F-6642ADA52F2A}"/>
              </a:ext>
            </a:extLst>
          </p:cNvPr>
          <p:cNvSpPr txBox="1"/>
          <p:nvPr/>
        </p:nvSpPr>
        <p:spPr>
          <a:xfrm>
            <a:off x="591845" y="888789"/>
            <a:ext cx="1261884" cy="276999"/>
          </a:xfrm>
          <a:prstGeom prst="rect">
            <a:avLst/>
          </a:prstGeom>
          <a:noFill/>
        </p:spPr>
        <p:txBody>
          <a:bodyPr wrap="none" rtlCol="0">
            <a:spAutoFit/>
          </a:bodyPr>
          <a:lstStyle/>
          <a:p>
            <a:r>
              <a:rPr kumimoji="1" lang="ja-JP" altLang="en-US" sz="1200" b="1"/>
              <a:t>○対応について</a:t>
            </a:r>
            <a:endParaRPr kumimoji="1" lang="ja-JP" altLang="en-US" sz="1200" b="1" dirty="0"/>
          </a:p>
        </p:txBody>
      </p:sp>
      <p:sp>
        <p:nvSpPr>
          <p:cNvPr id="14" name="テキスト ボックス 13">
            <a:extLst>
              <a:ext uri="{FF2B5EF4-FFF2-40B4-BE49-F238E27FC236}">
                <a16:creationId xmlns:a16="http://schemas.microsoft.com/office/drawing/2014/main" id="{75E0E259-9526-4E41-B5B1-CC27D2FD7C55}"/>
              </a:ext>
            </a:extLst>
          </p:cNvPr>
          <p:cNvSpPr txBox="1"/>
          <p:nvPr/>
        </p:nvSpPr>
        <p:spPr>
          <a:xfrm>
            <a:off x="828152" y="1175935"/>
            <a:ext cx="7180171" cy="1015663"/>
          </a:xfrm>
          <a:prstGeom prst="rect">
            <a:avLst/>
          </a:prstGeom>
          <a:noFill/>
        </p:spPr>
        <p:txBody>
          <a:bodyPr wrap="none" rtlCol="0">
            <a:spAutoFit/>
          </a:bodyPr>
          <a:lstStyle/>
          <a:p>
            <a:r>
              <a:rPr kumimoji="1" lang="ja-JP" altLang="en-US" sz="1000"/>
              <a:t>・怪獣激怒中は、攻撃力を</a:t>
            </a:r>
            <a:r>
              <a:rPr kumimoji="1" lang="en-US" altLang="ja-JP" sz="1000"/>
              <a:t>n</a:t>
            </a:r>
            <a:r>
              <a:rPr kumimoji="1" lang="ja-JP" altLang="en-US" sz="1000"/>
              <a:t>倍し、防御力を</a:t>
            </a:r>
            <a:r>
              <a:rPr kumimoji="1" lang="en-US" altLang="ja-JP" sz="1000"/>
              <a:t>1/m</a:t>
            </a:r>
            <a:r>
              <a:rPr kumimoji="1" lang="ja-JP" altLang="en-US" sz="1000"/>
              <a:t>にできるようにする。</a:t>
            </a:r>
            <a:endParaRPr kumimoji="1" lang="en-US" altLang="ja-JP" sz="1000"/>
          </a:p>
          <a:p>
            <a:r>
              <a:rPr kumimoji="1" lang="ja-JP" altLang="en-US" sz="1000"/>
              <a:t>　これらは怪獣によって調整できるようにしておく。</a:t>
            </a:r>
            <a:endParaRPr kumimoji="1" lang="en-US" altLang="ja-JP" sz="1000"/>
          </a:p>
          <a:p>
            <a:endParaRPr kumimoji="1" lang="en-US" altLang="ja-JP" sz="1000"/>
          </a:p>
          <a:p>
            <a:r>
              <a:rPr kumimoji="1" lang="ja-JP" altLang="en-US" sz="1000"/>
              <a:t>・激怒の継続を時間指定にして、時間の最後に専用攻撃（必ず</a:t>
            </a:r>
            <a:r>
              <a:rPr kumimoji="1" lang="en-US" altLang="ja-JP" sz="1000"/>
              <a:t>1</a:t>
            </a:r>
            <a:r>
              <a:rPr kumimoji="1" lang="ja-JP" altLang="en-US" sz="1000"/>
              <a:t>つは用意されているモスギラスでいうレーザー）を放つ。</a:t>
            </a:r>
            <a:endParaRPr kumimoji="1" lang="en-US" altLang="ja-JP" sz="1000"/>
          </a:p>
          <a:p>
            <a:endParaRPr kumimoji="1" lang="en-US" altLang="ja-JP" sz="1000"/>
          </a:p>
          <a:p>
            <a:r>
              <a:rPr kumimoji="1" lang="ja-JP" altLang="en-US" sz="1000"/>
              <a:t>・激怒メーターの溜まり方を修正する。（計算式については相談させてください）</a:t>
            </a:r>
            <a:endParaRPr kumimoji="1" lang="en-US" altLang="ja-JP" sz="1000"/>
          </a:p>
        </p:txBody>
      </p:sp>
      <p:sp>
        <p:nvSpPr>
          <p:cNvPr id="15" name="テキスト ボックス 14">
            <a:extLst>
              <a:ext uri="{FF2B5EF4-FFF2-40B4-BE49-F238E27FC236}">
                <a16:creationId xmlns:a16="http://schemas.microsoft.com/office/drawing/2014/main" id="{B70F41E3-911E-4D6D-A7BB-894A67890AFA}"/>
              </a:ext>
            </a:extLst>
          </p:cNvPr>
          <p:cNvSpPr txBox="1"/>
          <p:nvPr/>
        </p:nvSpPr>
        <p:spPr>
          <a:xfrm>
            <a:off x="769669" y="4620783"/>
            <a:ext cx="1031051" cy="261610"/>
          </a:xfrm>
          <a:prstGeom prst="rect">
            <a:avLst/>
          </a:prstGeom>
          <a:noFill/>
        </p:spPr>
        <p:txBody>
          <a:bodyPr wrap="none" rtlCol="0">
            <a:spAutoFit/>
          </a:bodyPr>
          <a:lstStyle/>
          <a:p>
            <a:r>
              <a:rPr kumimoji="1" lang="ja-JP" altLang="en-US" sz="1100" b="1"/>
              <a:t>・激怒の解除</a:t>
            </a:r>
            <a:endParaRPr kumimoji="1" lang="en-US" altLang="ja-JP" sz="1100" b="1"/>
          </a:p>
        </p:txBody>
      </p:sp>
      <p:sp>
        <p:nvSpPr>
          <p:cNvPr id="16" name="テキスト ボックス 15">
            <a:extLst>
              <a:ext uri="{FF2B5EF4-FFF2-40B4-BE49-F238E27FC236}">
                <a16:creationId xmlns:a16="http://schemas.microsoft.com/office/drawing/2014/main" id="{4423C758-CE15-482F-BD07-210D8EC84A68}"/>
              </a:ext>
            </a:extLst>
          </p:cNvPr>
          <p:cNvSpPr txBox="1"/>
          <p:nvPr/>
        </p:nvSpPr>
        <p:spPr>
          <a:xfrm>
            <a:off x="1033337" y="4901958"/>
            <a:ext cx="4288353" cy="400110"/>
          </a:xfrm>
          <a:prstGeom prst="rect">
            <a:avLst/>
          </a:prstGeom>
          <a:noFill/>
        </p:spPr>
        <p:txBody>
          <a:bodyPr wrap="none" rtlCol="0">
            <a:spAutoFit/>
          </a:bodyPr>
          <a:lstStyle/>
          <a:p>
            <a:r>
              <a:rPr kumimoji="1" lang="ja-JP" altLang="en-US" sz="1000"/>
              <a:t>激怒状態になったあと、基本的には怪獣は</a:t>
            </a:r>
            <a:r>
              <a:rPr kumimoji="1" lang="ja-JP" altLang="en-US" sz="1000" b="1">
                <a:solidFill>
                  <a:srgbClr val="00B050"/>
                </a:solidFill>
              </a:rPr>
              <a:t>一定時間で通常状態</a:t>
            </a:r>
            <a:r>
              <a:rPr kumimoji="1" lang="ja-JP" altLang="en-US" sz="1000"/>
              <a:t>に戻る。</a:t>
            </a:r>
            <a:endParaRPr kumimoji="1" lang="en-US" altLang="ja-JP" sz="1000"/>
          </a:p>
          <a:p>
            <a:r>
              <a:rPr kumimoji="1" lang="ja-JP" altLang="en-US" sz="1000"/>
              <a:t>激怒状態の最後で、必ず専用の攻撃を行うようにする。</a:t>
            </a:r>
            <a:endParaRPr kumimoji="1" lang="en-US" altLang="ja-JP" sz="1000"/>
          </a:p>
        </p:txBody>
      </p:sp>
      <p:sp>
        <p:nvSpPr>
          <p:cNvPr id="17" name="テキスト ボックス 16">
            <a:extLst>
              <a:ext uri="{FF2B5EF4-FFF2-40B4-BE49-F238E27FC236}">
                <a16:creationId xmlns:a16="http://schemas.microsoft.com/office/drawing/2014/main" id="{D777BD33-0628-4B06-9599-C5715506203F}"/>
              </a:ext>
            </a:extLst>
          </p:cNvPr>
          <p:cNvSpPr txBox="1"/>
          <p:nvPr/>
        </p:nvSpPr>
        <p:spPr>
          <a:xfrm>
            <a:off x="1033337" y="5354044"/>
            <a:ext cx="1627369" cy="261610"/>
          </a:xfrm>
          <a:prstGeom prst="rect">
            <a:avLst/>
          </a:prstGeom>
          <a:noFill/>
        </p:spPr>
        <p:txBody>
          <a:bodyPr wrap="none" rtlCol="0">
            <a:spAutoFit/>
          </a:bodyPr>
          <a:lstStyle/>
          <a:p>
            <a:pPr marL="171450" indent="-171450">
              <a:buFontTx/>
              <a:buChar char="-"/>
            </a:pPr>
            <a:r>
              <a:rPr kumimoji="1" lang="ja-JP" altLang="en-US" sz="1100" b="1"/>
              <a:t>「気絶」と「激怒」</a:t>
            </a:r>
            <a:endParaRPr kumimoji="1" lang="en-US" altLang="ja-JP" sz="1100" b="1"/>
          </a:p>
        </p:txBody>
      </p:sp>
      <p:sp>
        <p:nvSpPr>
          <p:cNvPr id="18" name="テキスト ボックス 17">
            <a:extLst>
              <a:ext uri="{FF2B5EF4-FFF2-40B4-BE49-F238E27FC236}">
                <a16:creationId xmlns:a16="http://schemas.microsoft.com/office/drawing/2014/main" id="{33F2340C-3F80-4DE5-BB1A-9132E5D71ABE}"/>
              </a:ext>
            </a:extLst>
          </p:cNvPr>
          <p:cNvSpPr txBox="1"/>
          <p:nvPr/>
        </p:nvSpPr>
        <p:spPr>
          <a:xfrm>
            <a:off x="1174950" y="5630297"/>
            <a:ext cx="4929555" cy="400110"/>
          </a:xfrm>
          <a:prstGeom prst="rect">
            <a:avLst/>
          </a:prstGeom>
          <a:noFill/>
        </p:spPr>
        <p:txBody>
          <a:bodyPr wrap="none" rtlCol="0">
            <a:spAutoFit/>
          </a:bodyPr>
          <a:lstStyle/>
          <a:p>
            <a:r>
              <a:rPr kumimoji="1" lang="ja-JP" altLang="en-US" sz="1000"/>
              <a:t>激怒状態になったあと、後述の気絶となると怒りの時間の経過速度が</a:t>
            </a:r>
            <a:r>
              <a:rPr kumimoji="1" lang="ja-JP" altLang="en-US" sz="1000" b="1">
                <a:solidFill>
                  <a:srgbClr val="00B050"/>
                </a:solidFill>
              </a:rPr>
              <a:t>倍速</a:t>
            </a:r>
            <a:r>
              <a:rPr kumimoji="1" lang="ja-JP" altLang="en-US" sz="1000"/>
              <a:t>となる。</a:t>
            </a:r>
            <a:endParaRPr kumimoji="1" lang="en-US" altLang="ja-JP" sz="1000"/>
          </a:p>
          <a:p>
            <a:r>
              <a:rPr kumimoji="1" lang="ja-JP" altLang="en-US" sz="1000"/>
              <a:t>また、気絶状態の最中に時間が終了した場合は、最後の一撃が発生しない。</a:t>
            </a:r>
            <a:endParaRPr kumimoji="1" lang="en-US" altLang="ja-JP" sz="1000"/>
          </a:p>
        </p:txBody>
      </p:sp>
    </p:spTree>
    <p:extLst>
      <p:ext uri="{BB962C8B-B14F-4D97-AF65-F5344CB8AC3E}">
        <p14:creationId xmlns:p14="http://schemas.microsoft.com/office/powerpoint/2010/main" val="2469355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12CD29C8-E26D-4E3D-94C0-AF91DEC03B2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E91E946-F557-4562-B051-4781541BE2E3}"/>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6" name="テキスト ボックス 5">
            <a:extLst>
              <a:ext uri="{FF2B5EF4-FFF2-40B4-BE49-F238E27FC236}">
                <a16:creationId xmlns:a16="http://schemas.microsoft.com/office/drawing/2014/main" id="{2639FC11-EE6D-474D-81F7-640906452B8C}"/>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●キズナ連携と気絶</a:t>
            </a:r>
            <a:endParaRPr kumimoji="1" lang="ja-JP" altLang="en-US" sz="1400" b="1" dirty="0"/>
          </a:p>
        </p:txBody>
      </p:sp>
      <p:sp>
        <p:nvSpPr>
          <p:cNvPr id="7" name="テキスト ボックス 6">
            <a:extLst>
              <a:ext uri="{FF2B5EF4-FFF2-40B4-BE49-F238E27FC236}">
                <a16:creationId xmlns:a16="http://schemas.microsoft.com/office/drawing/2014/main" id="{44DF8DE3-3445-4319-B5EE-ABD59BF4DAB9}"/>
              </a:ext>
            </a:extLst>
          </p:cNvPr>
          <p:cNvSpPr txBox="1"/>
          <p:nvPr/>
        </p:nvSpPr>
        <p:spPr>
          <a:xfrm>
            <a:off x="590037" y="846576"/>
            <a:ext cx="5827236" cy="861774"/>
          </a:xfrm>
          <a:prstGeom prst="rect">
            <a:avLst/>
          </a:prstGeom>
          <a:noFill/>
        </p:spPr>
        <p:txBody>
          <a:bodyPr wrap="none" rtlCol="0">
            <a:spAutoFit/>
          </a:bodyPr>
          <a:lstStyle/>
          <a:p>
            <a:r>
              <a:rPr kumimoji="1" lang="ja-JP" altLang="en-US" sz="1000"/>
              <a:t>キズナ連携は</a:t>
            </a:r>
            <a:r>
              <a:rPr kumimoji="1" lang="en-US" altLang="ja-JP" sz="1000"/>
              <a:t>1st</a:t>
            </a:r>
            <a:r>
              <a:rPr kumimoji="1" lang="ja-JP" altLang="en-US" sz="1000"/>
              <a:t>ではただの強い攻撃の１つであったが、</a:t>
            </a:r>
            <a:endParaRPr kumimoji="1" lang="en-US" altLang="ja-JP" sz="1000"/>
          </a:p>
          <a:p>
            <a:r>
              <a:rPr kumimoji="1" lang="en-US" altLang="ja-JP" sz="1000"/>
              <a:t>TR</a:t>
            </a:r>
            <a:r>
              <a:rPr kumimoji="1" lang="ja-JP" altLang="en-US" sz="1000"/>
              <a:t>カードの攻撃系スキルと差別化するためにも１つ用途をもたすようにする。</a:t>
            </a:r>
            <a:endParaRPr kumimoji="1" lang="en-US" altLang="ja-JP" sz="1000"/>
          </a:p>
          <a:p>
            <a:endParaRPr kumimoji="1" lang="en-US" altLang="ja-JP" sz="1000"/>
          </a:p>
          <a:p>
            <a:r>
              <a:rPr kumimoji="1" lang="ja-JP" altLang="en-US" sz="1000"/>
              <a:t>その前提として、怪獣に「気絶状態」という怪獣が無防備かつ攻撃してこない状態を新たに設け、</a:t>
            </a:r>
            <a:endParaRPr kumimoji="1" lang="en-US" altLang="ja-JP" sz="1000"/>
          </a:p>
          <a:p>
            <a:r>
              <a:rPr kumimoji="1" lang="ja-JP" altLang="en-US" sz="1000"/>
              <a:t>その誘発として利用する。</a:t>
            </a:r>
            <a:endParaRPr kumimoji="1" lang="en-US" altLang="ja-JP" sz="1000"/>
          </a:p>
        </p:txBody>
      </p:sp>
      <p:sp>
        <p:nvSpPr>
          <p:cNvPr id="8" name="テキスト ボックス 7">
            <a:extLst>
              <a:ext uri="{FF2B5EF4-FFF2-40B4-BE49-F238E27FC236}">
                <a16:creationId xmlns:a16="http://schemas.microsoft.com/office/drawing/2014/main" id="{2E866F3D-01F1-4366-8161-A8A3BBC07F85}"/>
              </a:ext>
            </a:extLst>
          </p:cNvPr>
          <p:cNvSpPr txBox="1"/>
          <p:nvPr/>
        </p:nvSpPr>
        <p:spPr>
          <a:xfrm>
            <a:off x="590037" y="1739128"/>
            <a:ext cx="954107" cy="276999"/>
          </a:xfrm>
          <a:prstGeom prst="rect">
            <a:avLst/>
          </a:prstGeom>
          <a:noFill/>
        </p:spPr>
        <p:txBody>
          <a:bodyPr wrap="none" rtlCol="0">
            <a:spAutoFit/>
          </a:bodyPr>
          <a:lstStyle/>
          <a:p>
            <a:r>
              <a:rPr kumimoji="1" lang="ja-JP" altLang="en-US" sz="1200" b="1"/>
              <a:t>○気絶状態</a:t>
            </a:r>
            <a:endParaRPr kumimoji="1" lang="ja-JP" altLang="en-US" sz="1200" b="1" dirty="0"/>
          </a:p>
        </p:txBody>
      </p:sp>
      <p:sp>
        <p:nvSpPr>
          <p:cNvPr id="9" name="テキスト ボックス 8">
            <a:extLst>
              <a:ext uri="{FF2B5EF4-FFF2-40B4-BE49-F238E27FC236}">
                <a16:creationId xmlns:a16="http://schemas.microsoft.com/office/drawing/2014/main" id="{983A027B-724D-417B-B32C-3B067B1BA434}"/>
              </a:ext>
            </a:extLst>
          </p:cNvPr>
          <p:cNvSpPr txBox="1"/>
          <p:nvPr/>
        </p:nvSpPr>
        <p:spPr>
          <a:xfrm>
            <a:off x="708881" y="2046905"/>
            <a:ext cx="2492990" cy="861774"/>
          </a:xfrm>
          <a:prstGeom prst="rect">
            <a:avLst/>
          </a:prstGeom>
          <a:noFill/>
        </p:spPr>
        <p:txBody>
          <a:bodyPr wrap="none" rtlCol="0">
            <a:spAutoFit/>
          </a:bodyPr>
          <a:lstStyle/>
          <a:p>
            <a:r>
              <a:rPr kumimoji="1" lang="ja-JP" altLang="en-US" sz="1000"/>
              <a:t>気絶状態は怪獣に以下の状態を与える。</a:t>
            </a:r>
            <a:endParaRPr kumimoji="1" lang="en-US" altLang="ja-JP" sz="1000"/>
          </a:p>
          <a:p>
            <a:endParaRPr kumimoji="1" lang="en-US" altLang="ja-JP" sz="1000"/>
          </a:p>
          <a:p>
            <a:r>
              <a:rPr kumimoji="1" lang="en-US" altLang="ja-JP" sz="1000"/>
              <a:t>1</a:t>
            </a:r>
            <a:r>
              <a:rPr kumimoji="1" lang="ja-JP" altLang="en-US" sz="1000"/>
              <a:t>．一定時間攻撃しない。</a:t>
            </a:r>
            <a:endParaRPr kumimoji="1" lang="en-US" altLang="ja-JP" sz="1000"/>
          </a:p>
          <a:p>
            <a:endParaRPr kumimoji="1" lang="en-US" altLang="ja-JP" sz="1000"/>
          </a:p>
          <a:p>
            <a:r>
              <a:rPr kumimoji="1" lang="en-US" altLang="ja-JP" sz="1000"/>
              <a:t>2</a:t>
            </a:r>
            <a:r>
              <a:rPr kumimoji="1" lang="ja-JP" altLang="en-US" sz="1000"/>
              <a:t>．一定時間ダメージ増加</a:t>
            </a:r>
            <a:endParaRPr kumimoji="1" lang="en-US" altLang="ja-JP" sz="1000"/>
          </a:p>
        </p:txBody>
      </p:sp>
      <p:sp>
        <p:nvSpPr>
          <p:cNvPr id="10" name="テキスト ボックス 9">
            <a:extLst>
              <a:ext uri="{FF2B5EF4-FFF2-40B4-BE49-F238E27FC236}">
                <a16:creationId xmlns:a16="http://schemas.microsoft.com/office/drawing/2014/main" id="{EE420100-3BC0-436A-8E6D-A0741CD24278}"/>
              </a:ext>
            </a:extLst>
          </p:cNvPr>
          <p:cNvSpPr txBox="1"/>
          <p:nvPr/>
        </p:nvSpPr>
        <p:spPr>
          <a:xfrm>
            <a:off x="590037" y="3019272"/>
            <a:ext cx="1723549" cy="276999"/>
          </a:xfrm>
          <a:prstGeom prst="rect">
            <a:avLst/>
          </a:prstGeom>
          <a:noFill/>
        </p:spPr>
        <p:txBody>
          <a:bodyPr wrap="none" rtlCol="0">
            <a:spAutoFit/>
          </a:bodyPr>
          <a:lstStyle/>
          <a:p>
            <a:r>
              <a:rPr kumimoji="1" lang="ja-JP" altLang="en-US" sz="1200" b="1"/>
              <a:t>○気絶状態にするには</a:t>
            </a:r>
            <a:endParaRPr kumimoji="1" lang="ja-JP" altLang="en-US" sz="1200" b="1" dirty="0"/>
          </a:p>
        </p:txBody>
      </p:sp>
      <p:sp>
        <p:nvSpPr>
          <p:cNvPr id="11" name="テキスト ボックス 10">
            <a:extLst>
              <a:ext uri="{FF2B5EF4-FFF2-40B4-BE49-F238E27FC236}">
                <a16:creationId xmlns:a16="http://schemas.microsoft.com/office/drawing/2014/main" id="{98128607-6676-48F0-9CFD-B6F8962CF327}"/>
              </a:ext>
            </a:extLst>
          </p:cNvPr>
          <p:cNvSpPr txBox="1"/>
          <p:nvPr/>
        </p:nvSpPr>
        <p:spPr>
          <a:xfrm>
            <a:off x="708881" y="3304058"/>
            <a:ext cx="6468437" cy="861774"/>
          </a:xfrm>
          <a:prstGeom prst="rect">
            <a:avLst/>
          </a:prstGeom>
          <a:noFill/>
        </p:spPr>
        <p:txBody>
          <a:bodyPr wrap="none" rtlCol="0">
            <a:spAutoFit/>
          </a:bodyPr>
          <a:lstStyle/>
          <a:p>
            <a:r>
              <a:rPr kumimoji="1" lang="ja-JP" altLang="en-US" sz="1000"/>
              <a:t>怪獣を気絶するには気絶メーターを溜めていき最大にする必要がある。</a:t>
            </a:r>
            <a:endParaRPr kumimoji="1" lang="en-US" altLang="ja-JP" sz="1000"/>
          </a:p>
          <a:p>
            <a:r>
              <a:rPr kumimoji="1" lang="ja-JP" altLang="en-US" sz="1000"/>
              <a:t>気絶メータは通常攻撃で上昇していくが、それとは別にキズナ連携によって大きく上昇させることができる。</a:t>
            </a:r>
            <a:endParaRPr kumimoji="1" lang="en-US" altLang="ja-JP" sz="1000"/>
          </a:p>
          <a:p>
            <a:r>
              <a:rPr kumimoji="1" lang="ja-JP" altLang="en-US" sz="1000"/>
              <a:t>（</a:t>
            </a:r>
            <a:r>
              <a:rPr kumimoji="1" lang="en-US" altLang="ja-JP" sz="1000"/>
              <a:t>TR</a:t>
            </a:r>
            <a:r>
              <a:rPr kumimoji="1" lang="ja-JP" altLang="en-US" sz="1000"/>
              <a:t>スキル、支援兵器キズナ連携自体のダメージでは上昇しない）</a:t>
            </a:r>
            <a:endParaRPr kumimoji="1" lang="en-US" altLang="ja-JP" sz="1000"/>
          </a:p>
          <a:p>
            <a:endParaRPr kumimoji="1" lang="en-US" altLang="ja-JP" sz="1000"/>
          </a:p>
          <a:p>
            <a:r>
              <a:rPr kumimoji="1" lang="ja-JP" altLang="en-US" sz="1000"/>
              <a:t>また、気絶メーターは一旦上昇しても時間経過で徐々に減少していってしまう。</a:t>
            </a:r>
            <a:endParaRPr kumimoji="1" lang="en-US" altLang="ja-JP" sz="1000"/>
          </a:p>
        </p:txBody>
      </p:sp>
      <p:sp>
        <p:nvSpPr>
          <p:cNvPr id="12" name="テキスト ボックス 11">
            <a:extLst>
              <a:ext uri="{FF2B5EF4-FFF2-40B4-BE49-F238E27FC236}">
                <a16:creationId xmlns:a16="http://schemas.microsoft.com/office/drawing/2014/main" id="{156859DC-7CFF-442B-951B-E035AFAA189E}"/>
              </a:ext>
            </a:extLst>
          </p:cNvPr>
          <p:cNvSpPr txBox="1"/>
          <p:nvPr/>
        </p:nvSpPr>
        <p:spPr>
          <a:xfrm>
            <a:off x="699912" y="4923539"/>
            <a:ext cx="1415772" cy="276999"/>
          </a:xfrm>
          <a:prstGeom prst="rect">
            <a:avLst/>
          </a:prstGeom>
          <a:noFill/>
        </p:spPr>
        <p:txBody>
          <a:bodyPr wrap="none" rtlCol="0">
            <a:spAutoFit/>
          </a:bodyPr>
          <a:lstStyle/>
          <a:p>
            <a:r>
              <a:rPr kumimoji="1" lang="ja-JP" altLang="en-US" sz="1200" b="1"/>
              <a:t>・通常攻撃の上昇</a:t>
            </a:r>
            <a:endParaRPr kumimoji="1" lang="ja-JP" altLang="en-US" sz="1200" b="1" dirty="0"/>
          </a:p>
        </p:txBody>
      </p:sp>
      <p:sp>
        <p:nvSpPr>
          <p:cNvPr id="13" name="テキスト ボックス 12">
            <a:extLst>
              <a:ext uri="{FF2B5EF4-FFF2-40B4-BE49-F238E27FC236}">
                <a16:creationId xmlns:a16="http://schemas.microsoft.com/office/drawing/2014/main" id="{D67AEE1A-A649-440C-B2B6-1BCA69173441}"/>
              </a:ext>
            </a:extLst>
          </p:cNvPr>
          <p:cNvSpPr txBox="1"/>
          <p:nvPr/>
        </p:nvSpPr>
        <p:spPr>
          <a:xfrm>
            <a:off x="933985" y="5314747"/>
            <a:ext cx="3284874" cy="246221"/>
          </a:xfrm>
          <a:prstGeom prst="rect">
            <a:avLst/>
          </a:prstGeom>
          <a:noFill/>
        </p:spPr>
        <p:txBody>
          <a:bodyPr wrap="none" rtlCol="0">
            <a:spAutoFit/>
          </a:bodyPr>
          <a:lstStyle/>
          <a:p>
            <a:r>
              <a:rPr kumimoji="1" lang="ja-JP" altLang="en-US" sz="1000" b="1">
                <a:latin typeface="+mn-ea"/>
              </a:rPr>
              <a:t>［上昇値］＝与えたダメージ 弱点ボーナス</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4" name="テキスト ボックス 13">
            <a:extLst>
              <a:ext uri="{FF2B5EF4-FFF2-40B4-BE49-F238E27FC236}">
                <a16:creationId xmlns:a16="http://schemas.microsoft.com/office/drawing/2014/main" id="{6AE7E301-A37A-4A5B-8ADF-146881504B88}"/>
              </a:ext>
            </a:extLst>
          </p:cNvPr>
          <p:cNvSpPr txBox="1"/>
          <p:nvPr/>
        </p:nvSpPr>
        <p:spPr>
          <a:xfrm>
            <a:off x="699912" y="4299416"/>
            <a:ext cx="800219" cy="276999"/>
          </a:xfrm>
          <a:prstGeom prst="rect">
            <a:avLst/>
          </a:prstGeom>
          <a:noFill/>
        </p:spPr>
        <p:txBody>
          <a:bodyPr wrap="none" rtlCol="0">
            <a:spAutoFit/>
          </a:bodyPr>
          <a:lstStyle/>
          <a:p>
            <a:r>
              <a:rPr kumimoji="1" lang="ja-JP" altLang="en-US" sz="1200" b="1"/>
              <a:t>・最大値</a:t>
            </a:r>
            <a:endParaRPr kumimoji="1" lang="ja-JP" altLang="en-US" sz="1200" b="1" dirty="0"/>
          </a:p>
        </p:txBody>
      </p:sp>
      <p:sp>
        <p:nvSpPr>
          <p:cNvPr id="15" name="テキスト ボックス 14">
            <a:extLst>
              <a:ext uri="{FF2B5EF4-FFF2-40B4-BE49-F238E27FC236}">
                <a16:creationId xmlns:a16="http://schemas.microsoft.com/office/drawing/2014/main" id="{5D1793F0-A63C-4F57-BA8A-30DE493FF841}"/>
              </a:ext>
            </a:extLst>
          </p:cNvPr>
          <p:cNvSpPr txBox="1"/>
          <p:nvPr/>
        </p:nvSpPr>
        <p:spPr>
          <a:xfrm>
            <a:off x="933985" y="4602573"/>
            <a:ext cx="1813317" cy="246221"/>
          </a:xfrm>
          <a:prstGeom prst="rect">
            <a:avLst/>
          </a:prstGeom>
          <a:noFill/>
        </p:spPr>
        <p:txBody>
          <a:bodyPr wrap="none" rtlCol="0">
            <a:spAutoFit/>
          </a:bodyPr>
          <a:lstStyle/>
          <a:p>
            <a:r>
              <a:rPr kumimoji="1" lang="en-US" altLang="ja-JP" sz="1000" b="1">
                <a:latin typeface="+mn-ea"/>
              </a:rPr>
              <a:t>1000</a:t>
            </a:r>
            <a:r>
              <a:rPr kumimoji="1" lang="ja-JP" altLang="en-US" sz="1000" b="1">
                <a:latin typeface="+mn-ea"/>
              </a:rPr>
              <a:t>（怪獣によって調整）</a:t>
            </a:r>
            <a:endParaRPr kumimoji="1" lang="en-US" altLang="ja-JP" sz="1000" b="1">
              <a:latin typeface="+mn-ea"/>
            </a:endParaRPr>
          </a:p>
        </p:txBody>
      </p:sp>
      <p:sp>
        <p:nvSpPr>
          <p:cNvPr id="16" name="テキスト ボックス 15">
            <a:extLst>
              <a:ext uri="{FF2B5EF4-FFF2-40B4-BE49-F238E27FC236}">
                <a16:creationId xmlns:a16="http://schemas.microsoft.com/office/drawing/2014/main" id="{5694DE50-27C6-48D3-AA66-CE66389664AD}"/>
              </a:ext>
            </a:extLst>
          </p:cNvPr>
          <p:cNvSpPr txBox="1"/>
          <p:nvPr/>
        </p:nvSpPr>
        <p:spPr>
          <a:xfrm>
            <a:off x="699912" y="5674168"/>
            <a:ext cx="1723549" cy="276999"/>
          </a:xfrm>
          <a:prstGeom prst="rect">
            <a:avLst/>
          </a:prstGeom>
          <a:noFill/>
        </p:spPr>
        <p:txBody>
          <a:bodyPr wrap="none" rtlCol="0">
            <a:spAutoFit/>
          </a:bodyPr>
          <a:lstStyle/>
          <a:p>
            <a:r>
              <a:rPr kumimoji="1" lang="ja-JP" altLang="en-US" sz="1200" b="1"/>
              <a:t>・キズナ連携での上昇</a:t>
            </a:r>
            <a:endParaRPr kumimoji="1" lang="ja-JP" altLang="en-US" sz="1200" b="1" dirty="0"/>
          </a:p>
        </p:txBody>
      </p:sp>
      <p:sp>
        <p:nvSpPr>
          <p:cNvPr id="17" name="テキスト ボックス 16">
            <a:extLst>
              <a:ext uri="{FF2B5EF4-FFF2-40B4-BE49-F238E27FC236}">
                <a16:creationId xmlns:a16="http://schemas.microsoft.com/office/drawing/2014/main" id="{DA618C95-40D0-4AED-8032-8E4E3E4BFA70}"/>
              </a:ext>
            </a:extLst>
          </p:cNvPr>
          <p:cNvSpPr txBox="1"/>
          <p:nvPr/>
        </p:nvSpPr>
        <p:spPr>
          <a:xfrm>
            <a:off x="828152" y="5961640"/>
            <a:ext cx="3903633" cy="246221"/>
          </a:xfrm>
          <a:prstGeom prst="rect">
            <a:avLst/>
          </a:prstGeom>
          <a:noFill/>
        </p:spPr>
        <p:txBody>
          <a:bodyPr wrap="none" rtlCol="0">
            <a:spAutoFit/>
          </a:bodyPr>
          <a:lstStyle/>
          <a:p>
            <a:r>
              <a:rPr kumimoji="1" lang="ja-JP" altLang="en-US" sz="1000"/>
              <a:t>キズナ連携で上昇する値は気絶メーターに対する固定値となる。</a:t>
            </a:r>
            <a:endParaRPr kumimoji="1" lang="en-US" altLang="ja-JP" sz="1000"/>
          </a:p>
        </p:txBody>
      </p:sp>
      <p:graphicFrame>
        <p:nvGraphicFramePr>
          <p:cNvPr id="18" name="表 2">
            <a:extLst>
              <a:ext uri="{FF2B5EF4-FFF2-40B4-BE49-F238E27FC236}">
                <a16:creationId xmlns:a16="http://schemas.microsoft.com/office/drawing/2014/main" id="{4EF5BDE2-1CA4-4165-A053-52B70525CFC5}"/>
              </a:ext>
            </a:extLst>
          </p:cNvPr>
          <p:cNvGraphicFramePr>
            <a:graphicFrameLocks noGrp="1"/>
          </p:cNvGraphicFramePr>
          <p:nvPr>
            <p:extLst>
              <p:ext uri="{D42A27DB-BD31-4B8C-83A1-F6EECF244321}">
                <p14:modId xmlns:p14="http://schemas.microsoft.com/office/powerpoint/2010/main" val="1746622512"/>
              </p:ext>
            </p:extLst>
          </p:nvPr>
        </p:nvGraphicFramePr>
        <p:xfrm>
          <a:off x="4812758" y="5186488"/>
          <a:ext cx="1324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1501903914"/>
                    </a:ext>
                  </a:extLst>
                </a:gridCol>
                <a:gridCol w="598805">
                  <a:extLst>
                    <a:ext uri="{9D8B030D-6E8A-4147-A177-3AD203B41FA5}">
                      <a16:colId xmlns:a16="http://schemas.microsoft.com/office/drawing/2014/main" val="3077257323"/>
                    </a:ext>
                  </a:extLst>
                </a:gridCol>
              </a:tblGrid>
              <a:tr h="0">
                <a:tc>
                  <a:txBody>
                    <a:bodyPr/>
                    <a:lstStyle/>
                    <a:p>
                      <a:r>
                        <a:rPr kumimoji="1" lang="ja-JP" altLang="en-US" sz="1000"/>
                        <a:t>連携人数</a:t>
                      </a:r>
                    </a:p>
                  </a:txBody>
                  <a:tcPr/>
                </a:tc>
                <a:tc>
                  <a:txBody>
                    <a:bodyPr/>
                    <a:lstStyle/>
                    <a:p>
                      <a:r>
                        <a:rPr kumimoji="1" lang="ja-JP" altLang="en-US" sz="1000"/>
                        <a:t>上昇値</a:t>
                      </a:r>
                    </a:p>
                  </a:txBody>
                  <a:tcPr/>
                </a:tc>
                <a:extLst>
                  <a:ext uri="{0D108BD9-81ED-4DB2-BD59-A6C34878D82A}">
                    <a16:rowId xmlns:a16="http://schemas.microsoft.com/office/drawing/2014/main" val="3365592164"/>
                  </a:ext>
                </a:extLst>
              </a:tr>
              <a:tr h="0">
                <a:tc>
                  <a:txBody>
                    <a:bodyPr/>
                    <a:lstStyle/>
                    <a:p>
                      <a:r>
                        <a:rPr kumimoji="1" lang="en-US" altLang="ja-JP" sz="1000"/>
                        <a:t>2</a:t>
                      </a:r>
                      <a:r>
                        <a:rPr kumimoji="1" lang="ja-JP" altLang="en-US" sz="1000"/>
                        <a:t>人</a:t>
                      </a:r>
                    </a:p>
                  </a:txBody>
                  <a:tcPr/>
                </a:tc>
                <a:tc>
                  <a:txBody>
                    <a:bodyPr/>
                    <a:lstStyle/>
                    <a:p>
                      <a:r>
                        <a:rPr kumimoji="1" lang="en-US" altLang="ja-JP" sz="1000"/>
                        <a:t>20%</a:t>
                      </a:r>
                      <a:endParaRPr kumimoji="1" lang="ja-JP" altLang="en-US" sz="1000"/>
                    </a:p>
                  </a:txBody>
                  <a:tcPr/>
                </a:tc>
                <a:extLst>
                  <a:ext uri="{0D108BD9-81ED-4DB2-BD59-A6C34878D82A}">
                    <a16:rowId xmlns:a16="http://schemas.microsoft.com/office/drawing/2014/main" val="3873774130"/>
                  </a:ext>
                </a:extLst>
              </a:tr>
              <a:tr h="0">
                <a:tc>
                  <a:txBody>
                    <a:bodyPr/>
                    <a:lstStyle/>
                    <a:p>
                      <a:r>
                        <a:rPr kumimoji="1" lang="en-US" altLang="ja-JP" sz="1000"/>
                        <a:t>3</a:t>
                      </a:r>
                      <a:r>
                        <a:rPr kumimoji="1" lang="ja-JP" altLang="en-US" sz="1000"/>
                        <a:t>人</a:t>
                      </a:r>
                    </a:p>
                  </a:txBody>
                  <a:tcPr/>
                </a:tc>
                <a:tc>
                  <a:txBody>
                    <a:bodyPr/>
                    <a:lstStyle/>
                    <a:p>
                      <a:r>
                        <a:rPr kumimoji="1" lang="en-US" altLang="ja-JP" sz="1000"/>
                        <a:t>40%</a:t>
                      </a:r>
                      <a:endParaRPr kumimoji="1" lang="ja-JP" altLang="en-US" sz="1000"/>
                    </a:p>
                  </a:txBody>
                  <a:tcPr/>
                </a:tc>
                <a:extLst>
                  <a:ext uri="{0D108BD9-81ED-4DB2-BD59-A6C34878D82A}">
                    <a16:rowId xmlns:a16="http://schemas.microsoft.com/office/drawing/2014/main" val="2325008873"/>
                  </a:ext>
                </a:extLst>
              </a:tr>
              <a:tr h="0">
                <a:tc>
                  <a:txBody>
                    <a:bodyPr/>
                    <a:lstStyle/>
                    <a:p>
                      <a:r>
                        <a:rPr kumimoji="1" lang="en-US" altLang="ja-JP" sz="1000"/>
                        <a:t>4</a:t>
                      </a:r>
                      <a:r>
                        <a:rPr kumimoji="1" lang="ja-JP" altLang="en-US" sz="1000"/>
                        <a:t>人</a:t>
                      </a:r>
                    </a:p>
                  </a:txBody>
                  <a:tcPr/>
                </a:tc>
                <a:tc>
                  <a:txBody>
                    <a:bodyPr/>
                    <a:lstStyle/>
                    <a:p>
                      <a:r>
                        <a:rPr kumimoji="1" lang="en-US" altLang="ja-JP" sz="1000"/>
                        <a:t>100%</a:t>
                      </a:r>
                      <a:endParaRPr kumimoji="1" lang="ja-JP" altLang="en-US" sz="1000"/>
                    </a:p>
                  </a:txBody>
                  <a:tcPr/>
                </a:tc>
                <a:extLst>
                  <a:ext uri="{0D108BD9-81ED-4DB2-BD59-A6C34878D82A}">
                    <a16:rowId xmlns:a16="http://schemas.microsoft.com/office/drawing/2014/main" val="2766489445"/>
                  </a:ext>
                </a:extLst>
              </a:tr>
            </a:tbl>
          </a:graphicData>
        </a:graphic>
      </p:graphicFrame>
      <p:sp>
        <p:nvSpPr>
          <p:cNvPr id="19" name="テキスト ボックス 18">
            <a:extLst>
              <a:ext uri="{FF2B5EF4-FFF2-40B4-BE49-F238E27FC236}">
                <a16:creationId xmlns:a16="http://schemas.microsoft.com/office/drawing/2014/main" id="{5BD867F8-2C2C-4C49-AD28-4BC3CB9392C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Tree>
    <p:extLst>
      <p:ext uri="{BB962C8B-B14F-4D97-AF65-F5344CB8AC3E}">
        <p14:creationId xmlns:p14="http://schemas.microsoft.com/office/powerpoint/2010/main" val="168009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71B88DD-F12F-4E93-8209-F89D0C51540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1A10409-95EA-496F-AFEB-2E27A845EB0E}"/>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6" name="テキスト ボックス 5">
            <a:extLst>
              <a:ext uri="{FF2B5EF4-FFF2-40B4-BE49-F238E27FC236}">
                <a16:creationId xmlns:a16="http://schemas.microsoft.com/office/drawing/2014/main" id="{E7E52D7D-3C6D-4DCD-8F0F-6440987836B5}"/>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1EC6AA95-C56D-41B7-95E0-E99F57CA2BE2}"/>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a:t>
            </a:r>
            <a:r>
              <a:rPr kumimoji="1" lang="en-US" altLang="ja-JP" sz="1200" b="1">
                <a:solidFill>
                  <a:schemeClr val="accent2"/>
                </a:solidFill>
              </a:rPr>
              <a:t>【</a:t>
            </a:r>
            <a:r>
              <a:rPr kumimoji="1" lang="ja-JP" altLang="en-US" sz="1200" b="1">
                <a:solidFill>
                  <a:schemeClr val="accent2"/>
                </a:solidFill>
              </a:rPr>
              <a:t>変更</a:t>
            </a:r>
            <a:r>
              <a:rPr kumimoji="1" lang="en-US" altLang="ja-JP" sz="1200" b="1">
                <a:solidFill>
                  <a:schemeClr val="accent2"/>
                </a:solidFill>
              </a:rPr>
              <a:t>】</a:t>
            </a:r>
            <a:r>
              <a:rPr kumimoji="1" lang="ja-JP" altLang="en-US" sz="1200" b="1">
                <a:solidFill>
                  <a:schemeClr val="accent2"/>
                </a:solidFill>
              </a:rPr>
              <a:t>激怒メーター</a:t>
            </a:r>
            <a:endParaRPr kumimoji="1" lang="ja-JP" altLang="en-US" sz="1200" b="1" dirty="0">
              <a:solidFill>
                <a:schemeClr val="accent2"/>
              </a:solidFill>
            </a:endParaRPr>
          </a:p>
        </p:txBody>
      </p:sp>
      <p:sp>
        <p:nvSpPr>
          <p:cNvPr id="8" name="テキスト ボックス 7">
            <a:extLst>
              <a:ext uri="{FF2B5EF4-FFF2-40B4-BE49-F238E27FC236}">
                <a16:creationId xmlns:a16="http://schemas.microsoft.com/office/drawing/2014/main" id="{31E69ACE-E4B5-44B5-81F6-1836B3E99870}"/>
              </a:ext>
            </a:extLst>
          </p:cNvPr>
          <p:cNvSpPr txBox="1"/>
          <p:nvPr/>
        </p:nvSpPr>
        <p:spPr>
          <a:xfrm>
            <a:off x="992708" y="797595"/>
            <a:ext cx="6894836" cy="1477328"/>
          </a:xfrm>
          <a:prstGeom prst="rect">
            <a:avLst/>
          </a:prstGeom>
          <a:noFill/>
        </p:spPr>
        <p:txBody>
          <a:bodyPr wrap="none" rtlCol="0">
            <a:spAutoFit/>
          </a:bodyPr>
          <a:lstStyle/>
          <a:p>
            <a:r>
              <a:rPr kumimoji="1" lang="ja-JP" altLang="en-US" sz="1000">
                <a:latin typeface="+mn-ea"/>
              </a:rPr>
              <a:t>激怒はいままで弱点への攻撃で発生することになっていたが、</a:t>
            </a:r>
            <a:endParaRPr kumimoji="1" lang="en-US" altLang="ja-JP" sz="1000">
              <a:latin typeface="+mn-ea"/>
            </a:endParaRPr>
          </a:p>
          <a:p>
            <a:r>
              <a:rPr kumimoji="1" lang="ja-JP" altLang="en-US" sz="1000">
                <a:latin typeface="+mn-ea"/>
              </a:rPr>
              <a:t>受けたダメージを基に算出された値の蓄積によって発生することにした。</a:t>
            </a:r>
            <a:endParaRPr kumimoji="1" lang="en-US" altLang="ja-JP" sz="1000">
              <a:latin typeface="+mn-ea"/>
            </a:endParaRPr>
          </a:p>
          <a:p>
            <a:endParaRPr kumimoji="1" lang="en-US" altLang="ja-JP" sz="1000">
              <a:latin typeface="+mn-ea"/>
            </a:endParaRPr>
          </a:p>
          <a:p>
            <a:r>
              <a:rPr kumimoji="1" lang="ja-JP" altLang="en-US" sz="1000">
                <a:latin typeface="+mn-ea"/>
              </a:rPr>
              <a:t>大ダメージを与えるほど怒り安く、逆にダメージが小さいと溜まりにくくなる。</a:t>
            </a:r>
            <a:endParaRPr kumimoji="1" lang="en-US" altLang="ja-JP" sz="1000">
              <a:latin typeface="+mn-ea"/>
            </a:endParaRPr>
          </a:p>
          <a:p>
            <a:r>
              <a:rPr kumimoji="1" lang="ja-JP" altLang="en-US" sz="1000" b="1" u="sng">
                <a:solidFill>
                  <a:srgbClr val="00B050"/>
                </a:solidFill>
                <a:latin typeface="+mn-ea"/>
              </a:rPr>
              <a:t>激怒を避けるためには少ないダメージで連射するような武器が有効となる。</a:t>
            </a:r>
            <a:endParaRPr kumimoji="1" lang="en-US" altLang="ja-JP" sz="1000" b="1" u="sng">
              <a:solidFill>
                <a:srgbClr val="00B050"/>
              </a:solidFill>
              <a:latin typeface="+mn-ea"/>
            </a:endParaRPr>
          </a:p>
          <a:p>
            <a:endParaRPr kumimoji="1" lang="en-US" altLang="ja-JP" sz="1000">
              <a:latin typeface="+mn-ea"/>
            </a:endParaRPr>
          </a:p>
          <a:p>
            <a:r>
              <a:rPr kumimoji="1" lang="ja-JP" altLang="en-US" sz="1000">
                <a:latin typeface="+mn-ea"/>
              </a:rPr>
              <a:t>もちろん弱点に向けた攻撃はメーターが溜まりやすくなる。</a:t>
            </a:r>
            <a:endParaRPr kumimoji="1" lang="en-US" altLang="ja-JP" sz="1000">
              <a:latin typeface="+mn-ea"/>
            </a:endParaRPr>
          </a:p>
          <a:p>
            <a:endParaRPr kumimoji="1" lang="en-US" altLang="ja-JP" sz="1000">
              <a:latin typeface="+mn-ea"/>
            </a:endParaRPr>
          </a:p>
          <a:p>
            <a:r>
              <a:rPr kumimoji="1" lang="ja-JP" altLang="en-US" sz="1000">
                <a:latin typeface="+mn-ea"/>
              </a:rPr>
              <a:t>本メーターは通常増加していくだけとなるが、</a:t>
            </a:r>
            <a:r>
              <a:rPr kumimoji="1" lang="en-US" altLang="ja-JP" sz="1000">
                <a:latin typeface="+mn-ea"/>
              </a:rPr>
              <a:t>TR</a:t>
            </a:r>
            <a:r>
              <a:rPr kumimoji="1" lang="ja-JP" altLang="en-US" sz="1000">
                <a:latin typeface="+mn-ea"/>
              </a:rPr>
              <a:t>スキルや武器の結晶効果など特殊条件で下げることも可能な想定。</a:t>
            </a:r>
            <a:endParaRPr kumimoji="1" lang="en-US" altLang="ja-JP" sz="1000">
              <a:latin typeface="+mn-ea"/>
            </a:endParaRPr>
          </a:p>
        </p:txBody>
      </p:sp>
      <p:sp>
        <p:nvSpPr>
          <p:cNvPr id="9" name="テキスト ボックス 8">
            <a:extLst>
              <a:ext uri="{FF2B5EF4-FFF2-40B4-BE49-F238E27FC236}">
                <a16:creationId xmlns:a16="http://schemas.microsoft.com/office/drawing/2014/main" id="{E04D6133-5319-4930-965B-952F219EA276}"/>
              </a:ext>
            </a:extLst>
          </p:cNvPr>
          <p:cNvSpPr txBox="1"/>
          <p:nvPr/>
        </p:nvSpPr>
        <p:spPr>
          <a:xfrm>
            <a:off x="933985" y="2499128"/>
            <a:ext cx="5788764" cy="246221"/>
          </a:xfrm>
          <a:prstGeom prst="rect">
            <a:avLst/>
          </a:prstGeom>
          <a:noFill/>
        </p:spPr>
        <p:txBody>
          <a:bodyPr wrap="none" rtlCol="0">
            <a:spAutoFit/>
          </a:bodyPr>
          <a:lstStyle/>
          <a:p>
            <a:r>
              <a:rPr kumimoji="1" lang="ja-JP" altLang="en-US" sz="1000" b="1">
                <a:latin typeface="+mn-ea"/>
              </a:rPr>
              <a:t>［上昇値］＝与えたダメージ </a:t>
            </a:r>
            <a:r>
              <a:rPr kumimoji="1" lang="en-US" altLang="ja-JP" sz="1000" b="1">
                <a:latin typeface="+mn-ea"/>
              </a:rPr>
              <a:t>×</a:t>
            </a:r>
            <a:r>
              <a:rPr kumimoji="1" lang="ja-JP" altLang="en-US" sz="1000" b="1">
                <a:latin typeface="+mn-ea"/>
              </a:rPr>
              <a:t> ダメージ係数 </a:t>
            </a:r>
            <a:r>
              <a:rPr kumimoji="1" lang="en-US" altLang="ja-JP" sz="1000" b="1">
                <a:latin typeface="+mn-ea"/>
              </a:rPr>
              <a:t>×</a:t>
            </a:r>
            <a:r>
              <a:rPr kumimoji="1" lang="ja-JP" altLang="en-US" sz="1000" b="1">
                <a:latin typeface="+mn-ea"/>
              </a:rPr>
              <a:t> 弱点ペナルティ</a:t>
            </a:r>
            <a:r>
              <a:rPr kumimoji="1" lang="en-US" altLang="ja-JP" sz="1000" b="1">
                <a:latin typeface="+mn-ea"/>
              </a:rPr>
              <a:t>×</a:t>
            </a:r>
            <a:r>
              <a:rPr kumimoji="1" lang="ja-JP" altLang="en-US" sz="1000" b="1">
                <a:latin typeface="+mn-ea"/>
              </a:rPr>
              <a:t>かばい中ペナルティ</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0" name="テキスト ボックス 9">
            <a:extLst>
              <a:ext uri="{FF2B5EF4-FFF2-40B4-BE49-F238E27FC236}">
                <a16:creationId xmlns:a16="http://schemas.microsoft.com/office/drawing/2014/main" id="{F8CE5F22-0E21-4726-AF43-FF37E8C09869}"/>
              </a:ext>
            </a:extLst>
          </p:cNvPr>
          <p:cNvSpPr txBox="1"/>
          <p:nvPr/>
        </p:nvSpPr>
        <p:spPr>
          <a:xfrm>
            <a:off x="2032485" y="2675191"/>
            <a:ext cx="2407641" cy="707886"/>
          </a:xfrm>
          <a:prstGeom prst="rect">
            <a:avLst/>
          </a:prstGeom>
          <a:noFill/>
        </p:spPr>
        <p:txBody>
          <a:bodyPr wrap="square" rtlCol="0">
            <a:spAutoFit/>
          </a:bodyPr>
          <a:lstStyle/>
          <a:p>
            <a:pPr algn="ctr"/>
            <a:r>
              <a:rPr kumimoji="1" lang="ja-JP" altLang="en-US" sz="800"/>
              <a:t>↑</a:t>
            </a:r>
            <a:endParaRPr kumimoji="1" lang="en-US" altLang="ja-JP" sz="800"/>
          </a:p>
          <a:p>
            <a:pPr algn="ctr"/>
            <a:r>
              <a:rPr kumimoji="1" lang="ja-JP" altLang="en-US" sz="800"/>
              <a:t>大ダメージを与えるほど</a:t>
            </a:r>
            <a:endParaRPr kumimoji="1" lang="en-US" altLang="ja-JP" sz="800"/>
          </a:p>
          <a:p>
            <a:pPr algn="ctr"/>
            <a:r>
              <a:rPr kumimoji="1" lang="ja-JP" altLang="en-US" sz="800"/>
              <a:t>ポイントがより増えるように</a:t>
            </a:r>
            <a:endParaRPr kumimoji="1" lang="en-US" altLang="ja-JP" sz="800"/>
          </a:p>
          <a:p>
            <a:pPr algn="ctr"/>
            <a:r>
              <a:rPr kumimoji="1" lang="ja-JP" altLang="en-US" sz="800"/>
              <a:t>したいのだが</a:t>
            </a:r>
            <a:r>
              <a:rPr kumimoji="1" lang="en-US" altLang="ja-JP" sz="800"/>
              <a:t>…</a:t>
            </a:r>
            <a:r>
              <a:rPr kumimoji="1" lang="ja-JP" altLang="en-US" sz="800"/>
              <a:t>。</a:t>
            </a:r>
            <a:endParaRPr kumimoji="1" lang="en-US" altLang="ja-JP" sz="800"/>
          </a:p>
          <a:p>
            <a:pPr algn="ctr"/>
            <a:r>
              <a:rPr kumimoji="1" lang="ja-JP" altLang="en-US" sz="800"/>
              <a:t>いい計算方法ないでしょうか。</a:t>
            </a:r>
          </a:p>
        </p:txBody>
      </p:sp>
      <p:sp>
        <p:nvSpPr>
          <p:cNvPr id="11" name="テキスト ボックス 10">
            <a:extLst>
              <a:ext uri="{FF2B5EF4-FFF2-40B4-BE49-F238E27FC236}">
                <a16:creationId xmlns:a16="http://schemas.microsoft.com/office/drawing/2014/main" id="{57C78B5E-9668-4BD1-886A-F8E666F3C7A9}"/>
              </a:ext>
            </a:extLst>
          </p:cNvPr>
          <p:cNvSpPr txBox="1"/>
          <p:nvPr/>
        </p:nvSpPr>
        <p:spPr>
          <a:xfrm>
            <a:off x="1054214" y="4645309"/>
            <a:ext cx="2258952" cy="261610"/>
          </a:xfrm>
          <a:prstGeom prst="rect">
            <a:avLst/>
          </a:prstGeom>
          <a:noFill/>
        </p:spPr>
        <p:txBody>
          <a:bodyPr wrap="none" rtlCol="0">
            <a:spAutoFit/>
          </a:bodyPr>
          <a:lstStyle/>
          <a:p>
            <a:r>
              <a:rPr kumimoji="1" lang="en-US" altLang="ja-JP" sz="1100" b="1"/>
              <a:t>-</a:t>
            </a:r>
            <a:r>
              <a:rPr kumimoji="1" lang="ja-JP" altLang="en-US" sz="1100" b="1"/>
              <a:t> 直接減少と特殊効果による減少</a:t>
            </a:r>
            <a:endParaRPr kumimoji="1" lang="en-US" altLang="ja-JP" sz="1100" b="1"/>
          </a:p>
        </p:txBody>
      </p:sp>
      <p:sp>
        <p:nvSpPr>
          <p:cNvPr id="12" name="テキスト ボックス 11">
            <a:extLst>
              <a:ext uri="{FF2B5EF4-FFF2-40B4-BE49-F238E27FC236}">
                <a16:creationId xmlns:a16="http://schemas.microsoft.com/office/drawing/2014/main" id="{AD058F3C-08A7-4793-B30E-E8A86182557C}"/>
              </a:ext>
            </a:extLst>
          </p:cNvPr>
          <p:cNvSpPr txBox="1"/>
          <p:nvPr/>
        </p:nvSpPr>
        <p:spPr>
          <a:xfrm>
            <a:off x="1132513" y="4938963"/>
            <a:ext cx="5314275" cy="553998"/>
          </a:xfrm>
          <a:prstGeom prst="rect">
            <a:avLst/>
          </a:prstGeom>
          <a:noFill/>
        </p:spPr>
        <p:txBody>
          <a:bodyPr wrap="none" rtlCol="0">
            <a:spAutoFit/>
          </a:bodyPr>
          <a:lstStyle/>
          <a:p>
            <a:r>
              <a:rPr kumimoji="1" lang="en-US" altLang="ja-JP" sz="1000"/>
              <a:t>TR</a:t>
            </a:r>
            <a:r>
              <a:rPr kumimoji="1" lang="ja-JP" altLang="en-US" sz="1000"/>
              <a:t>スキルにはこの激怒メーターの数値を直接下げる効果の持つものを用意する。</a:t>
            </a:r>
            <a:endParaRPr kumimoji="1" lang="en-US" altLang="ja-JP" sz="1000"/>
          </a:p>
          <a:p>
            <a:endParaRPr kumimoji="1" lang="en-US" altLang="ja-JP" sz="1000"/>
          </a:p>
          <a:p>
            <a:r>
              <a:rPr kumimoji="1" lang="ja-JP" altLang="en-US" sz="1000"/>
              <a:t>また、効果でこの上昇値を減らすものも用意する。これが上式の効果係数に当たる想定。</a:t>
            </a:r>
            <a:endParaRPr kumimoji="1" lang="en-US" altLang="ja-JP" sz="1000"/>
          </a:p>
        </p:txBody>
      </p:sp>
      <p:graphicFrame>
        <p:nvGraphicFramePr>
          <p:cNvPr id="13" name="表 10">
            <a:extLst>
              <a:ext uri="{FF2B5EF4-FFF2-40B4-BE49-F238E27FC236}">
                <a16:creationId xmlns:a16="http://schemas.microsoft.com/office/drawing/2014/main" id="{42BA9063-671F-4941-8077-3A838D3809FB}"/>
              </a:ext>
            </a:extLst>
          </p:cNvPr>
          <p:cNvGraphicFramePr>
            <a:graphicFrameLocks noGrp="1"/>
          </p:cNvGraphicFramePr>
          <p:nvPr>
            <p:extLst>
              <p:ext uri="{D42A27DB-BD31-4B8C-83A1-F6EECF244321}">
                <p14:modId xmlns:p14="http://schemas.microsoft.com/office/powerpoint/2010/main" val="3350003132"/>
              </p:ext>
            </p:extLst>
          </p:nvPr>
        </p:nvGraphicFramePr>
        <p:xfrm>
          <a:off x="1095801" y="3474924"/>
          <a:ext cx="3102610" cy="731520"/>
        </p:xfrm>
        <a:graphic>
          <a:graphicData uri="http://schemas.openxmlformats.org/drawingml/2006/table">
            <a:tbl>
              <a:tblPr firstRow="1" bandRow="1">
                <a:tableStyleId>{5C22544A-7EE6-4342-B048-85BDC9FD1C3A}</a:tableStyleId>
              </a:tblPr>
              <a:tblGrid>
                <a:gridCol w="2249805">
                  <a:extLst>
                    <a:ext uri="{9D8B030D-6E8A-4147-A177-3AD203B41FA5}">
                      <a16:colId xmlns:a16="http://schemas.microsoft.com/office/drawing/2014/main" val="3678218280"/>
                    </a:ext>
                  </a:extLst>
                </a:gridCol>
                <a:gridCol w="852805">
                  <a:extLst>
                    <a:ext uri="{9D8B030D-6E8A-4147-A177-3AD203B41FA5}">
                      <a16:colId xmlns:a16="http://schemas.microsoft.com/office/drawing/2014/main" val="111211451"/>
                    </a:ext>
                  </a:extLst>
                </a:gridCol>
              </a:tblGrid>
              <a:tr h="0">
                <a:tc>
                  <a:txBody>
                    <a:bodyPr/>
                    <a:lstStyle/>
                    <a:p>
                      <a:r>
                        <a:rPr kumimoji="1" lang="ja-JP" altLang="en-US" sz="1000"/>
                        <a:t>状況</a:t>
                      </a:r>
                    </a:p>
                  </a:txBody>
                  <a:tcPr/>
                </a:tc>
                <a:tc>
                  <a:txBody>
                    <a:bodyPr/>
                    <a:lstStyle/>
                    <a:p>
                      <a:r>
                        <a:rPr kumimoji="1" lang="ja-JP" altLang="en-US" sz="1000"/>
                        <a:t>ペナルティ</a:t>
                      </a:r>
                    </a:p>
                  </a:txBody>
                  <a:tcPr/>
                </a:tc>
                <a:extLst>
                  <a:ext uri="{0D108BD9-81ED-4DB2-BD59-A6C34878D82A}">
                    <a16:rowId xmlns:a16="http://schemas.microsoft.com/office/drawing/2014/main" val="4186649772"/>
                  </a:ext>
                </a:extLst>
              </a:tr>
              <a:tr h="0">
                <a:tc>
                  <a:txBody>
                    <a:bodyPr/>
                    <a:lstStyle/>
                    <a:p>
                      <a:r>
                        <a:rPr kumimoji="1" lang="ja-JP" altLang="en-US" sz="1000"/>
                        <a:t>弱点へのダメージ</a:t>
                      </a:r>
                      <a:endParaRPr kumimoji="1" lang="en-US" altLang="ja-JP" sz="1000"/>
                    </a:p>
                  </a:txBody>
                  <a:tcPr/>
                </a:tc>
                <a:tc>
                  <a:txBody>
                    <a:bodyPr/>
                    <a:lstStyle/>
                    <a:p>
                      <a:r>
                        <a:rPr kumimoji="1" lang="en-US" altLang="ja-JP" sz="1000"/>
                        <a:t>×1.5</a:t>
                      </a:r>
                      <a:endParaRPr kumimoji="1" lang="ja-JP" altLang="en-US" sz="1000"/>
                    </a:p>
                  </a:txBody>
                  <a:tcPr/>
                </a:tc>
                <a:extLst>
                  <a:ext uri="{0D108BD9-81ED-4DB2-BD59-A6C34878D82A}">
                    <a16:rowId xmlns:a16="http://schemas.microsoft.com/office/drawing/2014/main" val="2707472512"/>
                  </a:ext>
                </a:extLst>
              </a:tr>
              <a:tr h="0">
                <a:tc>
                  <a:txBody>
                    <a:bodyPr/>
                    <a:lstStyle/>
                    <a:p>
                      <a:r>
                        <a:rPr kumimoji="1" lang="ja-JP" altLang="en-US" sz="1000"/>
                        <a:t>かばい中へガード部位へのダメージ</a:t>
                      </a:r>
                    </a:p>
                  </a:txBody>
                  <a:tcPr/>
                </a:tc>
                <a:tc>
                  <a:txBody>
                    <a:bodyPr/>
                    <a:lstStyle/>
                    <a:p>
                      <a:r>
                        <a:rPr kumimoji="1" lang="en-US" altLang="ja-JP" sz="1000"/>
                        <a:t>×2</a:t>
                      </a:r>
                      <a:endParaRPr kumimoji="1" lang="ja-JP" altLang="en-US" sz="1000"/>
                    </a:p>
                  </a:txBody>
                  <a:tcPr/>
                </a:tc>
                <a:extLst>
                  <a:ext uri="{0D108BD9-81ED-4DB2-BD59-A6C34878D82A}">
                    <a16:rowId xmlns:a16="http://schemas.microsoft.com/office/drawing/2014/main" val="3622586507"/>
                  </a:ext>
                </a:extLst>
              </a:tr>
            </a:tbl>
          </a:graphicData>
        </a:graphic>
      </p:graphicFrame>
      <p:sp>
        <p:nvSpPr>
          <p:cNvPr id="14" name="テキスト ボックス 13">
            <a:extLst>
              <a:ext uri="{FF2B5EF4-FFF2-40B4-BE49-F238E27FC236}">
                <a16:creationId xmlns:a16="http://schemas.microsoft.com/office/drawing/2014/main" id="{86F92B79-3B49-4C3A-8B1B-650193AE6D6F}"/>
              </a:ext>
            </a:extLst>
          </p:cNvPr>
          <p:cNvSpPr txBox="1"/>
          <p:nvPr/>
        </p:nvSpPr>
        <p:spPr>
          <a:xfrm>
            <a:off x="992708" y="4246665"/>
            <a:ext cx="4035105" cy="215444"/>
          </a:xfrm>
          <a:prstGeom prst="rect">
            <a:avLst/>
          </a:prstGeom>
          <a:noFill/>
        </p:spPr>
        <p:txBody>
          <a:bodyPr wrap="square" rtlCol="0">
            <a:spAutoFit/>
          </a:bodyPr>
          <a:lstStyle/>
          <a:p>
            <a:pPr algn="ctr"/>
            <a:r>
              <a:rPr kumimoji="1" lang="en-US" altLang="ja-JP" sz="800"/>
              <a:t>※</a:t>
            </a:r>
            <a:r>
              <a:rPr kumimoji="1" lang="ja-JP" altLang="en-US" sz="800"/>
              <a:t>かばいのペナルティを大きくすることで弱点ばかりの攻撃のリスクを大きくした。</a:t>
            </a:r>
          </a:p>
        </p:txBody>
      </p:sp>
      <p:sp>
        <p:nvSpPr>
          <p:cNvPr id="15" name="四角形: 角を丸くする 14">
            <a:extLst>
              <a:ext uri="{FF2B5EF4-FFF2-40B4-BE49-F238E27FC236}">
                <a16:creationId xmlns:a16="http://schemas.microsoft.com/office/drawing/2014/main" id="{CC8C545F-50BE-43ED-A1B4-0CBF1E01D703}"/>
              </a:ext>
            </a:extLst>
          </p:cNvPr>
          <p:cNvSpPr/>
          <p:nvPr/>
        </p:nvSpPr>
        <p:spPr>
          <a:xfrm>
            <a:off x="769669" y="2328739"/>
            <a:ext cx="6092525" cy="553998"/>
          </a:xfrm>
          <a:prstGeom prst="roundRect">
            <a:avLst/>
          </a:prstGeom>
          <a:solidFill>
            <a:srgbClr val="FF0000">
              <a:alpha val="3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01110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29F2E921-26F6-4B7A-A02F-9B7C073A3064}"/>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・激怒に関する「効果」</a:t>
            </a:r>
            <a:endParaRPr kumimoji="1" lang="ja-JP" altLang="en-US" sz="1200" b="1" dirty="0"/>
          </a:p>
        </p:txBody>
      </p:sp>
      <p:sp>
        <p:nvSpPr>
          <p:cNvPr id="8" name="テキスト ボックス 7">
            <a:extLst>
              <a:ext uri="{FF2B5EF4-FFF2-40B4-BE49-F238E27FC236}">
                <a16:creationId xmlns:a16="http://schemas.microsoft.com/office/drawing/2014/main" id="{A26DA68B-CCB7-4E24-A0A5-E0B400108EE1}"/>
              </a:ext>
            </a:extLst>
          </p:cNvPr>
          <p:cNvSpPr txBox="1"/>
          <p:nvPr/>
        </p:nvSpPr>
        <p:spPr>
          <a:xfrm>
            <a:off x="992708" y="797595"/>
            <a:ext cx="2877711" cy="246221"/>
          </a:xfrm>
          <a:prstGeom prst="rect">
            <a:avLst/>
          </a:prstGeom>
          <a:noFill/>
        </p:spPr>
        <p:txBody>
          <a:bodyPr wrap="none" rtlCol="0">
            <a:spAutoFit/>
          </a:bodyPr>
          <a:lstStyle/>
          <a:p>
            <a:r>
              <a:rPr kumimoji="1" lang="ja-JP" altLang="en-US" sz="1000">
                <a:latin typeface="+mn-ea"/>
              </a:rPr>
              <a:t>激怒に関連して以下のような効果を用意する。</a:t>
            </a:r>
            <a:endParaRPr kumimoji="1" lang="en-US" altLang="ja-JP" sz="1000">
              <a:latin typeface="+mn-ea"/>
            </a:endParaRPr>
          </a:p>
        </p:txBody>
      </p:sp>
      <p:sp>
        <p:nvSpPr>
          <p:cNvPr id="9" name="テキスト ボックス 8">
            <a:extLst>
              <a:ext uri="{FF2B5EF4-FFF2-40B4-BE49-F238E27FC236}">
                <a16:creationId xmlns:a16="http://schemas.microsoft.com/office/drawing/2014/main" id="{11862EDB-D04F-4972-AEE0-D9A007E89AE2}"/>
              </a:ext>
            </a:extLst>
          </p:cNvPr>
          <p:cNvSpPr txBox="1"/>
          <p:nvPr/>
        </p:nvSpPr>
        <p:spPr>
          <a:xfrm>
            <a:off x="992708" y="1144331"/>
            <a:ext cx="1656223" cy="276999"/>
          </a:xfrm>
          <a:prstGeom prst="rect">
            <a:avLst/>
          </a:prstGeom>
          <a:noFill/>
        </p:spPr>
        <p:txBody>
          <a:bodyPr wrap="none" rtlCol="0">
            <a:spAutoFit/>
          </a:bodyPr>
          <a:lstStyle/>
          <a:p>
            <a:r>
              <a:rPr kumimoji="1" lang="en-US" altLang="ja-JP" sz="1200" b="1"/>
              <a:t>1</a:t>
            </a:r>
            <a:r>
              <a:rPr kumimoji="1" lang="ja-JP" altLang="en-US" sz="1200" b="1"/>
              <a:t>．激怒メーター軽減</a:t>
            </a:r>
            <a:endParaRPr kumimoji="1" lang="ja-JP" altLang="en-US" sz="1200" b="1" dirty="0"/>
          </a:p>
        </p:txBody>
      </p:sp>
      <p:sp>
        <p:nvSpPr>
          <p:cNvPr id="10" name="テキスト ボックス 9">
            <a:extLst>
              <a:ext uri="{FF2B5EF4-FFF2-40B4-BE49-F238E27FC236}">
                <a16:creationId xmlns:a16="http://schemas.microsoft.com/office/drawing/2014/main" id="{46D03A7D-DD98-4F3D-82EA-9EB688EEC207}"/>
              </a:ext>
            </a:extLst>
          </p:cNvPr>
          <p:cNvSpPr txBox="1"/>
          <p:nvPr/>
        </p:nvSpPr>
        <p:spPr>
          <a:xfrm>
            <a:off x="1208250" y="1421330"/>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
        <p:nvSpPr>
          <p:cNvPr id="11" name="テキスト ボックス 10">
            <a:extLst>
              <a:ext uri="{FF2B5EF4-FFF2-40B4-BE49-F238E27FC236}">
                <a16:creationId xmlns:a16="http://schemas.microsoft.com/office/drawing/2014/main" id="{63592F39-E30E-4D9C-856C-0AC6C74FC0BD}"/>
              </a:ext>
            </a:extLst>
          </p:cNvPr>
          <p:cNvSpPr txBox="1"/>
          <p:nvPr/>
        </p:nvSpPr>
        <p:spPr>
          <a:xfrm>
            <a:off x="992708" y="1959939"/>
            <a:ext cx="1348446" cy="276999"/>
          </a:xfrm>
          <a:prstGeom prst="rect">
            <a:avLst/>
          </a:prstGeom>
          <a:noFill/>
        </p:spPr>
        <p:txBody>
          <a:bodyPr wrap="none" rtlCol="0">
            <a:spAutoFit/>
          </a:bodyPr>
          <a:lstStyle/>
          <a:p>
            <a:r>
              <a:rPr kumimoji="1" lang="en-US" altLang="ja-JP" sz="1200" b="1"/>
              <a:t>2</a:t>
            </a:r>
            <a:r>
              <a:rPr kumimoji="1" lang="ja-JP" altLang="en-US" sz="1200" b="1"/>
              <a:t>．激怒時間短縮</a:t>
            </a:r>
            <a:endParaRPr kumimoji="1" lang="ja-JP" altLang="en-US" sz="1200" b="1" dirty="0"/>
          </a:p>
        </p:txBody>
      </p:sp>
      <p:sp>
        <p:nvSpPr>
          <p:cNvPr id="12" name="テキスト ボックス 11">
            <a:extLst>
              <a:ext uri="{FF2B5EF4-FFF2-40B4-BE49-F238E27FC236}">
                <a16:creationId xmlns:a16="http://schemas.microsoft.com/office/drawing/2014/main" id="{769E4CBF-0966-48AB-986E-A414D41CE47C}"/>
              </a:ext>
            </a:extLst>
          </p:cNvPr>
          <p:cNvSpPr txBox="1"/>
          <p:nvPr/>
        </p:nvSpPr>
        <p:spPr>
          <a:xfrm>
            <a:off x="1208250" y="2236938"/>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
        <p:nvSpPr>
          <p:cNvPr id="2" name="四角形: 角を丸くする 1">
            <a:extLst>
              <a:ext uri="{FF2B5EF4-FFF2-40B4-BE49-F238E27FC236}">
                <a16:creationId xmlns:a16="http://schemas.microsoft.com/office/drawing/2014/main" id="{44A31529-48D6-43B6-B0B6-0D8E879353DE}"/>
              </a:ext>
            </a:extLst>
          </p:cNvPr>
          <p:cNvSpPr/>
          <p:nvPr/>
        </p:nvSpPr>
        <p:spPr>
          <a:xfrm>
            <a:off x="769669" y="502469"/>
            <a:ext cx="5666386" cy="2237831"/>
          </a:xfrm>
          <a:prstGeom prst="roundRect">
            <a:avLst>
              <a:gd name="adj" fmla="val 8795"/>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latin typeface="+mn-ea"/>
              </a:rPr>
              <a:t>効果仕様修正のため、</a:t>
            </a:r>
            <a:endParaRPr kumimoji="1" lang="en-US" altLang="ja-JP" b="1">
              <a:latin typeface="+mn-ea"/>
            </a:endParaRPr>
          </a:p>
          <a:p>
            <a:pPr algn="ctr"/>
            <a:r>
              <a:rPr kumimoji="1" lang="ja-JP" altLang="en-US" b="1">
                <a:latin typeface="+mn-ea"/>
              </a:rPr>
              <a:t>一旦保留</a:t>
            </a:r>
          </a:p>
        </p:txBody>
      </p:sp>
    </p:spTree>
    <p:extLst>
      <p:ext uri="{BB962C8B-B14F-4D97-AF65-F5344CB8AC3E}">
        <p14:creationId xmlns:p14="http://schemas.microsoft.com/office/powerpoint/2010/main" val="1387600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5CC42F31-3613-420B-8BF3-C3075DCD4BA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C596C3E-4486-421B-B1BD-0EE3A1969829}"/>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6" name="テキスト ボックス 5">
            <a:extLst>
              <a:ext uri="{FF2B5EF4-FFF2-40B4-BE49-F238E27FC236}">
                <a16:creationId xmlns:a16="http://schemas.microsoft.com/office/drawing/2014/main" id="{05A88B84-23C0-4047-A069-43C3B48283F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D0A46510-8EDD-4B9D-BAAA-0C34E441DEDC}"/>
              </a:ext>
            </a:extLst>
          </p:cNvPr>
          <p:cNvSpPr txBox="1"/>
          <p:nvPr/>
        </p:nvSpPr>
        <p:spPr>
          <a:xfrm>
            <a:off x="415419" y="538799"/>
            <a:ext cx="1854995" cy="307777"/>
          </a:xfrm>
          <a:prstGeom prst="rect">
            <a:avLst/>
          </a:prstGeom>
          <a:noFill/>
        </p:spPr>
        <p:txBody>
          <a:bodyPr wrap="none" rtlCol="0">
            <a:spAutoFit/>
          </a:bodyPr>
          <a:lstStyle/>
          <a:p>
            <a:r>
              <a:rPr kumimoji="1" lang="ja-JP" altLang="en-US" sz="1400" b="1"/>
              <a:t>●</a:t>
            </a:r>
            <a:r>
              <a:rPr kumimoji="1" lang="en-US" altLang="ja-JP" sz="1400" b="1"/>
              <a:t>1</a:t>
            </a:r>
            <a:r>
              <a:rPr kumimoji="1" lang="en-US" altLang="ja-JP" sz="1400" b="1" baseline="30000"/>
              <a:t>st</a:t>
            </a:r>
            <a:r>
              <a:rPr kumimoji="1" lang="ja-JP" altLang="en-US" sz="1400" b="1"/>
              <a:t>要望修正対応表</a:t>
            </a:r>
            <a:endParaRPr kumimoji="1" lang="ja-JP" altLang="en-US" sz="1400" b="1" dirty="0"/>
          </a:p>
        </p:txBody>
      </p:sp>
      <p:graphicFrame>
        <p:nvGraphicFramePr>
          <p:cNvPr id="8" name="表 7">
            <a:extLst>
              <a:ext uri="{FF2B5EF4-FFF2-40B4-BE49-F238E27FC236}">
                <a16:creationId xmlns:a16="http://schemas.microsoft.com/office/drawing/2014/main" id="{F3DC944C-2D12-4283-AB9F-85F01050EFFE}"/>
              </a:ext>
            </a:extLst>
          </p:cNvPr>
          <p:cNvGraphicFramePr>
            <a:graphicFrameLocks noGrp="1"/>
          </p:cNvGraphicFramePr>
          <p:nvPr>
            <p:extLst>
              <p:ext uri="{D42A27DB-BD31-4B8C-83A1-F6EECF244321}">
                <p14:modId xmlns:p14="http://schemas.microsoft.com/office/powerpoint/2010/main" val="2649175705"/>
              </p:ext>
            </p:extLst>
          </p:nvPr>
        </p:nvGraphicFramePr>
        <p:xfrm>
          <a:off x="599845" y="969361"/>
          <a:ext cx="3602990" cy="1920240"/>
        </p:xfrm>
        <a:graphic>
          <a:graphicData uri="http://schemas.openxmlformats.org/drawingml/2006/table">
            <a:tbl>
              <a:tblPr firstRow="1" bandRow="1">
                <a:tableStyleId>{5C22544A-7EE6-4342-B048-85BDC9FD1C3A}</a:tableStyleId>
              </a:tblPr>
              <a:tblGrid>
                <a:gridCol w="379730">
                  <a:extLst>
                    <a:ext uri="{9D8B030D-6E8A-4147-A177-3AD203B41FA5}">
                      <a16:colId xmlns:a16="http://schemas.microsoft.com/office/drawing/2014/main" val="2274898723"/>
                    </a:ext>
                  </a:extLst>
                </a:gridCol>
                <a:gridCol w="61785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en-US" altLang="ja-JP" sz="800"/>
                        <a:t>No.</a:t>
                      </a:r>
                      <a:endParaRPr kumimoji="1" lang="ja-JP" altLang="en-US" sz="800" dirty="0"/>
                    </a:p>
                  </a:txBody>
                  <a:tcPr/>
                </a:tc>
                <a:tc>
                  <a:txBody>
                    <a:bodyPr/>
                    <a:lstStyle/>
                    <a:p>
                      <a:r>
                        <a:rPr kumimoji="1" lang="ja-JP" altLang="en-US" sz="800"/>
                        <a:t>ページ数</a:t>
                      </a:r>
                      <a:endParaRPr kumimoji="1" lang="ja-JP" altLang="en-US" sz="800" dirty="0"/>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a:t>1</a:t>
                      </a:r>
                      <a:endParaRPr kumimoji="1" lang="ja-JP" altLang="en-US" sz="800" dirty="0"/>
                    </a:p>
                  </a:txBody>
                  <a:tcPr/>
                </a:tc>
                <a:tc>
                  <a:txBody>
                    <a:bodyPr/>
                    <a:lstStyle/>
                    <a:p>
                      <a:r>
                        <a:rPr kumimoji="1" lang="en-US" altLang="ja-JP" sz="800"/>
                        <a:t>P.4</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a:t>3</a:t>
                      </a:r>
                      <a:endParaRPr kumimoji="1" lang="ja-JP" altLang="en-US" sz="800" dirty="0"/>
                    </a:p>
                  </a:txBody>
                  <a:tcPr/>
                </a:tc>
                <a:tc>
                  <a:txBody>
                    <a:bodyPr/>
                    <a:lstStyle/>
                    <a:p>
                      <a:r>
                        <a:rPr kumimoji="1" lang="en-US" altLang="ja-JP" sz="800"/>
                        <a:t>P.4</a:t>
                      </a:r>
                      <a:endParaRPr kumimoji="1" lang="ja-JP" altLang="en-US" sz="800" dirty="0"/>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a:t>21</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a:t>22</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a:t>42</a:t>
                      </a:r>
                      <a:endParaRPr kumimoji="1" lang="ja-JP" altLang="en-US" sz="800" dirty="0"/>
                    </a:p>
                  </a:txBody>
                  <a:tcPr/>
                </a:tc>
                <a:tc>
                  <a:txBody>
                    <a:bodyPr/>
                    <a:lstStyle/>
                    <a:p>
                      <a:r>
                        <a:rPr kumimoji="1" lang="en-US" altLang="ja-JP" sz="800"/>
                        <a:t>P.6-7</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589133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13" name="テキスト ボックス 12">
            <a:extLst>
              <a:ext uri="{FF2B5EF4-FFF2-40B4-BE49-F238E27FC236}">
                <a16:creationId xmlns:a16="http://schemas.microsoft.com/office/drawing/2014/main" id="{DBDB14FD-CB81-4DF5-A858-E687E2578342}"/>
              </a:ext>
            </a:extLst>
          </p:cNvPr>
          <p:cNvSpPr txBox="1"/>
          <p:nvPr/>
        </p:nvSpPr>
        <p:spPr>
          <a:xfrm>
            <a:off x="415419" y="538799"/>
            <a:ext cx="2946640" cy="307777"/>
          </a:xfrm>
          <a:prstGeom prst="rect">
            <a:avLst/>
          </a:prstGeom>
          <a:noFill/>
        </p:spPr>
        <p:txBody>
          <a:bodyPr wrap="none" rtlCol="0">
            <a:spAutoFit/>
          </a:bodyPr>
          <a:lstStyle/>
          <a:p>
            <a:r>
              <a:rPr kumimoji="1" lang="ja-JP" altLang="en-US" sz="1400" b="1"/>
              <a:t>●部位破壊について</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追加）</a:t>
            </a:r>
            <a:endParaRPr kumimoji="1" lang="ja-JP" altLang="en-US" sz="1000" b="1" dirty="0">
              <a:solidFill>
                <a:srgbClr val="FF0000"/>
              </a:solidFill>
            </a:endParaRPr>
          </a:p>
        </p:txBody>
      </p:sp>
      <p:sp>
        <p:nvSpPr>
          <p:cNvPr id="14" name="テキスト ボックス 13">
            <a:extLst>
              <a:ext uri="{FF2B5EF4-FFF2-40B4-BE49-F238E27FC236}">
                <a16:creationId xmlns:a16="http://schemas.microsoft.com/office/drawing/2014/main" id="{BC033517-8575-4A01-BA94-F5F6167818C7}"/>
              </a:ext>
            </a:extLst>
          </p:cNvPr>
          <p:cNvSpPr txBox="1"/>
          <p:nvPr/>
        </p:nvSpPr>
        <p:spPr>
          <a:xfrm>
            <a:off x="591845" y="888789"/>
            <a:ext cx="1107996" cy="276999"/>
          </a:xfrm>
          <a:prstGeom prst="rect">
            <a:avLst/>
          </a:prstGeom>
          <a:noFill/>
        </p:spPr>
        <p:txBody>
          <a:bodyPr wrap="none" rtlCol="0">
            <a:spAutoFit/>
          </a:bodyPr>
          <a:lstStyle/>
          <a:p>
            <a:r>
              <a:rPr kumimoji="1" lang="ja-JP" altLang="en-US" sz="1200" b="1">
                <a:latin typeface="+mn-ea"/>
              </a:rPr>
              <a:t>○部位破壊後</a:t>
            </a:r>
            <a:endParaRPr kumimoji="1" lang="ja-JP" altLang="en-US" sz="1200" b="1" dirty="0">
              <a:latin typeface="+mn-ea"/>
            </a:endParaRPr>
          </a:p>
        </p:txBody>
      </p:sp>
      <p:sp>
        <p:nvSpPr>
          <p:cNvPr id="15" name="テキスト ボックス 14">
            <a:extLst>
              <a:ext uri="{FF2B5EF4-FFF2-40B4-BE49-F238E27FC236}">
                <a16:creationId xmlns:a16="http://schemas.microsoft.com/office/drawing/2014/main" id="{EF88F141-BD50-4454-A0E4-7B5F93E07CC6}"/>
              </a:ext>
            </a:extLst>
          </p:cNvPr>
          <p:cNvSpPr txBox="1"/>
          <p:nvPr/>
        </p:nvSpPr>
        <p:spPr>
          <a:xfrm>
            <a:off x="828152" y="1175935"/>
            <a:ext cx="6853158" cy="400110"/>
          </a:xfrm>
          <a:prstGeom prst="rect">
            <a:avLst/>
          </a:prstGeom>
          <a:noFill/>
        </p:spPr>
        <p:txBody>
          <a:bodyPr wrap="none" rtlCol="0">
            <a:spAutoFit/>
          </a:bodyPr>
          <a:lstStyle/>
          <a:p>
            <a:r>
              <a:rPr kumimoji="1" lang="ja-JP" altLang="en-US" sz="1000">
                <a:latin typeface="+mn-ea"/>
              </a:rPr>
              <a:t>部位破壊後、その部位は選択不能となる。</a:t>
            </a:r>
            <a:endParaRPr kumimoji="1" lang="en-US" altLang="ja-JP" sz="1000">
              <a:latin typeface="+mn-ea"/>
            </a:endParaRPr>
          </a:p>
          <a:p>
            <a:r>
              <a:rPr kumimoji="1" lang="ja-JP" altLang="en-US" sz="1000">
                <a:latin typeface="+mn-ea"/>
              </a:rPr>
              <a:t>また、その部分を攻撃していたキャラクターの攻撃部位は、破壊後ランダムで攻撃場所を再抽選し自動で変更する。</a:t>
            </a:r>
            <a:endParaRPr kumimoji="1" lang="en-US" altLang="ja-JP" sz="1000">
              <a:latin typeface="+mn-ea"/>
            </a:endParaRPr>
          </a:p>
        </p:txBody>
      </p:sp>
      <p:sp>
        <p:nvSpPr>
          <p:cNvPr id="16" name="テキスト ボックス 15">
            <a:extLst>
              <a:ext uri="{FF2B5EF4-FFF2-40B4-BE49-F238E27FC236}">
                <a16:creationId xmlns:a16="http://schemas.microsoft.com/office/drawing/2014/main" id="{B480DF38-29EE-4652-AF23-31499EE9AD52}"/>
              </a:ext>
            </a:extLst>
          </p:cNvPr>
          <p:cNvSpPr txBox="1"/>
          <p:nvPr/>
        </p:nvSpPr>
        <p:spPr>
          <a:xfrm>
            <a:off x="591845" y="2642733"/>
            <a:ext cx="1569660" cy="276999"/>
          </a:xfrm>
          <a:prstGeom prst="rect">
            <a:avLst/>
          </a:prstGeom>
          <a:noFill/>
        </p:spPr>
        <p:txBody>
          <a:bodyPr wrap="none" rtlCol="0">
            <a:spAutoFit/>
          </a:bodyPr>
          <a:lstStyle/>
          <a:p>
            <a:r>
              <a:rPr kumimoji="1" lang="ja-JP" altLang="en-US" sz="1200" b="1"/>
              <a:t>○死亡と同時の場合</a:t>
            </a:r>
            <a:endParaRPr kumimoji="1" lang="ja-JP" altLang="en-US" sz="1200" b="1" dirty="0"/>
          </a:p>
        </p:txBody>
      </p:sp>
      <p:sp>
        <p:nvSpPr>
          <p:cNvPr id="17" name="テキスト ボックス 16">
            <a:extLst>
              <a:ext uri="{FF2B5EF4-FFF2-40B4-BE49-F238E27FC236}">
                <a16:creationId xmlns:a16="http://schemas.microsoft.com/office/drawing/2014/main" id="{E47DAD5C-408E-4B7E-9C41-AAABB98324AA}"/>
              </a:ext>
            </a:extLst>
          </p:cNvPr>
          <p:cNvSpPr txBox="1"/>
          <p:nvPr/>
        </p:nvSpPr>
        <p:spPr>
          <a:xfrm>
            <a:off x="828152" y="2929879"/>
            <a:ext cx="5314275" cy="553998"/>
          </a:xfrm>
          <a:prstGeom prst="rect">
            <a:avLst/>
          </a:prstGeom>
          <a:noFill/>
        </p:spPr>
        <p:txBody>
          <a:bodyPr wrap="none" rtlCol="0">
            <a:spAutoFit/>
          </a:bodyPr>
          <a:lstStyle/>
          <a:p>
            <a:r>
              <a:rPr kumimoji="1" lang="ja-JP" altLang="en-US" sz="1000">
                <a:latin typeface="+mn-ea"/>
              </a:rPr>
              <a:t>部位と死亡のタイミングが一致した場合、部位破壊のカットシーンを再生してから</a:t>
            </a:r>
            <a:endParaRPr kumimoji="1" lang="en-US" altLang="ja-JP" sz="1000">
              <a:latin typeface="+mn-ea"/>
            </a:endParaRPr>
          </a:p>
          <a:p>
            <a:r>
              <a:rPr kumimoji="1" lang="ja-JP" altLang="en-US" sz="1000">
                <a:latin typeface="+mn-ea"/>
              </a:rPr>
              <a:t>死亡演出へと展開する。</a:t>
            </a:r>
            <a:endParaRPr kumimoji="1" lang="en-US" altLang="ja-JP" sz="1000">
              <a:latin typeface="+mn-ea"/>
            </a:endParaRPr>
          </a:p>
          <a:p>
            <a:r>
              <a:rPr kumimoji="1" lang="ja-JP" altLang="en-US" sz="1000">
                <a:latin typeface="+mn-ea"/>
              </a:rPr>
              <a:t>これは、部位破壊がミッションの条件になっている場合などにユーザーに通知するため。</a:t>
            </a:r>
            <a:endParaRPr kumimoji="1" lang="en-US" altLang="ja-JP" sz="1000">
              <a:latin typeface="+mn-ea"/>
            </a:endParaRPr>
          </a:p>
        </p:txBody>
      </p:sp>
      <p:sp>
        <p:nvSpPr>
          <p:cNvPr id="20" name="テキスト ボックス 19">
            <a:extLst>
              <a:ext uri="{FF2B5EF4-FFF2-40B4-BE49-F238E27FC236}">
                <a16:creationId xmlns:a16="http://schemas.microsoft.com/office/drawing/2014/main" id="{1993F374-D2D5-411F-BE28-01304B019D74}"/>
              </a:ext>
            </a:extLst>
          </p:cNvPr>
          <p:cNvSpPr txBox="1"/>
          <p:nvPr/>
        </p:nvSpPr>
        <p:spPr>
          <a:xfrm>
            <a:off x="769669" y="1586192"/>
            <a:ext cx="1172116" cy="261610"/>
          </a:xfrm>
          <a:prstGeom prst="rect">
            <a:avLst/>
          </a:prstGeom>
          <a:noFill/>
        </p:spPr>
        <p:txBody>
          <a:bodyPr wrap="none" rtlCol="0">
            <a:spAutoFit/>
          </a:bodyPr>
          <a:lstStyle/>
          <a:p>
            <a:r>
              <a:rPr kumimoji="1" lang="ja-JP" altLang="en-US" sz="1050" b="1"/>
              <a:t>・部位選択画面</a:t>
            </a:r>
            <a:endParaRPr kumimoji="1" lang="ja-JP" altLang="en-US" sz="1050" b="1" dirty="0"/>
          </a:p>
        </p:txBody>
      </p:sp>
      <p:sp>
        <p:nvSpPr>
          <p:cNvPr id="21" name="テキスト ボックス 20">
            <a:extLst>
              <a:ext uri="{FF2B5EF4-FFF2-40B4-BE49-F238E27FC236}">
                <a16:creationId xmlns:a16="http://schemas.microsoft.com/office/drawing/2014/main" id="{23D68910-CF86-4C5C-89E6-2C0DE8000DC1}"/>
              </a:ext>
            </a:extLst>
          </p:cNvPr>
          <p:cNvSpPr txBox="1"/>
          <p:nvPr/>
        </p:nvSpPr>
        <p:spPr>
          <a:xfrm>
            <a:off x="992708" y="1878418"/>
            <a:ext cx="5501827" cy="553998"/>
          </a:xfrm>
          <a:prstGeom prst="rect">
            <a:avLst/>
          </a:prstGeom>
          <a:noFill/>
        </p:spPr>
        <p:txBody>
          <a:bodyPr wrap="none" rtlCol="0">
            <a:spAutoFit/>
          </a:bodyPr>
          <a:lstStyle/>
          <a:p>
            <a:r>
              <a:rPr kumimoji="1" lang="ja-JP" altLang="en-US" sz="1000">
                <a:latin typeface="+mn-ea"/>
              </a:rPr>
              <a:t>上述の通り、破壊後部位選択画面では、選択不能となるが、</a:t>
            </a:r>
            <a:endParaRPr kumimoji="1" lang="en-US" altLang="ja-JP" sz="1000">
              <a:latin typeface="+mn-ea"/>
            </a:endParaRPr>
          </a:p>
          <a:p>
            <a:r>
              <a:rPr kumimoji="1" lang="ja-JP" altLang="en-US" sz="1000">
                <a:latin typeface="+mn-ea"/>
              </a:rPr>
              <a:t>選択項目に「破壊済」アイコンを用意し、さらにそれが選ばれている間は</a:t>
            </a:r>
            <a:r>
              <a:rPr kumimoji="1" lang="en-US" altLang="ja-JP" sz="1000">
                <a:latin typeface="+mn-ea"/>
              </a:rPr>
              <a:t>OK</a:t>
            </a:r>
            <a:r>
              <a:rPr kumimoji="1" lang="ja-JP" altLang="en-US" sz="1000">
                <a:latin typeface="+mn-ea"/>
              </a:rPr>
              <a:t>を暗転させる。</a:t>
            </a:r>
            <a:endParaRPr kumimoji="1" lang="en-US" altLang="ja-JP" sz="1000">
              <a:latin typeface="+mn-ea"/>
            </a:endParaRPr>
          </a:p>
          <a:p>
            <a:r>
              <a:rPr kumimoji="1" lang="ja-JP" altLang="en-US" sz="1000">
                <a:latin typeface="+mn-ea"/>
              </a:rPr>
              <a:t>また、</a:t>
            </a:r>
            <a:r>
              <a:rPr kumimoji="1" lang="en-US" altLang="ja-JP" sz="1000">
                <a:latin typeface="+mn-ea"/>
              </a:rPr>
              <a:t>3D</a:t>
            </a:r>
            <a:r>
              <a:rPr kumimoji="1" lang="ja-JP" altLang="en-US" sz="1000">
                <a:latin typeface="+mn-ea"/>
              </a:rPr>
              <a:t>モデルにおいては選択中の明滅は行われない。</a:t>
            </a:r>
            <a:endParaRPr kumimoji="1" lang="en-US" altLang="ja-JP" sz="1000">
              <a:latin typeface="+mn-ea"/>
            </a:endParaRPr>
          </a:p>
        </p:txBody>
      </p:sp>
      <p:sp>
        <p:nvSpPr>
          <p:cNvPr id="23" name="テキスト ボックス 22">
            <a:extLst>
              <a:ext uri="{FF2B5EF4-FFF2-40B4-BE49-F238E27FC236}">
                <a16:creationId xmlns:a16="http://schemas.microsoft.com/office/drawing/2014/main" id="{134C7A6C-BC0B-4506-ABBF-E0BD24C51FC3}"/>
              </a:ext>
            </a:extLst>
          </p:cNvPr>
          <p:cNvSpPr txBox="1"/>
          <p:nvPr/>
        </p:nvSpPr>
        <p:spPr>
          <a:xfrm>
            <a:off x="591845" y="3632362"/>
            <a:ext cx="2898550" cy="276999"/>
          </a:xfrm>
          <a:prstGeom prst="rect">
            <a:avLst/>
          </a:prstGeom>
          <a:noFill/>
        </p:spPr>
        <p:txBody>
          <a:bodyPr wrap="none" rtlCol="0">
            <a:spAutoFit/>
          </a:bodyPr>
          <a:lstStyle/>
          <a:p>
            <a:r>
              <a:rPr kumimoji="1" lang="ja-JP" altLang="en-US" sz="1200" b="1"/>
              <a:t>○破壊部位等の引継ぎ</a:t>
            </a:r>
            <a:r>
              <a:rPr kumimoji="1" lang="ja-JP" altLang="en-US" sz="1000" b="1">
                <a:solidFill>
                  <a:srgbClr val="FF0000"/>
                </a:solidFill>
              </a:rPr>
              <a:t>（</a:t>
            </a:r>
            <a:r>
              <a:rPr kumimoji="1" lang="en-US" altLang="ja-JP" sz="1000" b="1">
                <a:solidFill>
                  <a:srgbClr val="FF0000"/>
                </a:solidFill>
              </a:rPr>
              <a:t>20200127b</a:t>
            </a:r>
            <a:r>
              <a:rPr kumimoji="1" lang="ja-JP" altLang="en-US" sz="1000" b="1">
                <a:solidFill>
                  <a:srgbClr val="FF0000"/>
                </a:solidFill>
              </a:rPr>
              <a:t>修正）</a:t>
            </a:r>
            <a:endParaRPr kumimoji="1" lang="ja-JP" altLang="en-US" sz="1000" b="1" dirty="0">
              <a:solidFill>
                <a:srgbClr val="FF0000"/>
              </a:solidFill>
            </a:endParaRPr>
          </a:p>
        </p:txBody>
      </p:sp>
      <p:sp>
        <p:nvSpPr>
          <p:cNvPr id="24" name="テキスト ボックス 23">
            <a:extLst>
              <a:ext uri="{FF2B5EF4-FFF2-40B4-BE49-F238E27FC236}">
                <a16:creationId xmlns:a16="http://schemas.microsoft.com/office/drawing/2014/main" id="{B983B6BA-A101-46C4-BE4A-C9362CFCEA4F}"/>
              </a:ext>
            </a:extLst>
          </p:cNvPr>
          <p:cNvSpPr txBox="1"/>
          <p:nvPr/>
        </p:nvSpPr>
        <p:spPr>
          <a:xfrm>
            <a:off x="828152" y="3919508"/>
            <a:ext cx="6724918" cy="1477328"/>
          </a:xfrm>
          <a:prstGeom prst="rect">
            <a:avLst/>
          </a:prstGeom>
          <a:noFill/>
        </p:spPr>
        <p:txBody>
          <a:bodyPr wrap="none" rtlCol="0">
            <a:spAutoFit/>
          </a:bodyPr>
          <a:lstStyle/>
          <a:p>
            <a:r>
              <a:rPr kumimoji="1" lang="ja-JP" altLang="en-US" sz="1000">
                <a:latin typeface="+mn-ea"/>
              </a:rPr>
              <a:t>企画・プログラムの打ち合わせにおいて、以下３点はバトル後引き継がないとした。</a:t>
            </a:r>
            <a:endParaRPr kumimoji="1" lang="en-US" altLang="ja-JP" sz="1000">
              <a:latin typeface="+mn-ea"/>
            </a:endParaRPr>
          </a:p>
          <a:p>
            <a:r>
              <a:rPr kumimoji="1" lang="ja-JP" altLang="en-US" sz="1000">
                <a:latin typeface="+mn-ea"/>
              </a:rPr>
              <a:t>部位破壊に関しては、各クエスト開始時に破壊されているかどうかの設定を基にスタートする。</a:t>
            </a:r>
            <a:endParaRPr kumimoji="1" lang="en-US" altLang="ja-JP" sz="1000">
              <a:latin typeface="+mn-ea"/>
            </a:endParaRPr>
          </a:p>
          <a:p>
            <a:endParaRPr kumimoji="1" lang="en-US" altLang="ja-JP" sz="1000">
              <a:latin typeface="+mn-ea"/>
            </a:endParaRPr>
          </a:p>
          <a:p>
            <a:r>
              <a:rPr kumimoji="1" lang="ja-JP" altLang="en-US" sz="1000">
                <a:latin typeface="+mn-ea"/>
              </a:rPr>
              <a:t>・</a:t>
            </a:r>
            <a:r>
              <a:rPr kumimoji="1" lang="en-US" altLang="ja-JP" sz="1000">
                <a:latin typeface="+mn-ea"/>
              </a:rPr>
              <a:t>HP</a:t>
            </a:r>
          </a:p>
          <a:p>
            <a:r>
              <a:rPr kumimoji="1" lang="ja-JP" altLang="en-US" sz="1000">
                <a:latin typeface="+mn-ea"/>
              </a:rPr>
              <a:t>・部位</a:t>
            </a:r>
            <a:r>
              <a:rPr kumimoji="1" lang="en-US" altLang="ja-JP" sz="1000">
                <a:latin typeface="+mn-ea"/>
              </a:rPr>
              <a:t>HP</a:t>
            </a:r>
          </a:p>
          <a:p>
            <a:r>
              <a:rPr kumimoji="1" lang="ja-JP" altLang="en-US" sz="1000">
                <a:latin typeface="+mn-ea"/>
              </a:rPr>
              <a:t>・部位破壊状態</a:t>
            </a:r>
            <a:endParaRPr kumimoji="1" lang="en-US" altLang="ja-JP" sz="1000">
              <a:latin typeface="+mn-ea"/>
            </a:endParaRPr>
          </a:p>
          <a:p>
            <a:endParaRPr kumimoji="1" lang="en-US" altLang="ja-JP" sz="1000">
              <a:latin typeface="+mn-ea"/>
            </a:endParaRPr>
          </a:p>
          <a:p>
            <a:r>
              <a:rPr kumimoji="1" lang="en-US" altLang="ja-JP" sz="1000">
                <a:latin typeface="+mn-ea"/>
              </a:rPr>
              <a:t>※</a:t>
            </a:r>
            <a:r>
              <a:rPr kumimoji="1" lang="ja-JP" altLang="en-US" sz="1000">
                <a:latin typeface="+mn-ea"/>
              </a:rPr>
              <a:t>部位破壊が引き継がれないため、部位破壊状態でないスタートのクエストより前では部位破壊ができないように</a:t>
            </a:r>
            <a:endParaRPr kumimoji="1" lang="en-US" altLang="ja-JP" sz="1000">
              <a:latin typeface="+mn-ea"/>
            </a:endParaRPr>
          </a:p>
          <a:p>
            <a:r>
              <a:rPr kumimoji="1" lang="ja-JP" altLang="en-US" sz="1000">
                <a:latin typeface="+mn-ea"/>
              </a:rPr>
              <a:t>制限を掛ける必要が想定される。</a:t>
            </a:r>
            <a:endParaRPr kumimoji="1" lang="en-US" altLang="ja-JP" sz="1000">
              <a:latin typeface="+mn-ea"/>
            </a:endParaRPr>
          </a:p>
        </p:txBody>
      </p:sp>
    </p:spTree>
    <p:extLst>
      <p:ext uri="{BB962C8B-B14F-4D97-AF65-F5344CB8AC3E}">
        <p14:creationId xmlns:p14="http://schemas.microsoft.com/office/powerpoint/2010/main" val="1034538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453AEB7-CA5C-4489-91A5-7C2D6992DD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8710D55-FF04-430B-B46C-27B0DE3F535B}"/>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7FAB84D5-8F8D-4640-BA9D-D8F447412A30}"/>
              </a:ext>
            </a:extLst>
          </p:cNvPr>
          <p:cNvSpPr txBox="1"/>
          <p:nvPr/>
        </p:nvSpPr>
        <p:spPr>
          <a:xfrm>
            <a:off x="415419" y="538799"/>
            <a:ext cx="1261884" cy="307777"/>
          </a:xfrm>
          <a:prstGeom prst="rect">
            <a:avLst/>
          </a:prstGeom>
          <a:noFill/>
        </p:spPr>
        <p:txBody>
          <a:bodyPr wrap="none" rtlCol="0">
            <a:spAutoFit/>
          </a:bodyPr>
          <a:lstStyle/>
          <a:p>
            <a:r>
              <a:rPr kumimoji="1" lang="ja-JP" altLang="en-US" sz="1400" b="1"/>
              <a:t>●怪獣</a:t>
            </a:r>
            <a:r>
              <a:rPr kumimoji="1" lang="ja-JP" altLang="en-US" sz="1400" b="1" dirty="0"/>
              <a:t>やられ</a:t>
            </a:r>
            <a:endParaRPr kumimoji="1" lang="ja-JP" altLang="en-US" sz="1400" dirty="0"/>
          </a:p>
        </p:txBody>
      </p:sp>
      <p:sp>
        <p:nvSpPr>
          <p:cNvPr id="7" name="テキスト ボックス 6">
            <a:extLst>
              <a:ext uri="{FF2B5EF4-FFF2-40B4-BE49-F238E27FC236}">
                <a16:creationId xmlns:a16="http://schemas.microsoft.com/office/drawing/2014/main" id="{E163D47B-B026-4C73-A2DB-6C7C646725D4}"/>
              </a:ext>
            </a:extLst>
          </p:cNvPr>
          <p:cNvSpPr txBox="1"/>
          <p:nvPr/>
        </p:nvSpPr>
        <p:spPr>
          <a:xfrm>
            <a:off x="602883" y="862222"/>
            <a:ext cx="3005951" cy="246221"/>
          </a:xfrm>
          <a:prstGeom prst="rect">
            <a:avLst/>
          </a:prstGeom>
          <a:noFill/>
        </p:spPr>
        <p:txBody>
          <a:bodyPr wrap="none" rtlCol="0">
            <a:spAutoFit/>
          </a:bodyPr>
          <a:lstStyle/>
          <a:p>
            <a:r>
              <a:rPr kumimoji="1" lang="ja-JP" altLang="en-US" sz="1000" dirty="0"/>
              <a:t>キャラが発射した攻撃に対してのリアクション。</a:t>
            </a:r>
            <a:endParaRPr kumimoji="1" lang="en-US" altLang="ja-JP" sz="1000" dirty="0"/>
          </a:p>
        </p:txBody>
      </p:sp>
      <p:sp>
        <p:nvSpPr>
          <p:cNvPr id="8" name="テキスト ボックス 7">
            <a:extLst>
              <a:ext uri="{FF2B5EF4-FFF2-40B4-BE49-F238E27FC236}">
                <a16:creationId xmlns:a16="http://schemas.microsoft.com/office/drawing/2014/main" id="{2B95EB1C-715D-477B-9C45-24ACD361FBB2}"/>
              </a:ext>
            </a:extLst>
          </p:cNvPr>
          <p:cNvSpPr txBox="1"/>
          <p:nvPr/>
        </p:nvSpPr>
        <p:spPr>
          <a:xfrm>
            <a:off x="602883" y="1147692"/>
            <a:ext cx="2646878" cy="276999"/>
          </a:xfrm>
          <a:prstGeom prst="rect">
            <a:avLst/>
          </a:prstGeom>
          <a:noFill/>
        </p:spPr>
        <p:txBody>
          <a:bodyPr wrap="none" rtlCol="0">
            <a:spAutoFit/>
          </a:bodyPr>
          <a:lstStyle/>
          <a:p>
            <a:r>
              <a:rPr kumimoji="1" lang="ja-JP" altLang="en-US" sz="1200" b="1" dirty="0"/>
              <a:t>○</a:t>
            </a:r>
            <a:r>
              <a:rPr kumimoji="1" lang="ja-JP" altLang="en-US" sz="1200" b="1"/>
              <a:t>怪獣</a:t>
            </a:r>
            <a:r>
              <a:rPr kumimoji="1" lang="ja-JP" altLang="en-US" sz="1200" b="1" dirty="0"/>
              <a:t>のやられに関するパラメータ</a:t>
            </a:r>
          </a:p>
        </p:txBody>
      </p:sp>
      <p:sp>
        <p:nvSpPr>
          <p:cNvPr id="9" name="テキスト ボックス 8">
            <a:extLst>
              <a:ext uri="{FF2B5EF4-FFF2-40B4-BE49-F238E27FC236}">
                <a16:creationId xmlns:a16="http://schemas.microsoft.com/office/drawing/2014/main" id="{304A2FDB-5979-411D-8AD1-80A07B819CD9}"/>
              </a:ext>
            </a:extLst>
          </p:cNvPr>
          <p:cNvSpPr txBox="1"/>
          <p:nvPr/>
        </p:nvSpPr>
        <p:spPr>
          <a:xfrm>
            <a:off x="686917" y="1438845"/>
            <a:ext cx="3134191" cy="246221"/>
          </a:xfrm>
          <a:prstGeom prst="rect">
            <a:avLst/>
          </a:prstGeom>
          <a:noFill/>
        </p:spPr>
        <p:txBody>
          <a:bodyPr wrap="none" rtlCol="0">
            <a:spAutoFit/>
          </a:bodyPr>
          <a:lstStyle/>
          <a:p>
            <a:r>
              <a:rPr kumimoji="1" lang="ja-JP" altLang="en-US" sz="1000" dirty="0"/>
              <a:t>各武器の攻撃間隔を表すパラメータは以下がある。</a:t>
            </a:r>
          </a:p>
        </p:txBody>
      </p:sp>
      <p:sp>
        <p:nvSpPr>
          <p:cNvPr id="10" name="テキスト ボックス 9">
            <a:extLst>
              <a:ext uri="{FF2B5EF4-FFF2-40B4-BE49-F238E27FC236}">
                <a16:creationId xmlns:a16="http://schemas.microsoft.com/office/drawing/2014/main" id="{CD31F925-0267-44F9-A7FC-162591024812}"/>
              </a:ext>
            </a:extLst>
          </p:cNvPr>
          <p:cNvSpPr txBox="1"/>
          <p:nvPr/>
        </p:nvSpPr>
        <p:spPr>
          <a:xfrm>
            <a:off x="686917" y="3764400"/>
            <a:ext cx="6750566" cy="338554"/>
          </a:xfrm>
          <a:prstGeom prst="rect">
            <a:avLst/>
          </a:prstGeom>
          <a:noFill/>
        </p:spPr>
        <p:txBody>
          <a:bodyPr wrap="none" rtlCol="0">
            <a:spAutoFit/>
          </a:bodyPr>
          <a:lstStyle/>
          <a:p>
            <a:r>
              <a:rPr kumimoji="1" lang="ja-JP" altLang="en-US" sz="800" dirty="0"/>
              <a:t>怪獣の各部位には、被弾場所の座標を設定する（モデルに位置データを仕込む）必要がある。</a:t>
            </a:r>
            <a:endParaRPr kumimoji="1" lang="en-US" altLang="ja-JP" sz="800" dirty="0"/>
          </a:p>
          <a:p>
            <a:r>
              <a:rPr kumimoji="1" lang="ja-JP" altLang="en-US" sz="800" dirty="0"/>
              <a:t>現在狙っている部位の被弾座標を基準として、ヒットタイミングごとにランダムで少し座標をずらした位置にダメージエフェクトを表示する。</a:t>
            </a:r>
            <a:endParaRPr kumimoji="1" lang="en-US" altLang="ja-JP" sz="800" dirty="0"/>
          </a:p>
        </p:txBody>
      </p:sp>
      <p:sp>
        <p:nvSpPr>
          <p:cNvPr id="11" name="テキスト ボックス 10">
            <a:extLst>
              <a:ext uri="{FF2B5EF4-FFF2-40B4-BE49-F238E27FC236}">
                <a16:creationId xmlns:a16="http://schemas.microsoft.com/office/drawing/2014/main" id="{04F5D20A-C0B1-4664-9D82-925FC4A2F1B9}"/>
              </a:ext>
            </a:extLst>
          </p:cNvPr>
          <p:cNvSpPr txBox="1"/>
          <p:nvPr/>
        </p:nvSpPr>
        <p:spPr>
          <a:xfrm>
            <a:off x="602883" y="4220777"/>
            <a:ext cx="3429144" cy="276999"/>
          </a:xfrm>
          <a:prstGeom prst="rect">
            <a:avLst/>
          </a:prstGeom>
          <a:noFill/>
        </p:spPr>
        <p:txBody>
          <a:bodyPr wrap="none" rtlCol="0">
            <a:spAutoFit/>
          </a:bodyPr>
          <a:lstStyle/>
          <a:p>
            <a:r>
              <a:rPr kumimoji="1" lang="ja-JP" altLang="en-US" sz="1200" b="1" dirty="0"/>
              <a:t>○</a:t>
            </a:r>
            <a:r>
              <a:rPr kumimoji="1" lang="ja-JP" altLang="en-US" sz="1200" b="1"/>
              <a:t>怪獣</a:t>
            </a:r>
            <a:r>
              <a:rPr kumimoji="1" lang="ja-JP" altLang="en-US" sz="1200" b="1" dirty="0"/>
              <a:t>のダメージリアクション</a:t>
            </a:r>
            <a:r>
              <a:rPr kumimoji="1" lang="ja-JP" altLang="en-US" sz="1000" b="1" dirty="0">
                <a:solidFill>
                  <a:schemeClr val="bg1">
                    <a:lumMod val="85000"/>
                  </a:schemeClr>
                </a:solidFill>
              </a:rPr>
              <a:t>（</a:t>
            </a:r>
            <a:r>
              <a:rPr kumimoji="1" lang="en-US" altLang="ja-JP" sz="1000" b="1" dirty="0">
                <a:solidFill>
                  <a:schemeClr val="bg1">
                    <a:lumMod val="85000"/>
                  </a:schemeClr>
                </a:solidFill>
              </a:rPr>
              <a:t>20190801</a:t>
            </a:r>
            <a:r>
              <a:rPr kumimoji="1" lang="ja-JP" altLang="en-US" sz="1000" b="1" dirty="0">
                <a:solidFill>
                  <a:schemeClr val="bg1">
                    <a:lumMod val="85000"/>
                  </a:schemeClr>
                </a:solidFill>
              </a:rPr>
              <a:t>修正）</a:t>
            </a:r>
          </a:p>
        </p:txBody>
      </p:sp>
      <p:sp>
        <p:nvSpPr>
          <p:cNvPr id="12" name="テキスト ボックス 11">
            <a:extLst>
              <a:ext uri="{FF2B5EF4-FFF2-40B4-BE49-F238E27FC236}">
                <a16:creationId xmlns:a16="http://schemas.microsoft.com/office/drawing/2014/main" id="{6BF81CB7-3E10-4F2D-915B-DB32269C2A3F}"/>
              </a:ext>
            </a:extLst>
          </p:cNvPr>
          <p:cNvSpPr txBox="1"/>
          <p:nvPr/>
        </p:nvSpPr>
        <p:spPr>
          <a:xfrm>
            <a:off x="686917" y="4553331"/>
            <a:ext cx="4031873" cy="246221"/>
          </a:xfrm>
          <a:prstGeom prst="rect">
            <a:avLst/>
          </a:prstGeom>
          <a:noFill/>
        </p:spPr>
        <p:txBody>
          <a:bodyPr wrap="none" rtlCol="0">
            <a:spAutoFit/>
          </a:bodyPr>
          <a:lstStyle/>
          <a:p>
            <a:r>
              <a:rPr kumimoji="1" lang="ja-JP" altLang="en-US" sz="1000" dirty="0"/>
              <a:t>攻撃が当たった際、怪獣のリアクションは条件によって変化する。</a:t>
            </a:r>
            <a:endParaRPr kumimoji="1" lang="en-US" altLang="ja-JP" sz="1000" dirty="0"/>
          </a:p>
        </p:txBody>
      </p:sp>
      <p:graphicFrame>
        <p:nvGraphicFramePr>
          <p:cNvPr id="13" name="表 12">
            <a:extLst>
              <a:ext uri="{FF2B5EF4-FFF2-40B4-BE49-F238E27FC236}">
                <a16:creationId xmlns:a16="http://schemas.microsoft.com/office/drawing/2014/main" id="{768D54DC-9096-4FF7-BF3A-E2D55861AADA}"/>
              </a:ext>
            </a:extLst>
          </p:cNvPr>
          <p:cNvGraphicFramePr>
            <a:graphicFrameLocks noGrp="1"/>
          </p:cNvGraphicFramePr>
          <p:nvPr>
            <p:extLst>
              <p:ext uri="{D42A27DB-BD31-4B8C-83A1-F6EECF244321}">
                <p14:modId xmlns:p14="http://schemas.microsoft.com/office/powerpoint/2010/main" val="2177637315"/>
              </p:ext>
            </p:extLst>
          </p:nvPr>
        </p:nvGraphicFramePr>
        <p:xfrm>
          <a:off x="716281" y="1709624"/>
          <a:ext cx="4182110" cy="1981200"/>
        </p:xfrm>
        <a:graphic>
          <a:graphicData uri="http://schemas.openxmlformats.org/drawingml/2006/table">
            <a:tbl>
              <a:tblPr firstRow="1" bandRow="1">
                <a:tableStyleId>{5C22544A-7EE6-4342-B048-85BDC9FD1C3A}</a:tableStyleId>
              </a:tblPr>
              <a:tblGrid>
                <a:gridCol w="1125855">
                  <a:extLst>
                    <a:ext uri="{9D8B030D-6E8A-4147-A177-3AD203B41FA5}">
                      <a16:colId xmlns:a16="http://schemas.microsoft.com/office/drawing/2014/main" val="2274898723"/>
                    </a:ext>
                  </a:extLst>
                </a:gridCol>
                <a:gridCol w="3056255">
                  <a:extLst>
                    <a:ext uri="{9D8B030D-6E8A-4147-A177-3AD203B41FA5}">
                      <a16:colId xmlns:a16="http://schemas.microsoft.com/office/drawing/2014/main" val="3224386025"/>
                    </a:ext>
                  </a:extLst>
                </a:gridCol>
              </a:tblGrid>
              <a:tr h="0">
                <a:tc>
                  <a:txBody>
                    <a:bodyPr/>
                    <a:lstStyle/>
                    <a:p>
                      <a:r>
                        <a:rPr kumimoji="1" lang="ja-JP" altLang="en-US" sz="800" dirty="0"/>
                        <a:t>パラメータ</a:t>
                      </a:r>
                    </a:p>
                  </a:txBody>
                  <a:tcPr/>
                </a:tc>
                <a:tc>
                  <a:txBody>
                    <a:bodyPr/>
                    <a:lstStyle/>
                    <a:p>
                      <a:r>
                        <a:rPr kumimoji="1" lang="ja-JP" altLang="en-US" sz="800" dirty="0"/>
                        <a:t>内容</a:t>
                      </a:r>
                    </a:p>
                  </a:txBody>
                  <a:tcPr/>
                </a:tc>
                <a:extLst>
                  <a:ext uri="{0D108BD9-81ED-4DB2-BD59-A6C34878D82A}">
                    <a16:rowId xmlns:a16="http://schemas.microsoft.com/office/drawing/2014/main" val="4185926113"/>
                  </a:ext>
                </a:extLst>
              </a:tr>
              <a:tr h="211158">
                <a:tc>
                  <a:txBody>
                    <a:bodyPr/>
                    <a:lstStyle/>
                    <a:p>
                      <a:r>
                        <a:rPr kumimoji="1" lang="ja-JP" altLang="en-US" sz="800" dirty="0"/>
                        <a:t>部位</a:t>
                      </a:r>
                    </a:p>
                  </a:txBody>
                  <a:tcPr/>
                </a:tc>
                <a:tc>
                  <a:txBody>
                    <a:bodyPr/>
                    <a:lstStyle/>
                    <a:p>
                      <a:r>
                        <a:rPr kumimoji="1" lang="ja-JP" altLang="en-US" sz="800" dirty="0"/>
                        <a:t>その怪獣が持つ部位の分類。怪獣により数、位置ともに個別。</a:t>
                      </a:r>
                      <a:endParaRPr kumimoji="1" lang="en-US" altLang="ja-JP" sz="800" dirty="0"/>
                    </a:p>
                    <a:p>
                      <a:r>
                        <a:rPr kumimoji="1" lang="ja-JP" altLang="en-US" sz="800" dirty="0"/>
                        <a:t>指定方法はプログラマ・</a:t>
                      </a:r>
                      <a:r>
                        <a:rPr kumimoji="1" lang="en-US" altLang="ja-JP" sz="800" dirty="0"/>
                        <a:t>3D</a:t>
                      </a:r>
                      <a:r>
                        <a:rPr kumimoji="1" lang="ja-JP" altLang="en-US" sz="800" dirty="0"/>
                        <a:t>モデラと要相談</a:t>
                      </a:r>
                      <a:endParaRPr kumimoji="1" lang="en-US" altLang="ja-JP" sz="800" dirty="0"/>
                    </a:p>
                  </a:txBody>
                  <a:tcPr/>
                </a:tc>
                <a:extLst>
                  <a:ext uri="{0D108BD9-81ED-4DB2-BD59-A6C34878D82A}">
                    <a16:rowId xmlns:a16="http://schemas.microsoft.com/office/drawing/2014/main" val="4167916527"/>
                  </a:ext>
                </a:extLst>
              </a:tr>
              <a:tr h="168033">
                <a:tc>
                  <a:txBody>
                    <a:bodyPr/>
                    <a:lstStyle/>
                    <a:p>
                      <a:r>
                        <a:rPr kumimoji="1" lang="ja-JP" altLang="en-US" sz="800" dirty="0"/>
                        <a:t>各部位防御係数</a:t>
                      </a:r>
                    </a:p>
                  </a:txBody>
                  <a:tcPr/>
                </a:tc>
                <a:tc>
                  <a:txBody>
                    <a:bodyPr/>
                    <a:lstStyle/>
                    <a:p>
                      <a:r>
                        <a:rPr kumimoji="1" lang="ja-JP" altLang="en-US" sz="800" dirty="0"/>
                        <a:t>部位の硬さ。ダメージ計算のときに</a:t>
                      </a:r>
                      <a:endParaRPr kumimoji="1" lang="en-US" altLang="ja-JP" sz="800" dirty="0"/>
                    </a:p>
                  </a:txBody>
                  <a:tcPr/>
                </a:tc>
                <a:extLst>
                  <a:ext uri="{0D108BD9-81ED-4DB2-BD59-A6C34878D82A}">
                    <a16:rowId xmlns:a16="http://schemas.microsoft.com/office/drawing/2014/main" val="224538453"/>
                  </a:ext>
                </a:extLst>
              </a:tr>
              <a:tr h="0">
                <a:tc>
                  <a:txBody>
                    <a:bodyPr/>
                    <a:lstStyle/>
                    <a:p>
                      <a:r>
                        <a:rPr kumimoji="1" lang="ja-JP" altLang="en-US" sz="800" dirty="0"/>
                        <a:t>各部位ダメージ</a:t>
                      </a:r>
                    </a:p>
                  </a:txBody>
                  <a:tcPr/>
                </a:tc>
                <a:tc>
                  <a:txBody>
                    <a:bodyPr/>
                    <a:lstStyle/>
                    <a:p>
                      <a:r>
                        <a:rPr kumimoji="1" lang="ja-JP" altLang="en-US" sz="800" dirty="0"/>
                        <a:t>各部位が食らったダメージの蓄積。</a:t>
                      </a:r>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ja-JP" altLang="en-US" sz="800" dirty="0"/>
                        <a:t>部位破壊ダメージ値</a:t>
                      </a:r>
                    </a:p>
                  </a:txBody>
                  <a:tcPr/>
                </a:tc>
                <a:tc>
                  <a:txBody>
                    <a:bodyPr/>
                    <a:lstStyle/>
                    <a:p>
                      <a:r>
                        <a:rPr kumimoji="1" lang="ja-JP" altLang="en-US" sz="800" dirty="0"/>
                        <a:t>破壊可能な部位に設定された数値。</a:t>
                      </a:r>
                      <a:endParaRPr kumimoji="1" lang="en-US" altLang="ja-JP" sz="800" dirty="0"/>
                    </a:p>
                    <a:p>
                      <a:r>
                        <a:rPr kumimoji="1" lang="ja-JP" altLang="en-US" sz="800" dirty="0"/>
                        <a:t>これに設定された数値に↑の部位ダメージが達すると破壊となる。</a:t>
                      </a:r>
                      <a:endParaRPr kumimoji="1" lang="en-US" altLang="ja-JP" sz="800" dirty="0"/>
                    </a:p>
                    <a:p>
                      <a:r>
                        <a:rPr kumimoji="1" lang="ja-JP" altLang="en-US" sz="800" dirty="0"/>
                        <a:t>破壊できない場合は</a:t>
                      </a:r>
                      <a:r>
                        <a:rPr kumimoji="1" lang="en-US" altLang="ja-JP" sz="800" dirty="0"/>
                        <a:t>-1</a:t>
                      </a:r>
                      <a:r>
                        <a:rPr kumimoji="1" lang="ja-JP" altLang="en-US" sz="800" dirty="0"/>
                        <a:t>。</a:t>
                      </a:r>
                      <a:endParaRPr kumimoji="1" lang="en-US" altLang="ja-JP" sz="800" dirty="0"/>
                    </a:p>
                  </a:txBody>
                  <a:tcPr/>
                </a:tc>
                <a:extLst>
                  <a:ext uri="{0D108BD9-81ED-4DB2-BD59-A6C34878D82A}">
                    <a16:rowId xmlns:a16="http://schemas.microsoft.com/office/drawing/2014/main" val="174232745"/>
                  </a:ext>
                </a:extLst>
              </a:tr>
              <a:tr h="0">
                <a:tc>
                  <a:txBody>
                    <a:bodyPr/>
                    <a:lstStyle/>
                    <a:p>
                      <a:r>
                        <a:rPr kumimoji="1" lang="ja-JP" altLang="en-US" sz="800" dirty="0"/>
                        <a:t>各部位弱点判定</a:t>
                      </a:r>
                    </a:p>
                  </a:txBody>
                  <a:tcPr/>
                </a:tc>
                <a:tc>
                  <a:txBody>
                    <a:bodyPr/>
                    <a:lstStyle/>
                    <a:p>
                      <a:r>
                        <a:rPr kumimoji="1" lang="en-US" altLang="ja-JP" sz="800" dirty="0"/>
                        <a:t>0</a:t>
                      </a:r>
                      <a:r>
                        <a:rPr kumimoji="1" lang="ja-JP" altLang="en-US" sz="800" dirty="0"/>
                        <a:t>：普通　</a:t>
                      </a:r>
                      <a:r>
                        <a:rPr kumimoji="1" lang="en-US" altLang="ja-JP" sz="800" dirty="0"/>
                        <a:t>1</a:t>
                      </a:r>
                      <a:r>
                        <a:rPr kumimoji="1" lang="ja-JP" altLang="en-US" sz="800" dirty="0"/>
                        <a:t>：弱点</a:t>
                      </a:r>
                      <a:endParaRPr kumimoji="1" lang="en-US" altLang="ja-JP" sz="800" dirty="0"/>
                    </a:p>
                  </a:txBody>
                  <a:tcPr/>
                </a:tc>
                <a:extLst>
                  <a:ext uri="{0D108BD9-81ED-4DB2-BD59-A6C34878D82A}">
                    <a16:rowId xmlns:a16="http://schemas.microsoft.com/office/drawing/2014/main" val="4125890790"/>
                  </a:ext>
                </a:extLst>
              </a:tr>
              <a:tr h="0">
                <a:tc>
                  <a:txBody>
                    <a:bodyPr/>
                    <a:lstStyle/>
                    <a:p>
                      <a:r>
                        <a:rPr kumimoji="1" lang="en-US" altLang="ja-JP" sz="800" dirty="0"/>
                        <a:t>HP</a:t>
                      </a:r>
                      <a:endParaRPr kumimoji="1" lang="ja-JP" altLang="en-US" sz="800" dirty="0"/>
                    </a:p>
                  </a:txBody>
                  <a:tcPr/>
                </a:tc>
                <a:tc>
                  <a:txBody>
                    <a:bodyPr/>
                    <a:lstStyle/>
                    <a:p>
                      <a:r>
                        <a:rPr kumimoji="1" lang="ja-JP" altLang="en-US" sz="800" dirty="0"/>
                        <a:t>怪獣の総</a:t>
                      </a:r>
                      <a:r>
                        <a:rPr kumimoji="1" lang="en-US" altLang="ja-JP" sz="800" dirty="0"/>
                        <a:t>HP</a:t>
                      </a:r>
                    </a:p>
                  </a:txBody>
                  <a:tcPr/>
                </a:tc>
                <a:extLst>
                  <a:ext uri="{0D108BD9-81ED-4DB2-BD59-A6C34878D82A}">
                    <a16:rowId xmlns:a16="http://schemas.microsoft.com/office/drawing/2014/main" val="2023430238"/>
                  </a:ext>
                </a:extLst>
              </a:tr>
            </a:tbl>
          </a:graphicData>
        </a:graphic>
      </p:graphicFrame>
      <p:graphicFrame>
        <p:nvGraphicFramePr>
          <p:cNvPr id="14" name="表 13">
            <a:extLst>
              <a:ext uri="{FF2B5EF4-FFF2-40B4-BE49-F238E27FC236}">
                <a16:creationId xmlns:a16="http://schemas.microsoft.com/office/drawing/2014/main" id="{5A20AE4E-CAB6-4DC2-886D-620506641E30}"/>
              </a:ext>
            </a:extLst>
          </p:cNvPr>
          <p:cNvGraphicFramePr>
            <a:graphicFrameLocks noGrp="1"/>
          </p:cNvGraphicFramePr>
          <p:nvPr>
            <p:extLst>
              <p:ext uri="{D42A27DB-BD31-4B8C-83A1-F6EECF244321}">
                <p14:modId xmlns:p14="http://schemas.microsoft.com/office/powerpoint/2010/main" val="30322460"/>
              </p:ext>
            </p:extLst>
          </p:nvPr>
        </p:nvGraphicFramePr>
        <p:xfrm>
          <a:off x="716281" y="4817890"/>
          <a:ext cx="3495040" cy="1280160"/>
        </p:xfrm>
        <a:graphic>
          <a:graphicData uri="http://schemas.openxmlformats.org/drawingml/2006/table">
            <a:tbl>
              <a:tblPr firstRow="1" bandRow="1">
                <a:tableStyleId>{5C22544A-7EE6-4342-B048-85BDC9FD1C3A}</a:tableStyleId>
              </a:tblPr>
              <a:tblGrid>
                <a:gridCol w="617855">
                  <a:extLst>
                    <a:ext uri="{9D8B030D-6E8A-4147-A177-3AD203B41FA5}">
                      <a16:colId xmlns:a16="http://schemas.microsoft.com/office/drawing/2014/main" val="2274898723"/>
                    </a:ext>
                  </a:extLst>
                </a:gridCol>
                <a:gridCol w="1344930">
                  <a:extLst>
                    <a:ext uri="{9D8B030D-6E8A-4147-A177-3AD203B41FA5}">
                      <a16:colId xmlns:a16="http://schemas.microsoft.com/office/drawing/2014/main" val="978500424"/>
                    </a:ext>
                  </a:extLst>
                </a:gridCol>
                <a:gridCol w="1532255">
                  <a:extLst>
                    <a:ext uri="{9D8B030D-6E8A-4147-A177-3AD203B41FA5}">
                      <a16:colId xmlns:a16="http://schemas.microsoft.com/office/drawing/2014/main" val="3224386025"/>
                    </a:ext>
                  </a:extLst>
                </a:gridCol>
              </a:tblGrid>
              <a:tr h="0">
                <a:tc>
                  <a:txBody>
                    <a:bodyPr/>
                    <a:lstStyle/>
                    <a:p>
                      <a:r>
                        <a:rPr kumimoji="1" lang="ja-JP" altLang="en-US" sz="800" dirty="0"/>
                        <a:t>条件１</a:t>
                      </a:r>
                    </a:p>
                  </a:txBody>
                  <a:tcPr/>
                </a:tc>
                <a:tc>
                  <a:txBody>
                    <a:bodyPr/>
                    <a:lstStyle/>
                    <a:p>
                      <a:r>
                        <a:rPr kumimoji="1" lang="ja-JP" altLang="en-US" sz="800" dirty="0"/>
                        <a:t>条件２</a:t>
                      </a:r>
                    </a:p>
                  </a:txBody>
                  <a:tcPr/>
                </a:tc>
                <a:tc>
                  <a:txBody>
                    <a:bodyPr/>
                    <a:lstStyle/>
                    <a:p>
                      <a:endParaRPr kumimoji="1" lang="ja-JP" altLang="en-US" sz="800" dirty="0"/>
                    </a:p>
                  </a:txBody>
                  <a:tcPr/>
                </a:tc>
                <a:extLst>
                  <a:ext uri="{0D108BD9-81ED-4DB2-BD59-A6C34878D82A}">
                    <a16:rowId xmlns:a16="http://schemas.microsoft.com/office/drawing/2014/main" val="4185926113"/>
                  </a:ext>
                </a:extLst>
              </a:tr>
              <a:tr h="211158">
                <a:tc rowSpan="2">
                  <a:txBody>
                    <a:bodyPr/>
                    <a:lstStyle/>
                    <a:p>
                      <a:r>
                        <a:rPr kumimoji="1" lang="ja-JP" altLang="en-US" sz="800" dirty="0"/>
                        <a:t>非弱点</a:t>
                      </a:r>
                    </a:p>
                  </a:txBody>
                  <a:tcPr/>
                </a:tc>
                <a:tc>
                  <a:txBody>
                    <a:bodyPr/>
                    <a:lstStyle/>
                    <a:p>
                      <a:r>
                        <a:rPr kumimoji="1" lang="ja-JP" altLang="en-US" sz="800" dirty="0"/>
                        <a:t>その攻撃で</a:t>
                      </a:r>
                      <a:r>
                        <a:rPr kumimoji="1" lang="en-US" altLang="ja-JP" sz="800" dirty="0"/>
                        <a:t>HP50%</a:t>
                      </a:r>
                      <a:r>
                        <a:rPr kumimoji="1" lang="ja-JP" altLang="en-US" sz="800" dirty="0"/>
                        <a:t>切った</a:t>
                      </a:r>
                      <a:endParaRPr kumimoji="1" lang="en-US" altLang="ja-JP" sz="800" dirty="0"/>
                    </a:p>
                  </a:txBody>
                  <a:tcPr/>
                </a:tc>
                <a:tc>
                  <a:txBody>
                    <a:bodyPr/>
                    <a:lstStyle/>
                    <a:p>
                      <a:r>
                        <a:rPr kumimoji="1" lang="ja-JP" altLang="en-US" sz="800" dirty="0"/>
                        <a:t>ダメージモーション（通常）</a:t>
                      </a:r>
                      <a:endParaRPr kumimoji="1" lang="en-US" altLang="ja-JP" sz="800" dirty="0"/>
                    </a:p>
                  </a:txBody>
                  <a:tcPr/>
                </a:tc>
                <a:extLst>
                  <a:ext uri="{0D108BD9-81ED-4DB2-BD59-A6C34878D82A}">
                    <a16:rowId xmlns:a16="http://schemas.microsoft.com/office/drawing/2014/main" val="4167916527"/>
                  </a:ext>
                </a:extLst>
              </a:tr>
              <a:tr h="0">
                <a:tc vMerge="1">
                  <a:txBody>
                    <a:bodyPr/>
                    <a:lstStyle/>
                    <a:p>
                      <a:endParaRPr kumimoji="1" lang="ja-JP" altLang="en-US" sz="800" dirty="0"/>
                    </a:p>
                  </a:txBody>
                  <a:tcPr/>
                </a:tc>
                <a:tc>
                  <a:txBody>
                    <a:bodyPr/>
                    <a:lstStyle/>
                    <a:p>
                      <a:r>
                        <a:rPr kumimoji="1" lang="ja-JP" altLang="en-US" sz="800" dirty="0"/>
                        <a:t>それ以外</a:t>
                      </a:r>
                      <a:endParaRPr kumimoji="1" lang="en-US" altLang="ja-JP" sz="800" dirty="0"/>
                    </a:p>
                  </a:txBody>
                  <a:tcPr/>
                </a:tc>
                <a:tc>
                  <a:txBody>
                    <a:bodyPr/>
                    <a:lstStyle/>
                    <a:p>
                      <a:r>
                        <a:rPr kumimoji="1" lang="ja-JP" altLang="en-US" sz="800" dirty="0"/>
                        <a:t>ノーリアクション</a:t>
                      </a:r>
                      <a:endParaRPr kumimoji="1" lang="en-US" altLang="ja-JP" sz="800" dirty="0"/>
                    </a:p>
                  </a:txBody>
                  <a:tcPr/>
                </a:tc>
                <a:extLst>
                  <a:ext uri="{0D108BD9-81ED-4DB2-BD59-A6C34878D82A}">
                    <a16:rowId xmlns:a16="http://schemas.microsoft.com/office/drawing/2014/main" val="432273792"/>
                  </a:ext>
                </a:extLst>
              </a:tr>
              <a:tr h="0">
                <a:tc rowSpan="2">
                  <a:txBody>
                    <a:bodyPr/>
                    <a:lstStyle/>
                    <a:p>
                      <a:r>
                        <a:rPr kumimoji="1" lang="ja-JP" altLang="en-US" sz="800" dirty="0"/>
                        <a:t>弱点</a:t>
                      </a:r>
                    </a:p>
                  </a:txBody>
                  <a:tcPr/>
                </a:tc>
                <a:tc>
                  <a:txBody>
                    <a:bodyPr/>
                    <a:lstStyle/>
                    <a:p>
                      <a:r>
                        <a:rPr kumimoji="1" lang="ja-JP" altLang="en-US" sz="800" dirty="0"/>
                        <a:t>その攻撃で</a:t>
                      </a:r>
                      <a:r>
                        <a:rPr kumimoji="1" lang="en-US" altLang="ja-JP" sz="800" dirty="0"/>
                        <a:t>HP50</a:t>
                      </a:r>
                      <a:r>
                        <a:rPr kumimoji="1" lang="ja-JP" altLang="en-US" sz="800" dirty="0"/>
                        <a:t>％切った</a:t>
                      </a:r>
                      <a:endParaRPr kumimoji="1" lang="en-US" altLang="ja-JP" sz="800" dirty="0"/>
                    </a:p>
                  </a:txBody>
                  <a:tcPr/>
                </a:tc>
                <a:tc>
                  <a:txBody>
                    <a:bodyPr/>
                    <a:lstStyle/>
                    <a:p>
                      <a:r>
                        <a:rPr kumimoji="1" lang="ja-JP" altLang="en-US" sz="800" dirty="0"/>
                        <a:t>ダメージモーション（弱点）</a:t>
                      </a:r>
                      <a:endParaRPr kumimoji="1" lang="en-US" altLang="ja-JP" sz="800" dirty="0"/>
                    </a:p>
                  </a:txBody>
                  <a:tcPr/>
                </a:tc>
                <a:extLst>
                  <a:ext uri="{0D108BD9-81ED-4DB2-BD59-A6C34878D82A}">
                    <a16:rowId xmlns:a16="http://schemas.microsoft.com/office/drawing/2014/main" val="2023430238"/>
                  </a:ext>
                </a:extLst>
              </a:tr>
              <a:tr h="0">
                <a:tc vMerge="1">
                  <a:txBody>
                    <a:bodyPr/>
                    <a:lstStyle/>
                    <a:p>
                      <a:endParaRPr kumimoji="1" lang="ja-JP" altLang="en-US" sz="800" dirty="0"/>
                    </a:p>
                  </a:txBody>
                  <a:tcPr/>
                </a:tc>
                <a:tc>
                  <a:txBody>
                    <a:bodyPr/>
                    <a:lstStyle/>
                    <a:p>
                      <a:r>
                        <a:rPr kumimoji="1" lang="ja-JP" altLang="en-US" sz="800" dirty="0"/>
                        <a:t>それ以外</a:t>
                      </a:r>
                      <a:endParaRPr kumimoji="1" lang="en-US" altLang="ja-JP" sz="800" dirty="0"/>
                    </a:p>
                  </a:txBody>
                  <a:tcPr/>
                </a:tc>
                <a:tc>
                  <a:txBody>
                    <a:bodyPr/>
                    <a:lstStyle/>
                    <a:p>
                      <a:r>
                        <a:rPr kumimoji="1" lang="ja-JP" altLang="en-US" sz="800" dirty="0"/>
                        <a:t>ダメージモーション（通常）</a:t>
                      </a:r>
                      <a:endParaRPr kumimoji="1" lang="en-US" altLang="ja-JP" sz="800" dirty="0"/>
                    </a:p>
                  </a:txBody>
                  <a:tcPr/>
                </a:tc>
                <a:extLst>
                  <a:ext uri="{0D108BD9-81ED-4DB2-BD59-A6C34878D82A}">
                    <a16:rowId xmlns:a16="http://schemas.microsoft.com/office/drawing/2014/main" val="2042876414"/>
                  </a:ext>
                </a:extLst>
              </a:tr>
              <a:tr h="0">
                <a:tc>
                  <a:txBody>
                    <a:bodyPr/>
                    <a:lstStyle/>
                    <a:p>
                      <a:r>
                        <a:rPr kumimoji="1" lang="ja-JP" altLang="en-US" sz="800" strike="dblStrike" baseline="0" dirty="0"/>
                        <a:t>部位破壊</a:t>
                      </a:r>
                    </a:p>
                  </a:txBody>
                  <a:tcPr/>
                </a:tc>
                <a:tc>
                  <a:txBody>
                    <a:bodyPr/>
                    <a:lstStyle/>
                    <a:p>
                      <a:r>
                        <a:rPr kumimoji="1" lang="en-US" altLang="ja-JP" sz="800" strike="dblStrike" baseline="0" dirty="0"/>
                        <a:t>-</a:t>
                      </a:r>
                    </a:p>
                  </a:txBody>
                  <a:tcPr/>
                </a:tc>
                <a:tc>
                  <a:txBody>
                    <a:bodyPr/>
                    <a:lstStyle/>
                    <a:p>
                      <a:r>
                        <a:rPr kumimoji="1" lang="ja-JP" altLang="en-US" sz="800" strike="dblStrike" baseline="0" dirty="0"/>
                        <a:t>部位破壊モーション</a:t>
                      </a:r>
                      <a:endParaRPr kumimoji="1" lang="en-US" altLang="ja-JP" sz="800" strike="dblStrike" baseline="0" dirty="0"/>
                    </a:p>
                  </a:txBody>
                  <a:tcPr/>
                </a:tc>
                <a:extLst>
                  <a:ext uri="{0D108BD9-81ED-4DB2-BD59-A6C34878D82A}">
                    <a16:rowId xmlns:a16="http://schemas.microsoft.com/office/drawing/2014/main" val="763136966"/>
                  </a:ext>
                </a:extLst>
              </a:tr>
            </a:tbl>
          </a:graphicData>
        </a:graphic>
      </p:graphicFrame>
      <p:sp>
        <p:nvSpPr>
          <p:cNvPr id="15" name="テキスト ボックス 14">
            <a:extLst>
              <a:ext uri="{FF2B5EF4-FFF2-40B4-BE49-F238E27FC236}">
                <a16:creationId xmlns:a16="http://schemas.microsoft.com/office/drawing/2014/main" id="{8C36DA96-2B90-4489-A549-3242CA327006}"/>
              </a:ext>
            </a:extLst>
          </p:cNvPr>
          <p:cNvSpPr txBox="1"/>
          <p:nvPr/>
        </p:nvSpPr>
        <p:spPr>
          <a:xfrm>
            <a:off x="4206360" y="4855107"/>
            <a:ext cx="4558420" cy="1169551"/>
          </a:xfrm>
          <a:prstGeom prst="rect">
            <a:avLst/>
          </a:prstGeom>
          <a:noFill/>
        </p:spPr>
        <p:txBody>
          <a:bodyPr wrap="square" rtlCol="0">
            <a:spAutoFit/>
          </a:bodyPr>
          <a:lstStyle/>
          <a:p>
            <a:r>
              <a:rPr kumimoji="1" lang="ja-JP" altLang="en-US" sz="1000" dirty="0"/>
              <a:t>モーション中に、次の条件がヒットした場合、</a:t>
            </a:r>
            <a:endParaRPr kumimoji="1" lang="en-US" altLang="ja-JP" sz="1000" dirty="0"/>
          </a:p>
          <a:p>
            <a:r>
              <a:rPr kumimoji="1" lang="ja-JP" altLang="en-US" sz="1000" dirty="0"/>
              <a:t>再生中のモーションの終わりを待って次のモーションを再生する。</a:t>
            </a:r>
            <a:endParaRPr kumimoji="1" lang="en-US" altLang="ja-JP" sz="1000" dirty="0"/>
          </a:p>
          <a:p>
            <a:endParaRPr kumimoji="1" lang="en-US" altLang="ja-JP" sz="1000" dirty="0"/>
          </a:p>
          <a:p>
            <a:r>
              <a:rPr kumimoji="1" lang="ja-JP" altLang="en-US" sz="1000" dirty="0"/>
              <a:t>ただし、「それ以外」条件の場合、再生できなかったらその回の再生はキャンセルする。</a:t>
            </a:r>
            <a:endParaRPr kumimoji="1" lang="en-US" altLang="ja-JP" sz="1000" dirty="0"/>
          </a:p>
          <a:p>
            <a:r>
              <a:rPr kumimoji="1" lang="ja-JP" altLang="en-US" sz="1000" dirty="0"/>
              <a:t>また、怪獣が死んでしまったり、勝利条件に達してしまった場合は、</a:t>
            </a:r>
            <a:endParaRPr kumimoji="1" lang="en-US" altLang="ja-JP" sz="1000" dirty="0"/>
          </a:p>
          <a:p>
            <a:r>
              <a:rPr kumimoji="1" lang="ja-JP" altLang="en-US" sz="1000" dirty="0"/>
              <a:t>そのまま終了処理へと遷移する。</a:t>
            </a:r>
            <a:endParaRPr kumimoji="1" lang="en-US" altLang="ja-JP" sz="1000" dirty="0"/>
          </a:p>
        </p:txBody>
      </p:sp>
      <p:sp>
        <p:nvSpPr>
          <p:cNvPr id="17" name="四角形: 角を丸くする 16">
            <a:extLst>
              <a:ext uri="{FF2B5EF4-FFF2-40B4-BE49-F238E27FC236}">
                <a16:creationId xmlns:a16="http://schemas.microsoft.com/office/drawing/2014/main" id="{E7BA6280-4256-40DD-86E9-0D85B0DF3327}"/>
              </a:ext>
            </a:extLst>
          </p:cNvPr>
          <p:cNvSpPr/>
          <p:nvPr/>
        </p:nvSpPr>
        <p:spPr>
          <a:xfrm>
            <a:off x="5144112" y="1709624"/>
            <a:ext cx="2200799" cy="618374"/>
          </a:xfrm>
          <a:prstGeom prst="roundRect">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kumimoji="1" lang="ja-JP" altLang="en-US" sz="1000" dirty="0">
                <a:solidFill>
                  <a:schemeClr val="tx1"/>
                </a:solidFill>
              </a:rPr>
              <a:t>ダメージ時の数字表示については</a:t>
            </a:r>
            <a:endParaRPr kumimoji="1" lang="en-US" altLang="ja-JP" sz="1000" dirty="0">
              <a:solidFill>
                <a:schemeClr val="tx1"/>
              </a:solidFill>
            </a:endParaRPr>
          </a:p>
          <a:p>
            <a:r>
              <a:rPr kumimoji="1" lang="ja-JP" altLang="en-US" sz="1000" dirty="0">
                <a:solidFill>
                  <a:schemeClr val="tx1"/>
                </a:solidFill>
              </a:rPr>
              <a:t>「●ダメージ表現」の項を参照。</a:t>
            </a:r>
            <a:endParaRPr kumimoji="1" lang="en-US" altLang="ja-JP" sz="1000" dirty="0">
              <a:solidFill>
                <a:schemeClr val="tx1"/>
              </a:solidFill>
            </a:endParaRPr>
          </a:p>
        </p:txBody>
      </p:sp>
      <p:sp>
        <p:nvSpPr>
          <p:cNvPr id="18" name="テキスト ボックス 17">
            <a:extLst>
              <a:ext uri="{FF2B5EF4-FFF2-40B4-BE49-F238E27FC236}">
                <a16:creationId xmlns:a16="http://schemas.microsoft.com/office/drawing/2014/main" id="{216EA7DF-C644-4191-8CA8-E6AEA545B93F}"/>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Tree>
    <p:extLst>
      <p:ext uri="{BB962C8B-B14F-4D97-AF65-F5344CB8AC3E}">
        <p14:creationId xmlns:p14="http://schemas.microsoft.com/office/powerpoint/2010/main" val="1976481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31BB4229-C5F0-4FFD-B8EB-78A28643630D}"/>
              </a:ext>
            </a:extLst>
          </p:cNvPr>
          <p:cNvSpPr txBox="1"/>
          <p:nvPr/>
        </p:nvSpPr>
        <p:spPr>
          <a:xfrm>
            <a:off x="529719" y="487424"/>
            <a:ext cx="1415772" cy="276999"/>
          </a:xfrm>
          <a:prstGeom prst="rect">
            <a:avLst/>
          </a:prstGeom>
          <a:noFill/>
        </p:spPr>
        <p:txBody>
          <a:bodyPr wrap="none" rtlCol="0">
            <a:spAutoFit/>
          </a:bodyPr>
          <a:lstStyle/>
          <a:p>
            <a:r>
              <a:rPr kumimoji="1" lang="ja-JP" altLang="en-US" sz="1200" b="1" dirty="0"/>
              <a:t>○怪獣かばい行動</a:t>
            </a:r>
            <a:endParaRPr kumimoji="1" lang="ja-JP" altLang="en-US" sz="1200" dirty="0"/>
          </a:p>
        </p:txBody>
      </p:sp>
      <p:sp>
        <p:nvSpPr>
          <p:cNvPr id="8" name="テキスト ボックス 7">
            <a:extLst>
              <a:ext uri="{FF2B5EF4-FFF2-40B4-BE49-F238E27FC236}">
                <a16:creationId xmlns:a16="http://schemas.microsoft.com/office/drawing/2014/main" id="{DB9DC68A-355C-43F9-9823-FD86C4F920E1}"/>
              </a:ext>
            </a:extLst>
          </p:cNvPr>
          <p:cNvSpPr txBox="1"/>
          <p:nvPr/>
        </p:nvSpPr>
        <p:spPr>
          <a:xfrm>
            <a:off x="717183" y="798964"/>
            <a:ext cx="7237879" cy="246221"/>
          </a:xfrm>
          <a:prstGeom prst="rect">
            <a:avLst/>
          </a:prstGeom>
          <a:noFill/>
        </p:spPr>
        <p:txBody>
          <a:bodyPr wrap="none" rtlCol="0">
            <a:spAutoFit/>
          </a:bodyPr>
          <a:lstStyle/>
          <a:p>
            <a:r>
              <a:rPr kumimoji="1" lang="ja-JP" altLang="en-US" sz="1000" dirty="0"/>
              <a:t>弱点を攻撃した際に、一定の条件で怪獣はその弱点をかばう行動を取り、かばう行動終了後、条件がまたリセットされる。</a:t>
            </a:r>
            <a:endParaRPr kumimoji="1" lang="en-US" altLang="ja-JP" sz="1000" dirty="0"/>
          </a:p>
        </p:txBody>
      </p:sp>
      <p:sp>
        <p:nvSpPr>
          <p:cNvPr id="9" name="テキスト ボックス 8">
            <a:extLst>
              <a:ext uri="{FF2B5EF4-FFF2-40B4-BE49-F238E27FC236}">
                <a16:creationId xmlns:a16="http://schemas.microsoft.com/office/drawing/2014/main" id="{7E6BB904-D3D3-409E-9DBB-D5C6994521E6}"/>
              </a:ext>
            </a:extLst>
          </p:cNvPr>
          <p:cNvSpPr txBox="1"/>
          <p:nvPr/>
        </p:nvSpPr>
        <p:spPr>
          <a:xfrm>
            <a:off x="717183" y="1617106"/>
            <a:ext cx="1980029" cy="246221"/>
          </a:xfrm>
          <a:prstGeom prst="rect">
            <a:avLst/>
          </a:prstGeom>
          <a:noFill/>
        </p:spPr>
        <p:txBody>
          <a:bodyPr wrap="none" rtlCol="0">
            <a:spAutoFit/>
          </a:bodyPr>
          <a:lstStyle/>
          <a:p>
            <a:r>
              <a:rPr kumimoji="1" lang="ja-JP" altLang="en-US" sz="1000" b="1" dirty="0"/>
              <a:t>・かばいモーションと攻撃部位</a:t>
            </a:r>
          </a:p>
        </p:txBody>
      </p:sp>
      <p:sp>
        <p:nvSpPr>
          <p:cNvPr id="10" name="テキスト ボックス 9">
            <a:extLst>
              <a:ext uri="{FF2B5EF4-FFF2-40B4-BE49-F238E27FC236}">
                <a16:creationId xmlns:a16="http://schemas.microsoft.com/office/drawing/2014/main" id="{ACA3B5EB-2DE6-4173-BF97-296FBDE80656}"/>
              </a:ext>
            </a:extLst>
          </p:cNvPr>
          <p:cNvSpPr txBox="1"/>
          <p:nvPr/>
        </p:nvSpPr>
        <p:spPr>
          <a:xfrm>
            <a:off x="801217" y="1932234"/>
            <a:ext cx="7446269" cy="1169551"/>
          </a:xfrm>
          <a:prstGeom prst="rect">
            <a:avLst/>
          </a:prstGeom>
          <a:noFill/>
        </p:spPr>
        <p:txBody>
          <a:bodyPr wrap="none" rtlCol="0">
            <a:spAutoFit/>
          </a:bodyPr>
          <a:lstStyle/>
          <a:p>
            <a:r>
              <a:rPr kumimoji="1" lang="ja-JP" altLang="en-US" sz="1000" dirty="0"/>
              <a:t>かばいモーションは、</a:t>
            </a:r>
            <a:r>
              <a:rPr kumimoji="1" lang="en-US" altLang="ja-JP" sz="1000" dirty="0"/>
              <a:t>IN</a:t>
            </a:r>
            <a:r>
              <a:rPr kumimoji="1" lang="ja-JP" altLang="en-US" sz="1000" dirty="0"/>
              <a:t>→</a:t>
            </a:r>
            <a:r>
              <a:rPr kumimoji="1" lang="en-US" altLang="ja-JP" sz="1000" dirty="0"/>
              <a:t>LOOP</a:t>
            </a:r>
            <a:r>
              <a:rPr kumimoji="1" lang="ja-JP" altLang="en-US" sz="1000" dirty="0"/>
              <a:t>→</a:t>
            </a:r>
            <a:r>
              <a:rPr kumimoji="1" lang="en-US" altLang="ja-JP" sz="1000" dirty="0"/>
              <a:t>OUT</a:t>
            </a:r>
            <a:r>
              <a:rPr kumimoji="1" lang="ja-JP" altLang="en-US" sz="1000" dirty="0"/>
              <a:t>で判定し、</a:t>
            </a:r>
            <a:r>
              <a:rPr kumimoji="1" lang="en-US" altLang="ja-JP" sz="1000" dirty="0"/>
              <a:t>IN</a:t>
            </a:r>
            <a:r>
              <a:rPr kumimoji="1" lang="ja-JP" altLang="en-US" sz="1000" dirty="0"/>
              <a:t>と</a:t>
            </a:r>
            <a:r>
              <a:rPr kumimoji="1" lang="en-US" altLang="ja-JP" sz="1000" dirty="0"/>
              <a:t>OUT</a:t>
            </a:r>
            <a:r>
              <a:rPr kumimoji="1" lang="ja-JP" altLang="en-US" sz="1000" dirty="0"/>
              <a:t>中に行われた攻撃は、そのまま弱点へのダメージとして処理する。</a:t>
            </a:r>
            <a:endParaRPr kumimoji="1" lang="en-US" altLang="ja-JP" sz="1000" dirty="0"/>
          </a:p>
          <a:p>
            <a:r>
              <a:rPr kumimoji="1" lang="ja-JP" altLang="en-US" sz="1000" dirty="0"/>
              <a:t>か倍モーション</a:t>
            </a:r>
            <a:r>
              <a:rPr kumimoji="1" lang="en-US" altLang="ja-JP" sz="1000" dirty="0"/>
              <a:t>LOOP</a:t>
            </a:r>
            <a:r>
              <a:rPr kumimoji="1" lang="ja-JP" altLang="en-US" sz="1000" dirty="0"/>
              <a:t>に入った時点で、攻撃している部位が、かばっている部位へと変更される。</a:t>
            </a:r>
            <a:endParaRPr kumimoji="1" lang="en-US" altLang="ja-JP" sz="1000" dirty="0"/>
          </a:p>
          <a:p>
            <a:endParaRPr kumimoji="1" lang="en-US" altLang="ja-JP" sz="1000" dirty="0"/>
          </a:p>
          <a:p>
            <a:r>
              <a:rPr kumimoji="1" lang="ja-JP" altLang="en-US" sz="1000" dirty="0"/>
              <a:t>なお、想定としてはかばう部位は比較的防御力の高い部位を使って防ぐため、かばい中は他の箇所を攻撃した方がダメージが</a:t>
            </a:r>
            <a:endParaRPr kumimoji="1" lang="en-US" altLang="ja-JP" sz="1000" dirty="0"/>
          </a:p>
          <a:p>
            <a:r>
              <a:rPr kumimoji="1" lang="ja-JP" altLang="en-US" sz="1000" dirty="0"/>
              <a:t>通りやすくなる。</a:t>
            </a:r>
            <a:endParaRPr kumimoji="1" lang="en-US" altLang="ja-JP" sz="1000" dirty="0"/>
          </a:p>
          <a:p>
            <a:endParaRPr kumimoji="1" lang="en-US" altLang="ja-JP" sz="1000" dirty="0"/>
          </a:p>
          <a:p>
            <a:r>
              <a:rPr kumimoji="1" lang="ja-JP" altLang="en-US" sz="1000" dirty="0"/>
              <a:t>かばいが解除されたら、また、弱点への攻撃へと切り替わる。</a:t>
            </a:r>
          </a:p>
        </p:txBody>
      </p:sp>
      <p:sp>
        <p:nvSpPr>
          <p:cNvPr id="11" name="テキスト ボックス 10">
            <a:extLst>
              <a:ext uri="{FF2B5EF4-FFF2-40B4-BE49-F238E27FC236}">
                <a16:creationId xmlns:a16="http://schemas.microsoft.com/office/drawing/2014/main" id="{961514E8-3215-48BC-9B54-F5AC0FB3E8FD}"/>
              </a:ext>
            </a:extLst>
          </p:cNvPr>
          <p:cNvSpPr txBox="1"/>
          <p:nvPr/>
        </p:nvSpPr>
        <p:spPr>
          <a:xfrm>
            <a:off x="801217" y="1140073"/>
            <a:ext cx="4479111" cy="369332"/>
          </a:xfrm>
          <a:prstGeom prst="rect">
            <a:avLst/>
          </a:prstGeom>
          <a:solidFill>
            <a:schemeClr val="accent1">
              <a:lumMod val="20000"/>
              <a:lumOff val="80000"/>
            </a:schemeClr>
          </a:solidFill>
          <a:ln>
            <a:solidFill>
              <a:schemeClr val="accent1"/>
            </a:solidFill>
          </a:ln>
        </p:spPr>
        <p:txBody>
          <a:bodyPr wrap="none" rtlCol="0">
            <a:spAutoFit/>
          </a:bodyPr>
          <a:lstStyle/>
          <a:p>
            <a:r>
              <a:rPr kumimoji="1" lang="ja-JP" altLang="en-US" dirty="0"/>
              <a:t>弱点部位のダメージが</a:t>
            </a:r>
            <a:r>
              <a:rPr kumimoji="1" lang="en-US" altLang="ja-JP" dirty="0"/>
              <a:t>HP</a:t>
            </a:r>
            <a:r>
              <a:rPr kumimoji="1" lang="ja-JP" altLang="en-US" dirty="0"/>
              <a:t>の</a:t>
            </a:r>
            <a:r>
              <a:rPr kumimoji="1" lang="en-US" altLang="ja-JP" dirty="0"/>
              <a:t>5%</a:t>
            </a:r>
            <a:r>
              <a:rPr kumimoji="1" lang="ja-JP" altLang="en-US" dirty="0"/>
              <a:t>に達する。</a:t>
            </a:r>
          </a:p>
        </p:txBody>
      </p:sp>
      <p:sp>
        <p:nvSpPr>
          <p:cNvPr id="12" name="テキスト ボックス 11">
            <a:extLst>
              <a:ext uri="{FF2B5EF4-FFF2-40B4-BE49-F238E27FC236}">
                <a16:creationId xmlns:a16="http://schemas.microsoft.com/office/drawing/2014/main" id="{A2ABF05E-D1FA-4093-9F69-E6630F2BBDA3}"/>
              </a:ext>
            </a:extLst>
          </p:cNvPr>
          <p:cNvSpPr txBox="1"/>
          <p:nvPr/>
        </p:nvSpPr>
        <p:spPr>
          <a:xfrm>
            <a:off x="717182" y="3187182"/>
            <a:ext cx="954107" cy="246221"/>
          </a:xfrm>
          <a:prstGeom prst="rect">
            <a:avLst/>
          </a:prstGeom>
          <a:noFill/>
        </p:spPr>
        <p:txBody>
          <a:bodyPr wrap="none" rtlCol="0">
            <a:spAutoFit/>
          </a:bodyPr>
          <a:lstStyle/>
          <a:p>
            <a:r>
              <a:rPr kumimoji="1" lang="ja-JP" altLang="en-US" sz="1000" b="1" dirty="0"/>
              <a:t>・かばい解除</a:t>
            </a:r>
          </a:p>
        </p:txBody>
      </p:sp>
      <p:sp>
        <p:nvSpPr>
          <p:cNvPr id="13" name="テキスト ボックス 12">
            <a:extLst>
              <a:ext uri="{FF2B5EF4-FFF2-40B4-BE49-F238E27FC236}">
                <a16:creationId xmlns:a16="http://schemas.microsoft.com/office/drawing/2014/main" id="{33775D2C-36BA-4439-A39C-15026D86DE64}"/>
              </a:ext>
            </a:extLst>
          </p:cNvPr>
          <p:cNvSpPr txBox="1"/>
          <p:nvPr/>
        </p:nvSpPr>
        <p:spPr>
          <a:xfrm>
            <a:off x="801217" y="3502310"/>
            <a:ext cx="5570756" cy="1477328"/>
          </a:xfrm>
          <a:prstGeom prst="rect">
            <a:avLst/>
          </a:prstGeom>
          <a:noFill/>
        </p:spPr>
        <p:txBody>
          <a:bodyPr wrap="none" rtlCol="0">
            <a:spAutoFit/>
          </a:bodyPr>
          <a:lstStyle/>
          <a:p>
            <a:r>
              <a:rPr kumimoji="1" lang="ja-JP" altLang="en-US" sz="1000" dirty="0"/>
              <a:t>かばいモーションに入った後、以下の</a:t>
            </a:r>
            <a:r>
              <a:rPr kumimoji="1" lang="en-US" altLang="ja-JP" sz="1000" dirty="0"/>
              <a:t>2</a:t>
            </a:r>
            <a:r>
              <a:rPr kumimoji="1" lang="ja-JP" altLang="en-US" sz="1000" dirty="0"/>
              <a:t>条件で「かばい」は解除される。</a:t>
            </a:r>
            <a:endParaRPr kumimoji="1" lang="en-US" altLang="ja-JP" sz="1000" dirty="0"/>
          </a:p>
          <a:p>
            <a:endParaRPr kumimoji="1" lang="en-US" altLang="ja-JP" sz="1000" dirty="0"/>
          </a:p>
          <a:p>
            <a:r>
              <a:rPr kumimoji="1" lang="ja-JP" altLang="en-US" sz="1000" dirty="0"/>
              <a:t>　</a:t>
            </a:r>
            <a:r>
              <a:rPr kumimoji="1" lang="en-US" altLang="ja-JP" sz="1000" dirty="0"/>
              <a:t>1</a:t>
            </a:r>
            <a:r>
              <a:rPr kumimoji="1" lang="ja-JP" altLang="en-US" sz="1000" dirty="0"/>
              <a:t>．一定時間経過</a:t>
            </a:r>
            <a:endParaRPr kumimoji="1" lang="en-US" altLang="ja-JP" sz="1000" dirty="0"/>
          </a:p>
          <a:p>
            <a:endParaRPr kumimoji="1" lang="en-US" altLang="ja-JP" sz="1000" dirty="0"/>
          </a:p>
          <a:p>
            <a:r>
              <a:rPr kumimoji="1" lang="ja-JP" altLang="en-US" sz="1000" dirty="0"/>
              <a:t>　</a:t>
            </a:r>
            <a:r>
              <a:rPr kumimoji="1" lang="en-US" altLang="ja-JP" sz="1000" dirty="0"/>
              <a:t>2</a:t>
            </a:r>
            <a:r>
              <a:rPr kumimoji="1" lang="ja-JP" altLang="en-US" sz="1000" dirty="0"/>
              <a:t>．怪獣のクールタイム終了時</a:t>
            </a:r>
            <a:endParaRPr kumimoji="1" lang="en-US" altLang="ja-JP" sz="1000" dirty="0"/>
          </a:p>
          <a:p>
            <a:endParaRPr kumimoji="1" lang="en-US" altLang="ja-JP" sz="1000" dirty="0"/>
          </a:p>
          <a:p>
            <a:r>
              <a:rPr kumimoji="1" lang="ja-JP" altLang="en-US" sz="1000" dirty="0"/>
              <a:t>　</a:t>
            </a:r>
            <a:r>
              <a:rPr kumimoji="1" lang="en-US" altLang="ja-JP" sz="1000" dirty="0"/>
              <a:t>3</a:t>
            </a:r>
            <a:r>
              <a:rPr kumimoji="1" lang="ja-JP" altLang="en-US" sz="1000" dirty="0"/>
              <a:t>．特殊条件（</a:t>
            </a:r>
            <a:r>
              <a:rPr kumimoji="1" lang="en-US" altLang="ja-JP" sz="1000" dirty="0"/>
              <a:t>1st</a:t>
            </a:r>
            <a:r>
              <a:rPr kumimoji="1" lang="ja-JP" altLang="en-US" sz="1000" dirty="0"/>
              <a:t>プレイアブルには不要）</a:t>
            </a:r>
            <a:endParaRPr kumimoji="1" lang="en-US" altLang="ja-JP" sz="1000" dirty="0"/>
          </a:p>
          <a:p>
            <a:endParaRPr kumimoji="1" lang="en-US" altLang="ja-JP" sz="1000" dirty="0"/>
          </a:p>
          <a:p>
            <a:r>
              <a:rPr kumimoji="1" lang="ja-JP" altLang="en-US" sz="1000" dirty="0"/>
              <a:t>　　基本的にずっとかばい状態で特殊な条件を満たすとかばいをしなくなる怪獣なども想定。</a:t>
            </a:r>
            <a:endParaRPr kumimoji="1" lang="en-US" altLang="ja-JP" sz="1000" dirty="0"/>
          </a:p>
        </p:txBody>
      </p:sp>
      <p:sp>
        <p:nvSpPr>
          <p:cNvPr id="14" name="テキスト ボックス 13">
            <a:extLst>
              <a:ext uri="{FF2B5EF4-FFF2-40B4-BE49-F238E27FC236}">
                <a16:creationId xmlns:a16="http://schemas.microsoft.com/office/drawing/2014/main" id="{E5DDB444-D5D9-4C3A-8178-4AF5C5D55DB1}"/>
              </a:ext>
            </a:extLst>
          </p:cNvPr>
          <p:cNvSpPr txBox="1"/>
          <p:nvPr/>
        </p:nvSpPr>
        <p:spPr>
          <a:xfrm>
            <a:off x="717182" y="5045561"/>
            <a:ext cx="1723549" cy="246221"/>
          </a:xfrm>
          <a:prstGeom prst="rect">
            <a:avLst/>
          </a:prstGeom>
          <a:noFill/>
        </p:spPr>
        <p:txBody>
          <a:bodyPr wrap="none" rtlCol="0">
            <a:spAutoFit/>
          </a:bodyPr>
          <a:lstStyle/>
          <a:p>
            <a:r>
              <a:rPr kumimoji="1" lang="ja-JP" altLang="en-US" sz="1000" b="1" dirty="0"/>
              <a:t>・かばいの誘発による戦術</a:t>
            </a:r>
          </a:p>
        </p:txBody>
      </p:sp>
      <p:sp>
        <p:nvSpPr>
          <p:cNvPr id="17" name="テキスト ボックス 16">
            <a:extLst>
              <a:ext uri="{FF2B5EF4-FFF2-40B4-BE49-F238E27FC236}">
                <a16:creationId xmlns:a16="http://schemas.microsoft.com/office/drawing/2014/main" id="{D29C8B2B-D24B-4662-A098-E0450AD0F2AB}"/>
              </a:ext>
            </a:extLst>
          </p:cNvPr>
          <p:cNvSpPr txBox="1"/>
          <p:nvPr/>
        </p:nvSpPr>
        <p:spPr>
          <a:xfrm>
            <a:off x="861038" y="5358990"/>
            <a:ext cx="1556836" cy="246221"/>
          </a:xfrm>
          <a:prstGeom prst="rect">
            <a:avLst/>
          </a:prstGeom>
          <a:noFill/>
        </p:spPr>
        <p:txBody>
          <a:bodyPr wrap="none" rtlCol="0">
            <a:spAutoFit/>
          </a:bodyPr>
          <a:lstStyle/>
          <a:p>
            <a:r>
              <a:rPr kumimoji="1" lang="en-US" altLang="ja-JP" sz="1000" b="1" dirty="0"/>
              <a:t>-</a:t>
            </a:r>
            <a:r>
              <a:rPr kumimoji="1" lang="ja-JP" altLang="en-US" sz="1000" b="1" dirty="0"/>
              <a:t> クールタイム切れ狙い</a:t>
            </a:r>
          </a:p>
        </p:txBody>
      </p:sp>
      <p:sp>
        <p:nvSpPr>
          <p:cNvPr id="18" name="テキスト ボックス 17">
            <a:extLst>
              <a:ext uri="{FF2B5EF4-FFF2-40B4-BE49-F238E27FC236}">
                <a16:creationId xmlns:a16="http://schemas.microsoft.com/office/drawing/2014/main" id="{D11CF37C-BD3D-4D3F-BBBE-375011A3CBFC}"/>
              </a:ext>
            </a:extLst>
          </p:cNvPr>
          <p:cNvSpPr txBox="1"/>
          <p:nvPr/>
        </p:nvSpPr>
        <p:spPr>
          <a:xfrm>
            <a:off x="945073" y="5654572"/>
            <a:ext cx="6211957" cy="246221"/>
          </a:xfrm>
          <a:prstGeom prst="rect">
            <a:avLst/>
          </a:prstGeom>
          <a:noFill/>
        </p:spPr>
        <p:txBody>
          <a:bodyPr wrap="none" rtlCol="0">
            <a:spAutoFit/>
          </a:bodyPr>
          <a:lstStyle/>
          <a:p>
            <a:r>
              <a:rPr kumimoji="1" lang="ja-JP" altLang="en-US" sz="1000" dirty="0"/>
              <a:t>怪獣のクールタイム直前にかばいを誘発することで、かばい自体の時間を極端に短くすることもできる。</a:t>
            </a:r>
            <a:endParaRPr kumimoji="1" lang="en-US" altLang="ja-JP" sz="1000" dirty="0"/>
          </a:p>
        </p:txBody>
      </p:sp>
    </p:spTree>
    <p:extLst>
      <p:ext uri="{BB962C8B-B14F-4D97-AF65-F5344CB8AC3E}">
        <p14:creationId xmlns:p14="http://schemas.microsoft.com/office/powerpoint/2010/main" val="1855429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BC9DAC49-F454-4A69-AB61-D1B4F0BE54EB}"/>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1B8C1AB-C3CD-4307-8FE9-BFBFFB639C64}"/>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6" name="テキスト ボックス 5">
            <a:extLst>
              <a:ext uri="{FF2B5EF4-FFF2-40B4-BE49-F238E27FC236}">
                <a16:creationId xmlns:a16="http://schemas.microsoft.com/office/drawing/2014/main" id="{76542ADE-697C-40B4-B688-0C1FA7613CBB}"/>
              </a:ext>
            </a:extLst>
          </p:cNvPr>
          <p:cNvSpPr txBox="1"/>
          <p:nvPr/>
        </p:nvSpPr>
        <p:spPr>
          <a:xfrm>
            <a:off x="0" y="120024"/>
            <a:ext cx="3180679" cy="307777"/>
          </a:xfrm>
          <a:prstGeom prst="rect">
            <a:avLst/>
          </a:prstGeom>
          <a:noFill/>
        </p:spPr>
        <p:txBody>
          <a:bodyPr wrap="none" rtlCol="0">
            <a:spAutoFit/>
          </a:bodyPr>
          <a:lstStyle/>
          <a:p>
            <a:r>
              <a:rPr kumimoji="1" lang="ja-JP" altLang="en-US" sz="1400" b="1">
                <a:latin typeface="+mn-ea"/>
              </a:rPr>
              <a:t>■バトル画面系フロー</a:t>
            </a:r>
            <a:r>
              <a:rPr kumimoji="1" lang="en-US" altLang="ja-JP" sz="1000" b="1">
                <a:solidFill>
                  <a:srgbClr val="FF0000"/>
                </a:solidFill>
                <a:latin typeface="+mn-ea"/>
              </a:rPr>
              <a:t>(20200212</a:t>
            </a:r>
            <a:r>
              <a:rPr kumimoji="1" lang="ja-JP" altLang="en-US" sz="1000" b="1">
                <a:solidFill>
                  <a:srgbClr val="FF0000"/>
                </a:solidFill>
                <a:latin typeface="+mn-ea"/>
              </a:rPr>
              <a:t>修正）</a:t>
            </a:r>
            <a:endParaRPr kumimoji="1" lang="ja-JP" altLang="en-US" sz="1400" b="1" dirty="0">
              <a:solidFill>
                <a:srgbClr val="FF0000"/>
              </a:solidFill>
              <a:latin typeface="+mn-ea"/>
            </a:endParaRPr>
          </a:p>
        </p:txBody>
      </p:sp>
      <p:sp>
        <p:nvSpPr>
          <p:cNvPr id="37" name="四角形: 角を丸くする 36">
            <a:extLst>
              <a:ext uri="{FF2B5EF4-FFF2-40B4-BE49-F238E27FC236}">
                <a16:creationId xmlns:a16="http://schemas.microsoft.com/office/drawing/2014/main" id="{63C78E06-8991-4A62-A07D-AC5B9400F544}"/>
              </a:ext>
            </a:extLst>
          </p:cNvPr>
          <p:cNvSpPr/>
          <p:nvPr/>
        </p:nvSpPr>
        <p:spPr>
          <a:xfrm>
            <a:off x="196945" y="5621789"/>
            <a:ext cx="1980029" cy="571476"/>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solidFill>
                  <a:schemeClr val="tx1"/>
                </a:solidFill>
              </a:rPr>
              <a:t>メニューボタン以降は</a:t>
            </a:r>
            <a:endParaRPr kumimoji="1" lang="en-US" altLang="ja-JP" sz="800">
              <a:solidFill>
                <a:schemeClr val="tx1"/>
              </a:solidFill>
            </a:endParaRPr>
          </a:p>
          <a:p>
            <a:pPr algn="ctr"/>
            <a:r>
              <a:rPr kumimoji="1" lang="en-US" altLang="ja-JP" sz="800">
                <a:solidFill>
                  <a:schemeClr val="tx1"/>
                </a:solidFill>
              </a:rPr>
              <a:t>【GP01】</a:t>
            </a:r>
            <a:r>
              <a:rPr kumimoji="1" lang="ja-JP" altLang="en-US" sz="800">
                <a:solidFill>
                  <a:schemeClr val="tx1"/>
                </a:solidFill>
              </a:rPr>
              <a:t>バトルメニュー仕様を参照。</a:t>
            </a:r>
          </a:p>
        </p:txBody>
      </p:sp>
      <p:graphicFrame>
        <p:nvGraphicFramePr>
          <p:cNvPr id="29" name="オブジェクト 28">
            <a:extLst>
              <a:ext uri="{FF2B5EF4-FFF2-40B4-BE49-F238E27FC236}">
                <a16:creationId xmlns:a16="http://schemas.microsoft.com/office/drawing/2014/main" id="{F3EEC0AF-D0E0-4492-B967-1BFECA50B895}"/>
              </a:ext>
            </a:extLst>
          </p:cNvPr>
          <p:cNvGraphicFramePr>
            <a:graphicFrameLocks noChangeAspect="1"/>
          </p:cNvGraphicFramePr>
          <p:nvPr>
            <p:extLst>
              <p:ext uri="{D42A27DB-BD31-4B8C-83A1-F6EECF244321}">
                <p14:modId xmlns:p14="http://schemas.microsoft.com/office/powerpoint/2010/main" val="588829739"/>
              </p:ext>
            </p:extLst>
          </p:nvPr>
        </p:nvGraphicFramePr>
        <p:xfrm>
          <a:off x="2446540" y="3088881"/>
          <a:ext cx="1090596" cy="1935604"/>
        </p:xfrm>
        <a:graphic>
          <a:graphicData uri="http://schemas.openxmlformats.org/presentationml/2006/ole">
            <mc:AlternateContent xmlns:mc="http://schemas.openxmlformats.org/markup-compatibility/2006">
              <mc:Choice xmlns:v="urn:schemas-microsoft-com:vml" Requires="v">
                <p:oleObj spid="_x0000_s1030" r:id="rId3" imgW="3390120" imgH="6018840" progId="">
                  <p:embed/>
                </p:oleObj>
              </mc:Choice>
              <mc:Fallback>
                <p:oleObj r:id="rId3" imgW="3390120" imgH="6018840" progId="">
                  <p:embed/>
                  <p:pic>
                    <p:nvPicPr>
                      <p:cNvPr id="29" name="オブジェクト 28">
                        <a:extLst>
                          <a:ext uri="{FF2B5EF4-FFF2-40B4-BE49-F238E27FC236}">
                            <a16:creationId xmlns:a16="http://schemas.microsoft.com/office/drawing/2014/main" id="{F3EEC0AF-D0E0-4492-B967-1BFECA50B895}"/>
                          </a:ext>
                        </a:extLst>
                      </p:cNvPr>
                      <p:cNvPicPr/>
                      <p:nvPr/>
                    </p:nvPicPr>
                    <p:blipFill>
                      <a:blip r:embed="rId4"/>
                      <a:stretch>
                        <a:fillRect/>
                      </a:stretch>
                    </p:blipFill>
                    <p:spPr>
                      <a:xfrm>
                        <a:off x="2446540" y="3088881"/>
                        <a:ext cx="1090596" cy="1935604"/>
                      </a:xfrm>
                      <a:prstGeom prst="rect">
                        <a:avLst/>
                      </a:prstGeom>
                    </p:spPr>
                  </p:pic>
                </p:oleObj>
              </mc:Fallback>
            </mc:AlternateContent>
          </a:graphicData>
        </a:graphic>
      </p:graphicFrame>
      <p:graphicFrame>
        <p:nvGraphicFramePr>
          <p:cNvPr id="23" name="オブジェクト 22">
            <a:extLst>
              <a:ext uri="{FF2B5EF4-FFF2-40B4-BE49-F238E27FC236}">
                <a16:creationId xmlns:a16="http://schemas.microsoft.com/office/drawing/2014/main" id="{2BC4075B-9092-4C8B-87D0-791EFC11D7A6}"/>
              </a:ext>
            </a:extLst>
          </p:cNvPr>
          <p:cNvGraphicFramePr>
            <a:graphicFrameLocks noChangeAspect="1"/>
          </p:cNvGraphicFramePr>
          <p:nvPr>
            <p:extLst>
              <p:ext uri="{D42A27DB-BD31-4B8C-83A1-F6EECF244321}">
                <p14:modId xmlns:p14="http://schemas.microsoft.com/office/powerpoint/2010/main" val="2683022914"/>
              </p:ext>
            </p:extLst>
          </p:nvPr>
        </p:nvGraphicFramePr>
        <p:xfrm>
          <a:off x="2456969" y="591918"/>
          <a:ext cx="1100895" cy="1949758"/>
        </p:xfrm>
        <a:graphic>
          <a:graphicData uri="http://schemas.openxmlformats.org/presentationml/2006/ole">
            <mc:AlternateContent xmlns:mc="http://schemas.openxmlformats.org/markup-compatibility/2006">
              <mc:Choice xmlns:v="urn:schemas-microsoft-com:vml" Requires="v">
                <p:oleObj spid="_x0000_s1031" r:id="rId5" imgW="3390120" imgH="6006240" progId="">
                  <p:embed/>
                </p:oleObj>
              </mc:Choice>
              <mc:Fallback>
                <p:oleObj r:id="rId5" imgW="3390120" imgH="6006240" progId="">
                  <p:embed/>
                  <p:pic>
                    <p:nvPicPr>
                      <p:cNvPr id="23" name="オブジェクト 22">
                        <a:extLst>
                          <a:ext uri="{FF2B5EF4-FFF2-40B4-BE49-F238E27FC236}">
                            <a16:creationId xmlns:a16="http://schemas.microsoft.com/office/drawing/2014/main" id="{2BC4075B-9092-4C8B-87D0-791EFC11D7A6}"/>
                          </a:ext>
                        </a:extLst>
                      </p:cNvPr>
                      <p:cNvPicPr/>
                      <p:nvPr/>
                    </p:nvPicPr>
                    <p:blipFill>
                      <a:blip r:embed="rId6"/>
                      <a:stretch>
                        <a:fillRect/>
                      </a:stretch>
                    </p:blipFill>
                    <p:spPr>
                      <a:xfrm>
                        <a:off x="2456969" y="591918"/>
                        <a:ext cx="1100895" cy="1949758"/>
                      </a:xfrm>
                      <a:prstGeom prst="rect">
                        <a:avLst/>
                      </a:prstGeom>
                    </p:spPr>
                  </p:pic>
                </p:oleObj>
              </mc:Fallback>
            </mc:AlternateContent>
          </a:graphicData>
        </a:graphic>
      </p:graphicFrame>
      <p:pic>
        <p:nvPicPr>
          <p:cNvPr id="24" name="図 23">
            <a:extLst>
              <a:ext uri="{FF2B5EF4-FFF2-40B4-BE49-F238E27FC236}">
                <a16:creationId xmlns:a16="http://schemas.microsoft.com/office/drawing/2014/main" id="{A6046B0A-4E0C-4CAC-9011-1FBD198B0E07}"/>
              </a:ext>
            </a:extLst>
          </p:cNvPr>
          <p:cNvPicPr>
            <a:picLocks noChangeAspect="1"/>
          </p:cNvPicPr>
          <p:nvPr/>
        </p:nvPicPr>
        <p:blipFill>
          <a:blip r:embed="rId7"/>
          <a:stretch>
            <a:fillRect/>
          </a:stretch>
        </p:blipFill>
        <p:spPr>
          <a:xfrm>
            <a:off x="430910" y="591918"/>
            <a:ext cx="1102588" cy="1953987"/>
          </a:xfrm>
          <a:prstGeom prst="rect">
            <a:avLst/>
          </a:prstGeom>
        </p:spPr>
      </p:pic>
      <p:pic>
        <p:nvPicPr>
          <p:cNvPr id="41" name="図 40" descr="コンピューターのスクリーンショット&#10;&#10;自動的に生成された説明">
            <a:extLst>
              <a:ext uri="{FF2B5EF4-FFF2-40B4-BE49-F238E27FC236}">
                <a16:creationId xmlns:a16="http://schemas.microsoft.com/office/drawing/2014/main" id="{E2B5C48A-78B6-4FB4-84DB-5681EF8B75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9523" y="4538886"/>
            <a:ext cx="1100895" cy="1953987"/>
          </a:xfrm>
          <a:prstGeom prst="rect">
            <a:avLst/>
          </a:prstGeom>
        </p:spPr>
      </p:pic>
      <p:sp>
        <p:nvSpPr>
          <p:cNvPr id="8" name="楕円 7">
            <a:extLst>
              <a:ext uri="{FF2B5EF4-FFF2-40B4-BE49-F238E27FC236}">
                <a16:creationId xmlns:a16="http://schemas.microsoft.com/office/drawing/2014/main" id="{DD5FBAC9-CBDB-4CB3-B5A2-2A79736A2DFE}"/>
              </a:ext>
            </a:extLst>
          </p:cNvPr>
          <p:cNvSpPr/>
          <p:nvPr/>
        </p:nvSpPr>
        <p:spPr>
          <a:xfrm>
            <a:off x="1876607" y="1450287"/>
            <a:ext cx="237255" cy="2372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AB3DBAC-4FC0-4E75-B85A-4E80316C45D6}"/>
              </a:ext>
            </a:extLst>
          </p:cNvPr>
          <p:cNvSpPr txBox="1"/>
          <p:nvPr/>
        </p:nvSpPr>
        <p:spPr>
          <a:xfrm>
            <a:off x="379663" y="2599293"/>
            <a:ext cx="1204177" cy="246221"/>
          </a:xfrm>
          <a:prstGeom prst="rect">
            <a:avLst/>
          </a:prstGeom>
          <a:noFill/>
        </p:spPr>
        <p:txBody>
          <a:bodyPr wrap="none" rtlCol="0">
            <a:spAutoFit/>
          </a:bodyPr>
          <a:lstStyle/>
          <a:p>
            <a:pPr algn="ctr"/>
            <a:r>
              <a:rPr kumimoji="1" lang="en-US" altLang="ja-JP" sz="1000"/>
              <a:t>bt100.</a:t>
            </a:r>
            <a:r>
              <a:rPr kumimoji="1" lang="ja-JP" altLang="en-US" sz="1000"/>
              <a:t>バトル画面</a:t>
            </a:r>
            <a:endParaRPr kumimoji="1" lang="en-US" altLang="ja-JP" sz="1000" dirty="0"/>
          </a:p>
        </p:txBody>
      </p:sp>
      <p:sp>
        <p:nvSpPr>
          <p:cNvPr id="16" name="テキスト ボックス 15">
            <a:extLst>
              <a:ext uri="{FF2B5EF4-FFF2-40B4-BE49-F238E27FC236}">
                <a16:creationId xmlns:a16="http://schemas.microsoft.com/office/drawing/2014/main" id="{892D4902-40EB-4630-ABD8-84BF66E32553}"/>
              </a:ext>
            </a:extLst>
          </p:cNvPr>
          <p:cNvSpPr txBox="1"/>
          <p:nvPr/>
        </p:nvSpPr>
        <p:spPr>
          <a:xfrm>
            <a:off x="2113642" y="2617696"/>
            <a:ext cx="1845377" cy="246221"/>
          </a:xfrm>
          <a:prstGeom prst="rect">
            <a:avLst/>
          </a:prstGeom>
          <a:noFill/>
        </p:spPr>
        <p:txBody>
          <a:bodyPr wrap="none" rtlCol="0">
            <a:spAutoFit/>
          </a:bodyPr>
          <a:lstStyle/>
          <a:p>
            <a:pPr algn="ctr"/>
            <a:r>
              <a:rPr kumimoji="1" lang="en-US" altLang="ja-JP" sz="1000"/>
              <a:t>bt110.</a:t>
            </a:r>
            <a:r>
              <a:rPr kumimoji="1" lang="ja-JP" altLang="en-US" sz="1000"/>
              <a:t>バトルキャラ詳細画面</a:t>
            </a:r>
            <a:endParaRPr kumimoji="1" lang="en-US" altLang="ja-JP" sz="1000" dirty="0"/>
          </a:p>
        </p:txBody>
      </p:sp>
      <p:cxnSp>
        <p:nvCxnSpPr>
          <p:cNvPr id="18" name="直線矢印コネクタ 17">
            <a:extLst>
              <a:ext uri="{FF2B5EF4-FFF2-40B4-BE49-F238E27FC236}">
                <a16:creationId xmlns:a16="http://schemas.microsoft.com/office/drawing/2014/main" id="{8FFFBE0A-FA9B-4BDB-8EA1-FD055E0701D9}"/>
              </a:ext>
            </a:extLst>
          </p:cNvPr>
          <p:cNvCxnSpPr>
            <a:cxnSpLocks/>
            <a:endCxn id="8" idx="2"/>
          </p:cNvCxnSpPr>
          <p:nvPr/>
        </p:nvCxnSpPr>
        <p:spPr>
          <a:xfrm flipV="1">
            <a:off x="1532590" y="1568915"/>
            <a:ext cx="3440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3B66C24-114F-4F09-BF99-712AD32D7121}"/>
              </a:ext>
            </a:extLst>
          </p:cNvPr>
          <p:cNvCxnSpPr>
            <a:cxnSpLocks/>
            <a:stCxn id="8" idx="6"/>
          </p:cNvCxnSpPr>
          <p:nvPr/>
        </p:nvCxnSpPr>
        <p:spPr>
          <a:xfrm>
            <a:off x="2113861" y="1568915"/>
            <a:ext cx="3440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F63470AD-9BCB-4267-BCD6-3565A8FF6C3D}"/>
              </a:ext>
            </a:extLst>
          </p:cNvPr>
          <p:cNvCxnSpPr>
            <a:cxnSpLocks/>
            <a:stCxn id="30" idx="6"/>
            <a:endCxn id="41" idx="1"/>
          </p:cNvCxnSpPr>
          <p:nvPr/>
        </p:nvCxnSpPr>
        <p:spPr>
          <a:xfrm>
            <a:off x="4059210" y="1566798"/>
            <a:ext cx="1560313" cy="39490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1F9F503-626B-4C73-BF7F-6445A188EF71}"/>
              </a:ext>
            </a:extLst>
          </p:cNvPr>
          <p:cNvCxnSpPr>
            <a:cxnSpLocks/>
            <a:stCxn id="8" idx="4"/>
          </p:cNvCxnSpPr>
          <p:nvPr/>
        </p:nvCxnSpPr>
        <p:spPr>
          <a:xfrm rot="16200000" flipH="1">
            <a:off x="1036840" y="2645936"/>
            <a:ext cx="2369089" cy="4522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E5E8C2AF-CFF6-46C2-AE8C-D2F535386E3E}"/>
              </a:ext>
            </a:extLst>
          </p:cNvPr>
          <p:cNvCxnSpPr>
            <a:cxnSpLocks/>
          </p:cNvCxnSpPr>
          <p:nvPr/>
        </p:nvCxnSpPr>
        <p:spPr>
          <a:xfrm>
            <a:off x="3008326" y="2545911"/>
            <a:ext cx="0" cy="542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C60FF1C2-1F66-4F3E-A710-9E8A2587A87E}"/>
              </a:ext>
            </a:extLst>
          </p:cNvPr>
          <p:cNvSpPr txBox="1"/>
          <p:nvPr/>
        </p:nvSpPr>
        <p:spPr>
          <a:xfrm>
            <a:off x="5503762" y="6568097"/>
            <a:ext cx="1332416" cy="246221"/>
          </a:xfrm>
          <a:prstGeom prst="rect">
            <a:avLst/>
          </a:prstGeom>
          <a:noFill/>
        </p:spPr>
        <p:txBody>
          <a:bodyPr wrap="none" rtlCol="0">
            <a:spAutoFit/>
          </a:bodyPr>
          <a:lstStyle/>
          <a:p>
            <a:pPr algn="ctr"/>
            <a:r>
              <a:rPr kumimoji="1" lang="en-US" altLang="ja-JP" sz="1000"/>
              <a:t>bt110a.</a:t>
            </a:r>
            <a:r>
              <a:rPr kumimoji="1" lang="ja-JP" altLang="en-US" sz="1000"/>
              <a:t>効果リスト</a:t>
            </a:r>
            <a:endParaRPr kumimoji="1" lang="en-US" altLang="ja-JP" sz="1000" dirty="0"/>
          </a:p>
        </p:txBody>
      </p:sp>
      <p:cxnSp>
        <p:nvCxnSpPr>
          <p:cNvPr id="33" name="直線矢印コネクタ 32">
            <a:extLst>
              <a:ext uri="{FF2B5EF4-FFF2-40B4-BE49-F238E27FC236}">
                <a16:creationId xmlns:a16="http://schemas.microsoft.com/office/drawing/2014/main" id="{F300C525-AFD9-4E4F-86B3-53A7A21F592C}"/>
              </a:ext>
            </a:extLst>
          </p:cNvPr>
          <p:cNvCxnSpPr>
            <a:cxnSpLocks/>
            <a:stCxn id="29" idx="3"/>
            <a:endCxn id="41" idx="1"/>
          </p:cNvCxnSpPr>
          <p:nvPr/>
        </p:nvCxnSpPr>
        <p:spPr>
          <a:xfrm>
            <a:off x="3537136" y="4056683"/>
            <a:ext cx="2082387" cy="14591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7BA252DC-ECC4-4D6A-8D27-7670C55A05C5}"/>
              </a:ext>
            </a:extLst>
          </p:cNvPr>
          <p:cNvSpPr txBox="1"/>
          <p:nvPr/>
        </p:nvSpPr>
        <p:spPr>
          <a:xfrm>
            <a:off x="2341208" y="5114552"/>
            <a:ext cx="1332416" cy="246221"/>
          </a:xfrm>
          <a:prstGeom prst="rect">
            <a:avLst/>
          </a:prstGeom>
          <a:noFill/>
        </p:spPr>
        <p:txBody>
          <a:bodyPr wrap="none" rtlCol="0">
            <a:spAutoFit/>
          </a:bodyPr>
          <a:lstStyle/>
          <a:p>
            <a:pPr algn="ctr"/>
            <a:r>
              <a:rPr kumimoji="1" lang="en-US" altLang="ja-JP" sz="1000"/>
              <a:t>bt120.</a:t>
            </a:r>
            <a:r>
              <a:rPr kumimoji="1" lang="ja-JP" altLang="en-US" sz="1000"/>
              <a:t>部位選択画面</a:t>
            </a:r>
            <a:endParaRPr kumimoji="1" lang="en-US" altLang="ja-JP" sz="1000" dirty="0"/>
          </a:p>
        </p:txBody>
      </p:sp>
      <p:sp>
        <p:nvSpPr>
          <p:cNvPr id="38" name="テキスト ボックス 37">
            <a:extLst>
              <a:ext uri="{FF2B5EF4-FFF2-40B4-BE49-F238E27FC236}">
                <a16:creationId xmlns:a16="http://schemas.microsoft.com/office/drawing/2014/main" id="{8D451496-C175-4AE4-B4B9-F6BC37E63FB8}"/>
              </a:ext>
            </a:extLst>
          </p:cNvPr>
          <p:cNvSpPr txBox="1"/>
          <p:nvPr/>
        </p:nvSpPr>
        <p:spPr>
          <a:xfrm>
            <a:off x="1624230" y="1296401"/>
            <a:ext cx="761304" cy="181675"/>
          </a:xfrm>
          <a:prstGeom prst="rect">
            <a:avLst/>
          </a:prstGeom>
          <a:noFill/>
        </p:spPr>
        <p:txBody>
          <a:bodyPr wrap="none" rtlCol="0">
            <a:spAutoFit/>
          </a:bodyPr>
          <a:lstStyle/>
          <a:p>
            <a:r>
              <a:rPr kumimoji="1" lang="ja-JP" altLang="en-US" sz="800"/>
              <a:t>キャラアイコン</a:t>
            </a:r>
            <a:endParaRPr kumimoji="1" lang="en-US" altLang="ja-JP" sz="800" dirty="0"/>
          </a:p>
        </p:txBody>
      </p:sp>
      <p:sp>
        <p:nvSpPr>
          <p:cNvPr id="39" name="テキスト ボックス 38">
            <a:extLst>
              <a:ext uri="{FF2B5EF4-FFF2-40B4-BE49-F238E27FC236}">
                <a16:creationId xmlns:a16="http://schemas.microsoft.com/office/drawing/2014/main" id="{94FCF95A-C290-4D51-A2D1-3A7340CEE006}"/>
              </a:ext>
            </a:extLst>
          </p:cNvPr>
          <p:cNvSpPr txBox="1"/>
          <p:nvPr/>
        </p:nvSpPr>
        <p:spPr>
          <a:xfrm>
            <a:off x="1712433" y="3829150"/>
            <a:ext cx="674793" cy="181675"/>
          </a:xfrm>
          <a:prstGeom prst="rect">
            <a:avLst/>
          </a:prstGeom>
          <a:noFill/>
        </p:spPr>
        <p:txBody>
          <a:bodyPr wrap="none" rtlCol="0">
            <a:spAutoFit/>
          </a:bodyPr>
          <a:lstStyle/>
          <a:p>
            <a:r>
              <a:rPr kumimoji="1" lang="ja-JP" altLang="en-US" sz="800"/>
              <a:t>怪獣アイコン</a:t>
            </a:r>
            <a:endParaRPr kumimoji="1" lang="en-US" altLang="ja-JP" sz="800" dirty="0"/>
          </a:p>
        </p:txBody>
      </p:sp>
      <p:graphicFrame>
        <p:nvGraphicFramePr>
          <p:cNvPr id="26" name="オブジェクト 25">
            <a:extLst>
              <a:ext uri="{FF2B5EF4-FFF2-40B4-BE49-F238E27FC236}">
                <a16:creationId xmlns:a16="http://schemas.microsoft.com/office/drawing/2014/main" id="{F4C72E75-1592-465E-8748-59CC50BDB4A0}"/>
              </a:ext>
            </a:extLst>
          </p:cNvPr>
          <p:cNvGraphicFramePr>
            <a:graphicFrameLocks noChangeAspect="1"/>
          </p:cNvGraphicFramePr>
          <p:nvPr>
            <p:extLst>
              <p:ext uri="{D42A27DB-BD31-4B8C-83A1-F6EECF244321}">
                <p14:modId xmlns:p14="http://schemas.microsoft.com/office/powerpoint/2010/main" val="2690073982"/>
              </p:ext>
            </p:extLst>
          </p:nvPr>
        </p:nvGraphicFramePr>
        <p:xfrm>
          <a:off x="5617137" y="177827"/>
          <a:ext cx="1105666" cy="1958210"/>
        </p:xfrm>
        <a:graphic>
          <a:graphicData uri="http://schemas.openxmlformats.org/presentationml/2006/ole">
            <mc:AlternateContent xmlns:mc="http://schemas.openxmlformats.org/markup-compatibility/2006">
              <mc:Choice xmlns:v="urn:schemas-microsoft-com:vml" Requires="v">
                <p:oleObj spid="_x0000_s1032" r:id="rId9" imgW="3390120" imgH="6006240" progId="">
                  <p:embed/>
                </p:oleObj>
              </mc:Choice>
              <mc:Fallback>
                <p:oleObj r:id="rId9" imgW="3390120" imgH="6006240" progId="">
                  <p:embed/>
                  <p:pic>
                    <p:nvPicPr>
                      <p:cNvPr id="26" name="オブジェクト 25">
                        <a:extLst>
                          <a:ext uri="{FF2B5EF4-FFF2-40B4-BE49-F238E27FC236}">
                            <a16:creationId xmlns:a16="http://schemas.microsoft.com/office/drawing/2014/main" id="{F4C72E75-1592-465E-8748-59CC50BDB4A0}"/>
                          </a:ext>
                        </a:extLst>
                      </p:cNvPr>
                      <p:cNvPicPr/>
                      <p:nvPr/>
                    </p:nvPicPr>
                    <p:blipFill>
                      <a:blip r:embed="rId10"/>
                      <a:stretch>
                        <a:fillRect/>
                      </a:stretch>
                    </p:blipFill>
                    <p:spPr>
                      <a:xfrm>
                        <a:off x="5617137" y="177827"/>
                        <a:ext cx="1105666" cy="1958210"/>
                      </a:xfrm>
                      <a:prstGeom prst="rect">
                        <a:avLst/>
                      </a:prstGeom>
                    </p:spPr>
                  </p:pic>
                </p:oleObj>
              </mc:Fallback>
            </mc:AlternateContent>
          </a:graphicData>
        </a:graphic>
      </p:graphicFrame>
      <p:graphicFrame>
        <p:nvGraphicFramePr>
          <p:cNvPr id="27" name="オブジェクト 26">
            <a:extLst>
              <a:ext uri="{FF2B5EF4-FFF2-40B4-BE49-F238E27FC236}">
                <a16:creationId xmlns:a16="http://schemas.microsoft.com/office/drawing/2014/main" id="{9F8AE1F8-05C1-496D-9F98-8E22E03245D3}"/>
              </a:ext>
            </a:extLst>
          </p:cNvPr>
          <p:cNvGraphicFramePr>
            <a:graphicFrameLocks noChangeAspect="1"/>
          </p:cNvGraphicFramePr>
          <p:nvPr>
            <p:extLst>
              <p:ext uri="{D42A27DB-BD31-4B8C-83A1-F6EECF244321}">
                <p14:modId xmlns:p14="http://schemas.microsoft.com/office/powerpoint/2010/main" val="3638096128"/>
              </p:ext>
            </p:extLst>
          </p:nvPr>
        </p:nvGraphicFramePr>
        <p:xfrm>
          <a:off x="5617139" y="2358360"/>
          <a:ext cx="1105662" cy="1958202"/>
        </p:xfrm>
        <a:graphic>
          <a:graphicData uri="http://schemas.openxmlformats.org/presentationml/2006/ole">
            <mc:AlternateContent xmlns:mc="http://schemas.openxmlformats.org/markup-compatibility/2006">
              <mc:Choice xmlns:v="urn:schemas-microsoft-com:vml" Requires="v">
                <p:oleObj spid="_x0000_s1033" r:id="rId11" imgW="3390120" imgH="6006240" progId="">
                  <p:embed/>
                </p:oleObj>
              </mc:Choice>
              <mc:Fallback>
                <p:oleObj r:id="rId11" imgW="3390120" imgH="6006240" progId="">
                  <p:embed/>
                  <p:pic>
                    <p:nvPicPr>
                      <p:cNvPr id="27" name="オブジェクト 26">
                        <a:extLst>
                          <a:ext uri="{FF2B5EF4-FFF2-40B4-BE49-F238E27FC236}">
                            <a16:creationId xmlns:a16="http://schemas.microsoft.com/office/drawing/2014/main" id="{9F8AE1F8-05C1-496D-9F98-8E22E03245D3}"/>
                          </a:ext>
                        </a:extLst>
                      </p:cNvPr>
                      <p:cNvPicPr/>
                      <p:nvPr/>
                    </p:nvPicPr>
                    <p:blipFill>
                      <a:blip r:embed="rId12"/>
                      <a:stretch>
                        <a:fillRect/>
                      </a:stretch>
                    </p:blipFill>
                    <p:spPr>
                      <a:xfrm>
                        <a:off x="5617139" y="2358360"/>
                        <a:ext cx="1105662" cy="1958202"/>
                      </a:xfrm>
                      <a:prstGeom prst="rect">
                        <a:avLst/>
                      </a:prstGeom>
                    </p:spPr>
                  </p:pic>
                </p:oleObj>
              </mc:Fallback>
            </mc:AlternateContent>
          </a:graphicData>
        </a:graphic>
      </p:graphicFrame>
      <p:sp>
        <p:nvSpPr>
          <p:cNvPr id="30" name="楕円 29">
            <a:extLst>
              <a:ext uri="{FF2B5EF4-FFF2-40B4-BE49-F238E27FC236}">
                <a16:creationId xmlns:a16="http://schemas.microsoft.com/office/drawing/2014/main" id="{6DBF7895-D5CC-4085-8174-D01A0933976E}"/>
              </a:ext>
            </a:extLst>
          </p:cNvPr>
          <p:cNvSpPr/>
          <p:nvPr/>
        </p:nvSpPr>
        <p:spPr>
          <a:xfrm>
            <a:off x="3821955" y="1448170"/>
            <a:ext cx="237255" cy="2372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4E885D72-AA09-495F-8914-588BFDA32D28}"/>
              </a:ext>
            </a:extLst>
          </p:cNvPr>
          <p:cNvCxnSpPr>
            <a:cxnSpLocks/>
            <a:stCxn id="23" idx="3"/>
            <a:endCxn id="30" idx="2"/>
          </p:cNvCxnSpPr>
          <p:nvPr/>
        </p:nvCxnSpPr>
        <p:spPr>
          <a:xfrm>
            <a:off x="3557864" y="1566797"/>
            <a:ext cx="2640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21">
            <a:extLst>
              <a:ext uri="{FF2B5EF4-FFF2-40B4-BE49-F238E27FC236}">
                <a16:creationId xmlns:a16="http://schemas.microsoft.com/office/drawing/2014/main" id="{4FAA71B1-8E59-4896-8882-D5D4B902BC3C}"/>
              </a:ext>
            </a:extLst>
          </p:cNvPr>
          <p:cNvCxnSpPr>
            <a:cxnSpLocks/>
            <a:stCxn id="30" idx="6"/>
            <a:endCxn id="26" idx="1"/>
          </p:cNvCxnSpPr>
          <p:nvPr/>
        </p:nvCxnSpPr>
        <p:spPr>
          <a:xfrm flipV="1">
            <a:off x="4059210" y="1156932"/>
            <a:ext cx="1557927" cy="4098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21">
            <a:extLst>
              <a:ext uri="{FF2B5EF4-FFF2-40B4-BE49-F238E27FC236}">
                <a16:creationId xmlns:a16="http://schemas.microsoft.com/office/drawing/2014/main" id="{2CC6BC97-260F-49CD-96FC-6C50DE3F0B5D}"/>
              </a:ext>
            </a:extLst>
          </p:cNvPr>
          <p:cNvCxnSpPr>
            <a:cxnSpLocks/>
            <a:stCxn id="30" idx="6"/>
            <a:endCxn id="27" idx="1"/>
          </p:cNvCxnSpPr>
          <p:nvPr/>
        </p:nvCxnSpPr>
        <p:spPr>
          <a:xfrm>
            <a:off x="4059210" y="1566798"/>
            <a:ext cx="1557929" cy="17706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D79FDBFF-B1D6-466D-8737-9ED7912DF192}"/>
              </a:ext>
            </a:extLst>
          </p:cNvPr>
          <p:cNvSpPr txBox="1"/>
          <p:nvPr/>
        </p:nvSpPr>
        <p:spPr>
          <a:xfrm>
            <a:off x="5486931" y="2131554"/>
            <a:ext cx="1366080" cy="246221"/>
          </a:xfrm>
          <a:prstGeom prst="rect">
            <a:avLst/>
          </a:prstGeom>
          <a:noFill/>
        </p:spPr>
        <p:txBody>
          <a:bodyPr wrap="none" rtlCol="0">
            <a:spAutoFit/>
          </a:bodyPr>
          <a:lstStyle/>
          <a:p>
            <a:pPr algn="ctr"/>
            <a:r>
              <a:rPr kumimoji="1" lang="en-US" altLang="ja-JP" sz="1000">
                <a:latin typeface="+mn-ea"/>
              </a:rPr>
              <a:t>bt110b.</a:t>
            </a:r>
            <a:r>
              <a:rPr kumimoji="1" lang="ja-JP" altLang="en-US" sz="1000">
                <a:latin typeface="+mn-ea"/>
              </a:rPr>
              <a:t>キャラ情報</a:t>
            </a:r>
            <a:endParaRPr kumimoji="1" lang="en-US" altLang="ja-JP" sz="1000" dirty="0"/>
          </a:p>
        </p:txBody>
      </p:sp>
      <p:sp>
        <p:nvSpPr>
          <p:cNvPr id="51" name="テキスト ボックス 50">
            <a:extLst>
              <a:ext uri="{FF2B5EF4-FFF2-40B4-BE49-F238E27FC236}">
                <a16:creationId xmlns:a16="http://schemas.microsoft.com/office/drawing/2014/main" id="{D587488E-1E21-447A-A1E4-6AB09A23A8F5}"/>
              </a:ext>
            </a:extLst>
          </p:cNvPr>
          <p:cNvSpPr txBox="1"/>
          <p:nvPr/>
        </p:nvSpPr>
        <p:spPr>
          <a:xfrm>
            <a:off x="5433229" y="4294906"/>
            <a:ext cx="1473480" cy="246221"/>
          </a:xfrm>
          <a:prstGeom prst="rect">
            <a:avLst/>
          </a:prstGeom>
          <a:noFill/>
        </p:spPr>
        <p:txBody>
          <a:bodyPr wrap="none" rtlCol="0">
            <a:spAutoFit/>
          </a:bodyPr>
          <a:lstStyle/>
          <a:p>
            <a:pPr algn="ctr"/>
            <a:r>
              <a:rPr kumimoji="1" lang="en-US" altLang="ja-JP" sz="1000">
                <a:latin typeface="+mn-ea"/>
              </a:rPr>
              <a:t>bt110c.</a:t>
            </a:r>
            <a:r>
              <a:rPr kumimoji="1" lang="ja-JP" altLang="en-US" sz="1000">
                <a:latin typeface="+mn-ea"/>
              </a:rPr>
              <a:t>選択中</a:t>
            </a:r>
            <a:r>
              <a:rPr kumimoji="1" lang="en-US" altLang="ja-JP" sz="1000">
                <a:latin typeface="+mn-ea"/>
              </a:rPr>
              <a:t>TR</a:t>
            </a:r>
            <a:r>
              <a:rPr kumimoji="1" lang="ja-JP" altLang="en-US" sz="1000">
                <a:latin typeface="+mn-ea"/>
              </a:rPr>
              <a:t>情報</a:t>
            </a:r>
            <a:endParaRPr kumimoji="1" lang="en-US" altLang="ja-JP" sz="1000" dirty="0"/>
          </a:p>
        </p:txBody>
      </p:sp>
    </p:spTree>
    <p:extLst>
      <p:ext uri="{BB962C8B-B14F-4D97-AF65-F5344CB8AC3E}">
        <p14:creationId xmlns:p14="http://schemas.microsoft.com/office/powerpoint/2010/main" val="1286870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261884" cy="246221"/>
          </a:xfrm>
          <a:prstGeom prst="rect">
            <a:avLst/>
          </a:prstGeom>
          <a:noFill/>
        </p:spPr>
        <p:txBody>
          <a:bodyPr wrap="none" rtlCol="0">
            <a:spAutoFit/>
          </a:bodyPr>
          <a:lstStyle/>
          <a:p>
            <a:r>
              <a:rPr kumimoji="1" lang="en-US" altLang="ja-JP" sz="1000" b="1" dirty="0"/>
              <a:t>01.</a:t>
            </a:r>
            <a:r>
              <a:rPr kumimoji="1" lang="ja-JP" altLang="en-US" sz="1000" b="1"/>
              <a:t>メニューボタン</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3159839" cy="553998"/>
          </a:xfrm>
          <a:prstGeom prst="rect">
            <a:avLst/>
          </a:prstGeom>
          <a:noFill/>
        </p:spPr>
        <p:txBody>
          <a:bodyPr wrap="none" rtlCol="0">
            <a:spAutoFit/>
          </a:bodyPr>
          <a:lstStyle/>
          <a:p>
            <a:r>
              <a:rPr kumimoji="1" lang="ja-JP" altLang="en-US" sz="1000">
                <a:latin typeface="+mn-ea"/>
              </a:rPr>
              <a:t>タップするとバトルを一時停止して、</a:t>
            </a:r>
            <a:endParaRPr kumimoji="1" lang="en-US" altLang="ja-JP" sz="1000" dirty="0">
              <a:latin typeface="+mn-ea"/>
            </a:endParaRPr>
          </a:p>
          <a:p>
            <a:r>
              <a:rPr kumimoji="1" lang="ja-JP" altLang="en-US" sz="1000">
                <a:latin typeface="+mn-ea"/>
              </a:rPr>
              <a:t>メニューウィンドウを表示する。</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a:solidFill>
                  <a:srgbClr val="00B050"/>
                </a:solidFill>
                <a:latin typeface="+mn-ea"/>
              </a:rPr>
              <a:t>バトルメニュー仕様</a:t>
            </a:r>
            <a:r>
              <a:rPr kumimoji="1" lang="en-US" altLang="ja-JP" sz="1000" b="1" dirty="0">
                <a:solidFill>
                  <a:srgbClr val="00B050"/>
                </a:solidFill>
                <a:latin typeface="+mn-ea"/>
              </a:rPr>
              <a:t>_[</a:t>
            </a:r>
            <a:r>
              <a:rPr kumimoji="1" lang="ja-JP" altLang="en-US" sz="1000" b="1">
                <a:solidFill>
                  <a:srgbClr val="00B050"/>
                </a:solidFill>
                <a:latin typeface="+mn-ea"/>
              </a:rPr>
              <a:t>日付</a:t>
            </a:r>
            <a:r>
              <a:rPr kumimoji="1" lang="en-US" altLang="ja-JP" sz="1000" b="1" dirty="0">
                <a:solidFill>
                  <a:srgbClr val="00B050"/>
                </a:solidFill>
                <a:latin typeface="+mn-ea"/>
              </a:rPr>
              <a:t>].pptx</a:t>
            </a:r>
            <a:r>
              <a:rPr kumimoji="1" lang="ja-JP" altLang="en-US" sz="1000" b="1">
                <a:solidFill>
                  <a:srgbClr val="00B050"/>
                </a:solidFill>
                <a:latin typeface="+mn-ea"/>
              </a:rPr>
              <a:t>参照。</a:t>
            </a:r>
            <a:endParaRPr kumimoji="1" lang="en-US" altLang="ja-JP" sz="1000" b="1" dirty="0">
              <a:solidFill>
                <a:srgbClr val="00B050"/>
              </a:solidFill>
              <a:latin typeface="+mn-ea"/>
            </a:endParaRPr>
          </a:p>
        </p:txBody>
      </p:sp>
      <p:sp>
        <p:nvSpPr>
          <p:cNvPr id="54" name="テキスト ボックス 53">
            <a:extLst>
              <a:ext uri="{FF2B5EF4-FFF2-40B4-BE49-F238E27FC236}">
                <a16:creationId xmlns:a16="http://schemas.microsoft.com/office/drawing/2014/main" id="{CCE20C80-A3C9-2B41-BB9A-B526F8A9D2DA}"/>
              </a:ext>
            </a:extLst>
          </p:cNvPr>
          <p:cNvSpPr txBox="1"/>
          <p:nvPr/>
        </p:nvSpPr>
        <p:spPr>
          <a:xfrm>
            <a:off x="4226357" y="1631265"/>
            <a:ext cx="1261884" cy="246221"/>
          </a:xfrm>
          <a:prstGeom prst="rect">
            <a:avLst/>
          </a:prstGeom>
          <a:noFill/>
        </p:spPr>
        <p:txBody>
          <a:bodyPr wrap="none" rtlCol="0">
            <a:spAutoFit/>
          </a:bodyPr>
          <a:lstStyle/>
          <a:p>
            <a:r>
              <a:rPr kumimoji="1" lang="en-US" altLang="ja-JP" sz="1000" b="1" dirty="0"/>
              <a:t>02.</a:t>
            </a:r>
            <a:r>
              <a:rPr kumimoji="1" lang="ja-JP" altLang="en-US" sz="1000" b="1"/>
              <a:t>ゲームスピード</a:t>
            </a:r>
          </a:p>
        </p:txBody>
      </p:sp>
      <p:sp>
        <p:nvSpPr>
          <p:cNvPr id="55" name="テキスト ボックス 54">
            <a:extLst>
              <a:ext uri="{FF2B5EF4-FFF2-40B4-BE49-F238E27FC236}">
                <a16:creationId xmlns:a16="http://schemas.microsoft.com/office/drawing/2014/main" id="{31A68F94-582A-7C4A-87D3-1EF6C0800708}"/>
              </a:ext>
            </a:extLst>
          </p:cNvPr>
          <p:cNvSpPr txBox="1"/>
          <p:nvPr/>
        </p:nvSpPr>
        <p:spPr>
          <a:xfrm>
            <a:off x="4357736" y="1906795"/>
            <a:ext cx="3284874" cy="553998"/>
          </a:xfrm>
          <a:prstGeom prst="rect">
            <a:avLst/>
          </a:prstGeom>
          <a:noFill/>
        </p:spPr>
        <p:txBody>
          <a:bodyPr wrap="none" rtlCol="0">
            <a:spAutoFit/>
          </a:bodyPr>
          <a:lstStyle/>
          <a:p>
            <a:r>
              <a:rPr kumimoji="1" lang="ja-JP" altLang="en-US" sz="1000">
                <a:latin typeface="+mn-ea"/>
              </a:rPr>
              <a:t>バトル開始時の初期状態では</a:t>
            </a:r>
            <a:r>
              <a:rPr kumimoji="1" lang="en-US" altLang="ja-JP" sz="1000" dirty="0">
                <a:latin typeface="+mn-ea"/>
              </a:rPr>
              <a:t>x1</a:t>
            </a:r>
            <a:r>
              <a:rPr kumimoji="1" lang="ja-JP" altLang="en-US" sz="1000">
                <a:latin typeface="+mn-ea"/>
              </a:rPr>
              <a:t>となって等倍を表す。</a:t>
            </a:r>
            <a:endParaRPr kumimoji="1" lang="en-US" altLang="ja-JP" sz="1000" dirty="0">
              <a:latin typeface="+mn-ea"/>
            </a:endParaRPr>
          </a:p>
          <a:p>
            <a:r>
              <a:rPr kumimoji="1" lang="ja-JP" altLang="en-US" sz="1000">
                <a:latin typeface="+mn-ea"/>
              </a:rPr>
              <a:t>タップするたびに</a:t>
            </a:r>
            <a:r>
              <a:rPr kumimoji="1" lang="en-US" altLang="ja-JP" sz="1000" dirty="0">
                <a:latin typeface="+mn-ea"/>
              </a:rPr>
              <a:t>x2</a:t>
            </a:r>
            <a:r>
              <a:rPr kumimoji="1" lang="ja-JP" altLang="en-US" sz="1000">
                <a:latin typeface="+mn-ea"/>
              </a:rPr>
              <a:t>→</a:t>
            </a:r>
            <a:r>
              <a:rPr kumimoji="1" lang="en-US" altLang="ja-JP" sz="1000" dirty="0">
                <a:latin typeface="+mn-ea"/>
              </a:rPr>
              <a:t>x3</a:t>
            </a:r>
            <a:r>
              <a:rPr kumimoji="1" lang="ja-JP" altLang="en-US" sz="1000">
                <a:latin typeface="+mn-ea"/>
              </a:rPr>
              <a:t>となる。</a:t>
            </a:r>
            <a:r>
              <a:rPr kumimoji="1" lang="en-US" altLang="ja-JP" sz="1000" dirty="0">
                <a:latin typeface="+mn-ea"/>
              </a:rPr>
              <a:t>x3</a:t>
            </a:r>
            <a:r>
              <a:rPr kumimoji="1" lang="ja-JP" altLang="en-US" sz="1000">
                <a:latin typeface="+mn-ea"/>
              </a:rPr>
              <a:t>が最大とし、</a:t>
            </a:r>
            <a:endParaRPr kumimoji="1" lang="en-US" altLang="ja-JP" sz="1000" dirty="0">
              <a:latin typeface="+mn-ea"/>
            </a:endParaRPr>
          </a:p>
          <a:p>
            <a:r>
              <a:rPr kumimoji="1" lang="ja-JP" altLang="en-US" sz="1000">
                <a:latin typeface="+mn-ea"/>
              </a:rPr>
              <a:t>もう一度タップすると</a:t>
            </a:r>
            <a:r>
              <a:rPr kumimoji="1" lang="en-US" altLang="ja-JP" sz="1000" dirty="0">
                <a:latin typeface="+mn-ea"/>
              </a:rPr>
              <a:t>x1</a:t>
            </a:r>
            <a:r>
              <a:rPr kumimoji="1" lang="ja-JP" altLang="en-US" sz="1000">
                <a:latin typeface="+mn-ea"/>
              </a:rPr>
              <a:t>に戻る。</a:t>
            </a:r>
            <a:endParaRPr kumimoji="1" lang="en-US" altLang="ja-JP" sz="1000" dirty="0">
              <a:latin typeface="+mn-ea"/>
            </a:endParaRPr>
          </a:p>
        </p:txBody>
      </p:sp>
      <p:sp>
        <p:nvSpPr>
          <p:cNvPr id="56" name="テキスト ボックス 55">
            <a:extLst>
              <a:ext uri="{FF2B5EF4-FFF2-40B4-BE49-F238E27FC236}">
                <a16:creationId xmlns:a16="http://schemas.microsoft.com/office/drawing/2014/main" id="{5FE20F1B-6063-1B44-B115-B6EBC3ECF0F3}"/>
              </a:ext>
            </a:extLst>
          </p:cNvPr>
          <p:cNvSpPr txBox="1"/>
          <p:nvPr/>
        </p:nvSpPr>
        <p:spPr>
          <a:xfrm>
            <a:off x="4244062" y="2505657"/>
            <a:ext cx="748923" cy="246221"/>
          </a:xfrm>
          <a:prstGeom prst="rect">
            <a:avLst/>
          </a:prstGeom>
          <a:noFill/>
        </p:spPr>
        <p:txBody>
          <a:bodyPr wrap="none" rtlCol="0">
            <a:spAutoFit/>
          </a:bodyPr>
          <a:lstStyle/>
          <a:p>
            <a:r>
              <a:rPr kumimoji="1" lang="en-US" altLang="ja-JP" sz="1000" b="1" dirty="0"/>
              <a:t>03.</a:t>
            </a:r>
            <a:r>
              <a:rPr kumimoji="1" lang="ja-JP" altLang="en-US" sz="1000" b="1"/>
              <a:t>怪獣名</a:t>
            </a:r>
          </a:p>
        </p:txBody>
      </p:sp>
      <p:sp>
        <p:nvSpPr>
          <p:cNvPr id="57" name="テキスト ボックス 56">
            <a:extLst>
              <a:ext uri="{FF2B5EF4-FFF2-40B4-BE49-F238E27FC236}">
                <a16:creationId xmlns:a16="http://schemas.microsoft.com/office/drawing/2014/main" id="{1E95C6BD-F26A-5141-9B82-D83BD8538E2A}"/>
              </a:ext>
            </a:extLst>
          </p:cNvPr>
          <p:cNvSpPr txBox="1"/>
          <p:nvPr/>
        </p:nvSpPr>
        <p:spPr>
          <a:xfrm>
            <a:off x="4375441" y="2781187"/>
            <a:ext cx="2236510" cy="246221"/>
          </a:xfrm>
          <a:prstGeom prst="rect">
            <a:avLst/>
          </a:prstGeom>
          <a:noFill/>
        </p:spPr>
        <p:txBody>
          <a:bodyPr wrap="none" rtlCol="0">
            <a:spAutoFit/>
          </a:bodyPr>
          <a:lstStyle/>
          <a:p>
            <a:r>
              <a:rPr kumimoji="1" lang="ja-JP" altLang="en-US" sz="1000">
                <a:latin typeface="+mn-ea"/>
              </a:rPr>
              <a:t>怪獣の名前をテキストで表示する。</a:t>
            </a:r>
            <a:endParaRPr kumimoji="1" lang="en-US" altLang="ja-JP" sz="1000" dirty="0">
              <a:latin typeface="+mn-ea"/>
            </a:endParaRPr>
          </a:p>
        </p:txBody>
      </p:sp>
      <p:sp>
        <p:nvSpPr>
          <p:cNvPr id="58" name="テキスト ボックス 57">
            <a:extLst>
              <a:ext uri="{FF2B5EF4-FFF2-40B4-BE49-F238E27FC236}">
                <a16:creationId xmlns:a16="http://schemas.microsoft.com/office/drawing/2014/main" id="{300DABCF-ADAC-884A-8839-D586D927A8D4}"/>
              </a:ext>
            </a:extLst>
          </p:cNvPr>
          <p:cNvSpPr txBox="1"/>
          <p:nvPr/>
        </p:nvSpPr>
        <p:spPr>
          <a:xfrm>
            <a:off x="4244062" y="3164448"/>
            <a:ext cx="1164101" cy="246221"/>
          </a:xfrm>
          <a:prstGeom prst="rect">
            <a:avLst/>
          </a:prstGeom>
          <a:noFill/>
        </p:spPr>
        <p:txBody>
          <a:bodyPr wrap="none" rtlCol="0">
            <a:spAutoFit/>
          </a:bodyPr>
          <a:lstStyle/>
          <a:p>
            <a:r>
              <a:rPr kumimoji="1" lang="en-US" altLang="ja-JP" sz="1000" b="1" dirty="0"/>
              <a:t>04.</a:t>
            </a:r>
            <a:r>
              <a:rPr kumimoji="1" lang="ja-JP" altLang="en-US" sz="1000" b="1"/>
              <a:t>怪獣</a:t>
            </a:r>
            <a:r>
              <a:rPr kumimoji="1" lang="en-US" altLang="ja-JP" sz="1000" b="1" dirty="0"/>
              <a:t>HP</a:t>
            </a:r>
            <a:r>
              <a:rPr kumimoji="1" lang="ja-JP" altLang="en-US" sz="1000" b="1"/>
              <a:t>の表現</a:t>
            </a:r>
          </a:p>
        </p:txBody>
      </p:sp>
      <p:sp>
        <p:nvSpPr>
          <p:cNvPr id="59" name="テキスト ボックス 58">
            <a:extLst>
              <a:ext uri="{FF2B5EF4-FFF2-40B4-BE49-F238E27FC236}">
                <a16:creationId xmlns:a16="http://schemas.microsoft.com/office/drawing/2014/main" id="{ABF575BA-DCA6-FD44-B0EA-909199F2FEA8}"/>
              </a:ext>
            </a:extLst>
          </p:cNvPr>
          <p:cNvSpPr txBox="1"/>
          <p:nvPr/>
        </p:nvSpPr>
        <p:spPr>
          <a:xfrm>
            <a:off x="4375441" y="3439978"/>
            <a:ext cx="2664512" cy="246221"/>
          </a:xfrm>
          <a:prstGeom prst="rect">
            <a:avLst/>
          </a:prstGeom>
          <a:noFill/>
        </p:spPr>
        <p:txBody>
          <a:bodyPr wrap="none" rtlCol="0">
            <a:spAutoFit/>
          </a:bodyPr>
          <a:lstStyle/>
          <a:p>
            <a:r>
              <a:rPr kumimoji="1" lang="ja-JP" altLang="en-US" sz="1000">
                <a:latin typeface="+mn-ea"/>
              </a:rPr>
              <a:t>怪獣の</a:t>
            </a:r>
            <a:r>
              <a:rPr kumimoji="1" lang="en-US" altLang="ja-JP" sz="1000" dirty="0">
                <a:latin typeface="+mn-ea"/>
              </a:rPr>
              <a:t>HP</a:t>
            </a:r>
            <a:r>
              <a:rPr kumimoji="1" lang="ja-JP" altLang="en-US" sz="1000">
                <a:latin typeface="+mn-ea"/>
              </a:rPr>
              <a:t>ゲージ。残量により色が変わる。</a:t>
            </a:r>
            <a:endParaRPr kumimoji="1" lang="en-US" altLang="ja-JP" sz="1000" dirty="0">
              <a:latin typeface="+mn-ea"/>
            </a:endParaRPr>
          </a:p>
        </p:txBody>
      </p:sp>
      <p:graphicFrame>
        <p:nvGraphicFramePr>
          <p:cNvPr id="60" name="表 59">
            <a:extLst>
              <a:ext uri="{FF2B5EF4-FFF2-40B4-BE49-F238E27FC236}">
                <a16:creationId xmlns:a16="http://schemas.microsoft.com/office/drawing/2014/main" id="{B2BAD54C-F796-A54D-A47B-91C41044DF5A}"/>
              </a:ext>
            </a:extLst>
          </p:cNvPr>
          <p:cNvGraphicFramePr>
            <a:graphicFrameLocks noGrp="1"/>
          </p:cNvGraphicFramePr>
          <p:nvPr>
            <p:extLst>
              <p:ext uri="{D42A27DB-BD31-4B8C-83A1-F6EECF244321}">
                <p14:modId xmlns:p14="http://schemas.microsoft.com/office/powerpoint/2010/main" val="1001618997"/>
              </p:ext>
            </p:extLst>
          </p:nvPr>
        </p:nvGraphicFramePr>
        <p:xfrm>
          <a:off x="4460872" y="3744022"/>
          <a:ext cx="1699260" cy="1463040"/>
        </p:xfrm>
        <a:graphic>
          <a:graphicData uri="http://schemas.openxmlformats.org/drawingml/2006/table">
            <a:tbl>
              <a:tblPr firstRow="1" bandRow="1">
                <a:tableStyleId>{5C22544A-7EE6-4342-B048-85BDC9FD1C3A}</a:tableStyleId>
              </a:tblPr>
              <a:tblGrid>
                <a:gridCol w="973455">
                  <a:extLst>
                    <a:ext uri="{9D8B030D-6E8A-4147-A177-3AD203B41FA5}">
                      <a16:colId xmlns:a16="http://schemas.microsoft.com/office/drawing/2014/main" val="1952811295"/>
                    </a:ext>
                  </a:extLst>
                </a:gridCol>
                <a:gridCol w="725805">
                  <a:extLst>
                    <a:ext uri="{9D8B030D-6E8A-4147-A177-3AD203B41FA5}">
                      <a16:colId xmlns:a16="http://schemas.microsoft.com/office/drawing/2014/main" val="1795208192"/>
                    </a:ext>
                  </a:extLst>
                </a:gridCol>
              </a:tblGrid>
              <a:tr h="0">
                <a:tc>
                  <a:txBody>
                    <a:bodyPr/>
                    <a:lstStyle/>
                    <a:p>
                      <a:r>
                        <a:rPr kumimoji="1" lang="en-US" altLang="ja-JP" sz="1000" dirty="0"/>
                        <a:t>HP</a:t>
                      </a:r>
                      <a:endParaRPr kumimoji="1" lang="ja-JP" altLang="en-US" sz="1000" dirty="0"/>
                    </a:p>
                  </a:txBody>
                  <a:tcPr/>
                </a:tc>
                <a:tc>
                  <a:txBody>
                    <a:bodyPr/>
                    <a:lstStyle/>
                    <a:p>
                      <a:r>
                        <a:rPr kumimoji="1" lang="ja-JP" altLang="en-US" sz="1000" dirty="0"/>
                        <a:t>カラー</a:t>
                      </a:r>
                    </a:p>
                  </a:txBody>
                  <a:tcPr/>
                </a:tc>
                <a:extLst>
                  <a:ext uri="{0D108BD9-81ED-4DB2-BD59-A6C34878D82A}">
                    <a16:rowId xmlns:a16="http://schemas.microsoft.com/office/drawing/2014/main" val="1216520368"/>
                  </a:ext>
                </a:extLst>
              </a:tr>
              <a:tr h="0">
                <a:tc>
                  <a:txBody>
                    <a:bodyPr/>
                    <a:lstStyle/>
                    <a:p>
                      <a:r>
                        <a:rPr kumimoji="1" lang="en-US" altLang="ja-JP" sz="1000" dirty="0"/>
                        <a:t>81%</a:t>
                      </a:r>
                      <a:r>
                        <a:rPr kumimoji="1" lang="ja-JP" altLang="en-US" sz="1000" dirty="0"/>
                        <a:t>～</a:t>
                      </a:r>
                      <a:r>
                        <a:rPr kumimoji="1" lang="en-US" altLang="ja-JP" sz="1000" dirty="0"/>
                        <a:t>100%</a:t>
                      </a:r>
                      <a:endParaRPr kumimoji="1" lang="ja-JP" altLang="en-US" sz="1000" dirty="0"/>
                    </a:p>
                  </a:txBody>
                  <a:tcPr/>
                </a:tc>
                <a:tc>
                  <a:txBody>
                    <a:bodyPr/>
                    <a:lstStyle/>
                    <a:p>
                      <a:r>
                        <a:rPr kumimoji="1" lang="ja-JP" altLang="en-US" sz="1000" dirty="0"/>
                        <a:t>青</a:t>
                      </a:r>
                    </a:p>
                  </a:txBody>
                  <a:tcPr/>
                </a:tc>
                <a:extLst>
                  <a:ext uri="{0D108BD9-81ED-4DB2-BD59-A6C34878D82A}">
                    <a16:rowId xmlns:a16="http://schemas.microsoft.com/office/drawing/2014/main" val="3825161810"/>
                  </a:ext>
                </a:extLst>
              </a:tr>
              <a:tr h="0">
                <a:tc>
                  <a:txBody>
                    <a:bodyPr/>
                    <a:lstStyle/>
                    <a:p>
                      <a:r>
                        <a:rPr kumimoji="1" lang="en-US" altLang="ja-JP" sz="1000" dirty="0"/>
                        <a:t>61%</a:t>
                      </a:r>
                      <a:r>
                        <a:rPr kumimoji="1" lang="ja-JP" altLang="en-US" sz="1000" dirty="0"/>
                        <a:t>～</a:t>
                      </a:r>
                      <a:r>
                        <a:rPr kumimoji="1" lang="en-US" altLang="ja-JP" sz="1000" dirty="0"/>
                        <a:t>80%</a:t>
                      </a:r>
                      <a:endParaRPr kumimoji="1" lang="ja-JP" altLang="en-US" sz="1000" dirty="0"/>
                    </a:p>
                  </a:txBody>
                  <a:tcPr/>
                </a:tc>
                <a:tc>
                  <a:txBody>
                    <a:bodyPr/>
                    <a:lstStyle/>
                    <a:p>
                      <a:r>
                        <a:rPr kumimoji="1" lang="ja-JP" altLang="en-US" sz="1000" dirty="0"/>
                        <a:t>緑</a:t>
                      </a:r>
                    </a:p>
                  </a:txBody>
                  <a:tcPr/>
                </a:tc>
                <a:extLst>
                  <a:ext uri="{0D108BD9-81ED-4DB2-BD59-A6C34878D82A}">
                    <a16:rowId xmlns:a16="http://schemas.microsoft.com/office/drawing/2014/main" val="1360964728"/>
                  </a:ext>
                </a:extLst>
              </a:tr>
              <a:tr h="0">
                <a:tc>
                  <a:txBody>
                    <a:bodyPr/>
                    <a:lstStyle/>
                    <a:p>
                      <a:r>
                        <a:rPr kumimoji="1" lang="en-US" altLang="ja-JP" sz="1000" dirty="0"/>
                        <a:t>41%</a:t>
                      </a:r>
                      <a:r>
                        <a:rPr kumimoji="1" lang="ja-JP" altLang="en-US" sz="1000" dirty="0"/>
                        <a:t>～</a:t>
                      </a:r>
                      <a:r>
                        <a:rPr kumimoji="1" lang="en-US" altLang="ja-JP" sz="1000" dirty="0"/>
                        <a:t>60%</a:t>
                      </a:r>
                      <a:endParaRPr kumimoji="1" lang="ja-JP" altLang="en-US" sz="1000" dirty="0"/>
                    </a:p>
                  </a:txBody>
                  <a:tcPr/>
                </a:tc>
                <a:tc>
                  <a:txBody>
                    <a:bodyPr/>
                    <a:lstStyle/>
                    <a:p>
                      <a:r>
                        <a:rPr kumimoji="1" lang="ja-JP" altLang="en-US" sz="1000" dirty="0"/>
                        <a:t>黄</a:t>
                      </a:r>
                    </a:p>
                  </a:txBody>
                  <a:tcPr/>
                </a:tc>
                <a:extLst>
                  <a:ext uri="{0D108BD9-81ED-4DB2-BD59-A6C34878D82A}">
                    <a16:rowId xmlns:a16="http://schemas.microsoft.com/office/drawing/2014/main" val="283126727"/>
                  </a:ext>
                </a:extLst>
              </a:tr>
              <a:tr h="0">
                <a:tc>
                  <a:txBody>
                    <a:bodyPr/>
                    <a:lstStyle/>
                    <a:p>
                      <a:r>
                        <a:rPr kumimoji="1" lang="en-US" altLang="ja-JP" sz="1000" dirty="0"/>
                        <a:t>21%</a:t>
                      </a:r>
                      <a:r>
                        <a:rPr kumimoji="1" lang="ja-JP" altLang="en-US" sz="1000" dirty="0"/>
                        <a:t>～</a:t>
                      </a:r>
                      <a:r>
                        <a:rPr kumimoji="1" lang="en-US" altLang="ja-JP" sz="1000" dirty="0"/>
                        <a:t>40</a:t>
                      </a:r>
                      <a:r>
                        <a:rPr kumimoji="1" lang="ja-JP" altLang="en-US" sz="1000" dirty="0"/>
                        <a:t>％</a:t>
                      </a:r>
                    </a:p>
                  </a:txBody>
                  <a:tcPr/>
                </a:tc>
                <a:tc>
                  <a:txBody>
                    <a:bodyPr/>
                    <a:lstStyle/>
                    <a:p>
                      <a:r>
                        <a:rPr kumimoji="1" lang="ja-JP" altLang="en-US" sz="1000" dirty="0"/>
                        <a:t>オレンジ</a:t>
                      </a:r>
                    </a:p>
                  </a:txBody>
                  <a:tcPr/>
                </a:tc>
                <a:extLst>
                  <a:ext uri="{0D108BD9-81ED-4DB2-BD59-A6C34878D82A}">
                    <a16:rowId xmlns:a16="http://schemas.microsoft.com/office/drawing/2014/main" val="3133752094"/>
                  </a:ext>
                </a:extLst>
              </a:tr>
              <a:tr h="0">
                <a:tc>
                  <a:txBody>
                    <a:bodyPr/>
                    <a:lstStyle/>
                    <a:p>
                      <a:r>
                        <a:rPr kumimoji="1" lang="en-US" altLang="ja-JP" sz="1000" dirty="0"/>
                        <a:t>1%</a:t>
                      </a:r>
                      <a:r>
                        <a:rPr kumimoji="1" lang="ja-JP" altLang="en-US" sz="1000" dirty="0"/>
                        <a:t>～</a:t>
                      </a:r>
                      <a:r>
                        <a:rPr kumimoji="1" lang="en-US" altLang="ja-JP" sz="1000" dirty="0"/>
                        <a:t>20%</a:t>
                      </a:r>
                      <a:endParaRPr kumimoji="1" lang="ja-JP" altLang="en-US" sz="1000" dirty="0"/>
                    </a:p>
                  </a:txBody>
                  <a:tcPr/>
                </a:tc>
                <a:tc>
                  <a:txBody>
                    <a:bodyPr/>
                    <a:lstStyle/>
                    <a:p>
                      <a:r>
                        <a:rPr kumimoji="1" lang="ja-JP" altLang="en-US" sz="1000" dirty="0"/>
                        <a:t>赤</a:t>
                      </a:r>
                    </a:p>
                  </a:txBody>
                  <a:tcPr/>
                </a:tc>
                <a:extLst>
                  <a:ext uri="{0D108BD9-81ED-4DB2-BD59-A6C34878D82A}">
                    <a16:rowId xmlns:a16="http://schemas.microsoft.com/office/drawing/2014/main" val="3746513368"/>
                  </a:ext>
                </a:extLst>
              </a:tr>
            </a:tbl>
          </a:graphicData>
        </a:graphic>
      </p:graphicFrame>
      <p:sp>
        <p:nvSpPr>
          <p:cNvPr id="61" name="テキスト ボックス 60">
            <a:extLst>
              <a:ext uri="{FF2B5EF4-FFF2-40B4-BE49-F238E27FC236}">
                <a16:creationId xmlns:a16="http://schemas.microsoft.com/office/drawing/2014/main" id="{99CA754B-A9A1-6B48-AFC8-C4F803B0CDA0}"/>
              </a:ext>
            </a:extLst>
          </p:cNvPr>
          <p:cNvSpPr txBox="1"/>
          <p:nvPr/>
        </p:nvSpPr>
        <p:spPr>
          <a:xfrm>
            <a:off x="4226357" y="5355389"/>
            <a:ext cx="1390124" cy="246221"/>
          </a:xfrm>
          <a:prstGeom prst="rect">
            <a:avLst/>
          </a:prstGeom>
          <a:noFill/>
        </p:spPr>
        <p:txBody>
          <a:bodyPr wrap="none" rtlCol="0">
            <a:spAutoFit/>
          </a:bodyPr>
          <a:lstStyle/>
          <a:p>
            <a:r>
              <a:rPr kumimoji="1" lang="en-US" altLang="ja-JP" sz="1000" b="1" dirty="0"/>
              <a:t>05.</a:t>
            </a:r>
            <a:r>
              <a:rPr kumimoji="1" lang="ja-JP" altLang="en-US" sz="1000" b="1"/>
              <a:t>怪獣クールタイム</a:t>
            </a:r>
          </a:p>
        </p:txBody>
      </p:sp>
      <p:sp>
        <p:nvSpPr>
          <p:cNvPr id="62" name="テキスト ボックス 61">
            <a:extLst>
              <a:ext uri="{FF2B5EF4-FFF2-40B4-BE49-F238E27FC236}">
                <a16:creationId xmlns:a16="http://schemas.microsoft.com/office/drawing/2014/main" id="{10967D37-71D2-874F-9CF6-06A02C0DA0A5}"/>
              </a:ext>
            </a:extLst>
          </p:cNvPr>
          <p:cNvSpPr txBox="1"/>
          <p:nvPr/>
        </p:nvSpPr>
        <p:spPr>
          <a:xfrm>
            <a:off x="4357736" y="5630919"/>
            <a:ext cx="3262432" cy="553998"/>
          </a:xfrm>
          <a:prstGeom prst="rect">
            <a:avLst/>
          </a:prstGeom>
          <a:noFill/>
        </p:spPr>
        <p:txBody>
          <a:bodyPr wrap="none" rtlCol="0">
            <a:spAutoFit/>
          </a:bodyPr>
          <a:lstStyle/>
          <a:p>
            <a:r>
              <a:rPr kumimoji="1" lang="ja-JP" altLang="en-US" sz="1000">
                <a:latin typeface="+mn-ea"/>
              </a:rPr>
              <a:t>怪獣の次に行動するのがわかるクールタイム。</a:t>
            </a:r>
            <a:endParaRPr kumimoji="1" lang="en-US" altLang="ja-JP" sz="1000" dirty="0">
              <a:latin typeface="+mn-ea"/>
            </a:endParaRPr>
          </a:p>
          <a:p>
            <a:r>
              <a:rPr kumimoji="1" lang="ja-JP" altLang="en-US" sz="1000">
                <a:latin typeface="+mn-ea"/>
              </a:rPr>
              <a:t>この位置に怪獣にかかっているバフ等の情報が載る。</a:t>
            </a:r>
            <a:endParaRPr kumimoji="1" lang="en-US" altLang="ja-JP" sz="1000" dirty="0">
              <a:latin typeface="+mn-ea"/>
            </a:endParaRPr>
          </a:p>
          <a:p>
            <a:r>
              <a:rPr kumimoji="1" lang="ja-JP" altLang="en-US" sz="1000">
                <a:latin typeface="+mn-ea"/>
              </a:rPr>
              <a:t>（表示方法はキャラと同様なので後述）</a:t>
            </a:r>
            <a:endParaRPr kumimoji="1" lang="en-US" altLang="ja-JP" sz="1000" dirty="0">
              <a:latin typeface="+mn-ea"/>
            </a:endParaRPr>
          </a:p>
        </p:txBody>
      </p:sp>
      <p:sp>
        <p:nvSpPr>
          <p:cNvPr id="63" name="テキスト ボックス 62">
            <a:extLst>
              <a:ext uri="{FF2B5EF4-FFF2-40B4-BE49-F238E27FC236}">
                <a16:creationId xmlns:a16="http://schemas.microsoft.com/office/drawing/2014/main" id="{D0B39A7F-F03B-644D-BB34-D34CA49D82DC}"/>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82" name="グループ化 81">
            <a:extLst>
              <a:ext uri="{FF2B5EF4-FFF2-40B4-BE49-F238E27FC236}">
                <a16:creationId xmlns:a16="http://schemas.microsoft.com/office/drawing/2014/main" id="{07362DF5-E0CD-453B-AFED-59E4A11FED3D}"/>
              </a:ext>
            </a:extLst>
          </p:cNvPr>
          <p:cNvGrpSpPr/>
          <p:nvPr/>
        </p:nvGrpSpPr>
        <p:grpSpPr>
          <a:xfrm>
            <a:off x="529719" y="1063340"/>
            <a:ext cx="3472949" cy="4185139"/>
            <a:chOff x="529719" y="1063340"/>
            <a:chExt cx="3472949" cy="4185139"/>
          </a:xfrm>
        </p:grpSpPr>
        <p:pic>
          <p:nvPicPr>
            <p:cNvPr id="83" name="図 82">
              <a:extLst>
                <a:ext uri="{FF2B5EF4-FFF2-40B4-BE49-F238E27FC236}">
                  <a16:creationId xmlns:a16="http://schemas.microsoft.com/office/drawing/2014/main" id="{3411C427-95F0-46B6-9520-9B1F3AE17A8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84" name="テキスト ボックス 83">
              <a:extLst>
                <a:ext uri="{FF2B5EF4-FFF2-40B4-BE49-F238E27FC236}">
                  <a16:creationId xmlns:a16="http://schemas.microsoft.com/office/drawing/2014/main" id="{02C3D1FA-D1E8-44EE-97AF-933CDF103672}"/>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85" name="直線コネクタ 84">
              <a:extLst>
                <a:ext uri="{FF2B5EF4-FFF2-40B4-BE49-F238E27FC236}">
                  <a16:creationId xmlns:a16="http://schemas.microsoft.com/office/drawing/2014/main" id="{67BA2BF6-8E75-496F-9963-69BD8B2D04D3}"/>
                </a:ext>
              </a:extLst>
            </p:cNvPr>
            <p:cNvCxnSpPr>
              <a:cxnSpLocks/>
              <a:stCxn id="84"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FFFDE7EC-B4B0-4454-AFB8-1C6A8D43CFAF}"/>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87" name="テキスト ボックス 86">
              <a:extLst>
                <a:ext uri="{FF2B5EF4-FFF2-40B4-BE49-F238E27FC236}">
                  <a16:creationId xmlns:a16="http://schemas.microsoft.com/office/drawing/2014/main" id="{8ACD65DA-C0CF-49BB-981C-634D1A6ED1C1}"/>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88" name="テキスト ボックス 87">
              <a:extLst>
                <a:ext uri="{FF2B5EF4-FFF2-40B4-BE49-F238E27FC236}">
                  <a16:creationId xmlns:a16="http://schemas.microsoft.com/office/drawing/2014/main" id="{7B0CC267-7B9D-4C5F-B2A4-3E12268A2126}"/>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89" name="テキスト ボックス 88">
              <a:extLst>
                <a:ext uri="{FF2B5EF4-FFF2-40B4-BE49-F238E27FC236}">
                  <a16:creationId xmlns:a16="http://schemas.microsoft.com/office/drawing/2014/main" id="{D5819C98-0BA9-4F58-B549-28DCE2ABA421}"/>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90" name="直線コネクタ 89">
              <a:extLst>
                <a:ext uri="{FF2B5EF4-FFF2-40B4-BE49-F238E27FC236}">
                  <a16:creationId xmlns:a16="http://schemas.microsoft.com/office/drawing/2014/main" id="{912CEA1E-0DCF-4041-A841-EF5B53199847}"/>
                </a:ext>
              </a:extLst>
            </p:cNvPr>
            <p:cNvCxnSpPr>
              <a:cxnSpLocks/>
              <a:stCxn id="89"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223EC674-18DD-419C-831D-F3D659E3E56B}"/>
                </a:ext>
              </a:extLst>
            </p:cNvPr>
            <p:cNvCxnSpPr>
              <a:cxnSpLocks/>
              <a:stCxn id="88"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382D48ED-BCEF-4A9C-AD8B-6DC5556BEAD9}"/>
                </a:ext>
              </a:extLst>
            </p:cNvPr>
            <p:cNvCxnSpPr>
              <a:cxnSpLocks/>
              <a:stCxn id="86"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0BD2831C-A548-4C77-BE0F-26195E5F62CA}"/>
                </a:ext>
              </a:extLst>
            </p:cNvPr>
            <p:cNvCxnSpPr>
              <a:cxnSpLocks/>
              <a:stCxn id="87"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6094CA14-67F9-493B-8C0D-61738301FD4B}"/>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95" name="直線コネクタ 94">
              <a:extLst>
                <a:ext uri="{FF2B5EF4-FFF2-40B4-BE49-F238E27FC236}">
                  <a16:creationId xmlns:a16="http://schemas.microsoft.com/office/drawing/2014/main" id="{DF3B9823-156B-4A90-AB0D-3DFDE3D218CF}"/>
                </a:ext>
              </a:extLst>
            </p:cNvPr>
            <p:cNvCxnSpPr>
              <a:cxnSpLocks/>
              <a:stCxn id="94"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96" name="テキスト ボックス 95">
              <a:extLst>
                <a:ext uri="{FF2B5EF4-FFF2-40B4-BE49-F238E27FC236}">
                  <a16:creationId xmlns:a16="http://schemas.microsoft.com/office/drawing/2014/main" id="{D5027CAE-6F3F-4F8B-8482-021A464D2707}"/>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97" name="テキスト ボックス 96">
              <a:extLst>
                <a:ext uri="{FF2B5EF4-FFF2-40B4-BE49-F238E27FC236}">
                  <a16:creationId xmlns:a16="http://schemas.microsoft.com/office/drawing/2014/main" id="{42EE7773-472A-4B6E-882B-81BDECFD4668}"/>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98" name="直線コネクタ 97">
              <a:extLst>
                <a:ext uri="{FF2B5EF4-FFF2-40B4-BE49-F238E27FC236}">
                  <a16:creationId xmlns:a16="http://schemas.microsoft.com/office/drawing/2014/main" id="{D93E470D-8B3C-4002-B5E0-7E15A8CD558C}"/>
                </a:ext>
              </a:extLst>
            </p:cNvPr>
            <p:cNvCxnSpPr>
              <a:cxnSpLocks/>
              <a:stCxn id="9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BCEFCF4D-7C71-4C4D-BF5A-01BD7403895A}"/>
                </a:ext>
              </a:extLst>
            </p:cNvPr>
            <p:cNvCxnSpPr>
              <a:cxnSpLocks/>
              <a:stCxn id="9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40085B0A-A0E8-4B6E-8597-244705F16F9D}"/>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101" name="直線コネクタ 100">
              <a:extLst>
                <a:ext uri="{FF2B5EF4-FFF2-40B4-BE49-F238E27FC236}">
                  <a16:creationId xmlns:a16="http://schemas.microsoft.com/office/drawing/2014/main" id="{D800C42B-C7EB-411F-BADA-CBAD1BA58365}"/>
                </a:ext>
              </a:extLst>
            </p:cNvPr>
            <p:cNvCxnSpPr>
              <a:cxnSpLocks/>
              <a:stCxn id="100"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11372E6C-A6ED-486C-AB8F-E4F1F4E09215}"/>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103" name="直線コネクタ 102">
              <a:extLst>
                <a:ext uri="{FF2B5EF4-FFF2-40B4-BE49-F238E27FC236}">
                  <a16:creationId xmlns:a16="http://schemas.microsoft.com/office/drawing/2014/main" id="{7756547A-2B45-4523-B43C-FC0C9245D4FE}"/>
                </a:ext>
              </a:extLst>
            </p:cNvPr>
            <p:cNvCxnSpPr>
              <a:cxnSpLocks/>
              <a:stCxn id="102"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4" name="テキスト ボックス 103">
              <a:extLst>
                <a:ext uri="{FF2B5EF4-FFF2-40B4-BE49-F238E27FC236}">
                  <a16:creationId xmlns:a16="http://schemas.microsoft.com/office/drawing/2014/main" id="{06CC1BA6-D072-4877-806C-A99EB723CF6E}"/>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ja-JP" altLang="en-US" sz="800"/>
                <a:t>　</a:t>
              </a:r>
              <a:r>
                <a:rPr kumimoji="1" lang="en-US" altLang="ja-JP" sz="800" b="1">
                  <a:solidFill>
                    <a:srgbClr val="FF0000"/>
                  </a:solidFill>
                </a:rPr>
                <a:t>[NEW]</a:t>
              </a:r>
              <a:endParaRPr kumimoji="1" lang="ja-JP" altLang="en-US" sz="800" b="1">
                <a:solidFill>
                  <a:srgbClr val="FF0000"/>
                </a:solidFill>
              </a:endParaRPr>
            </a:p>
          </p:txBody>
        </p:sp>
        <p:cxnSp>
          <p:nvCxnSpPr>
            <p:cNvPr id="105" name="直線コネクタ 104">
              <a:extLst>
                <a:ext uri="{FF2B5EF4-FFF2-40B4-BE49-F238E27FC236}">
                  <a16:creationId xmlns:a16="http://schemas.microsoft.com/office/drawing/2014/main" id="{A8EE4760-8229-4FA7-9690-728695E5AF56}"/>
                </a:ext>
              </a:extLst>
            </p:cNvPr>
            <p:cNvCxnSpPr>
              <a:cxnSpLocks/>
              <a:stCxn id="104" idx="1"/>
            </p:cNvCxnSpPr>
            <p:nvPr/>
          </p:nvCxnSpPr>
          <p:spPr>
            <a:xfrm flipH="1" flipV="1">
              <a:off x="1410128" y="1359003"/>
              <a:ext cx="1443156" cy="9062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964ABA26-B9E1-41FE-9B0E-98058BC889F2}"/>
                </a:ext>
              </a:extLst>
            </p:cNvPr>
            <p:cNvSpPr txBox="1"/>
            <p:nvPr/>
          </p:nvSpPr>
          <p:spPr>
            <a:xfrm>
              <a:off x="893608" y="4909925"/>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ja-JP" altLang="en-US" sz="800"/>
                <a:t>　</a:t>
              </a:r>
              <a:r>
                <a:rPr kumimoji="1" lang="en-US" altLang="ja-JP" sz="800" b="1">
                  <a:solidFill>
                    <a:srgbClr val="FF0000"/>
                  </a:solidFill>
                </a:rPr>
                <a:t>[NEW]</a:t>
              </a:r>
              <a:endParaRPr kumimoji="1" lang="ja-JP" altLang="en-US" sz="800" b="1">
                <a:solidFill>
                  <a:srgbClr val="FF0000"/>
                </a:solidFill>
              </a:endParaRPr>
            </a:p>
          </p:txBody>
        </p:sp>
        <p:cxnSp>
          <p:nvCxnSpPr>
            <p:cNvPr id="107" name="直線コネクタ 106">
              <a:extLst>
                <a:ext uri="{FF2B5EF4-FFF2-40B4-BE49-F238E27FC236}">
                  <a16:creationId xmlns:a16="http://schemas.microsoft.com/office/drawing/2014/main" id="{1B0EDDF8-C6EC-436F-B26C-11C2A240DE3B}"/>
                </a:ext>
              </a:extLst>
            </p:cNvPr>
            <p:cNvCxnSpPr>
              <a:cxnSpLocks/>
              <a:stCxn id="106" idx="1"/>
            </p:cNvCxnSpPr>
            <p:nvPr/>
          </p:nvCxnSpPr>
          <p:spPr>
            <a:xfrm flipH="1" flipV="1">
              <a:off x="601817" y="4340746"/>
              <a:ext cx="291791" cy="73845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4139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005403" cy="246221"/>
          </a:xfrm>
          <a:prstGeom prst="rect">
            <a:avLst/>
          </a:prstGeom>
          <a:noFill/>
        </p:spPr>
        <p:txBody>
          <a:bodyPr wrap="none" rtlCol="0">
            <a:spAutoFit/>
          </a:bodyPr>
          <a:lstStyle/>
          <a:p>
            <a:r>
              <a:rPr kumimoji="1" lang="en-US" altLang="ja-JP" sz="1000" b="1" dirty="0"/>
              <a:t>06.TR</a:t>
            </a:r>
            <a:r>
              <a:rPr kumimoji="1" lang="ja-JP" altLang="en-US" sz="1000" b="1"/>
              <a:t>メーター</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2492990" cy="400110"/>
          </a:xfrm>
          <a:prstGeom prst="rect">
            <a:avLst/>
          </a:prstGeom>
          <a:noFill/>
        </p:spPr>
        <p:txBody>
          <a:bodyPr wrap="none" rtlCol="0">
            <a:spAutoFit/>
          </a:bodyPr>
          <a:lstStyle/>
          <a:p>
            <a:r>
              <a:rPr kumimoji="1" lang="ja-JP" altLang="en-US" sz="1000">
                <a:latin typeface="+mn-ea"/>
              </a:rPr>
              <a:t>一定のルールで溜まっていくメーター。</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sp>
        <p:nvSpPr>
          <p:cNvPr id="54" name="テキスト ボックス 53">
            <a:extLst>
              <a:ext uri="{FF2B5EF4-FFF2-40B4-BE49-F238E27FC236}">
                <a16:creationId xmlns:a16="http://schemas.microsoft.com/office/drawing/2014/main" id="{CCE20C80-A3C9-2B41-BB9A-B526F8A9D2DA}"/>
              </a:ext>
            </a:extLst>
          </p:cNvPr>
          <p:cNvSpPr txBox="1"/>
          <p:nvPr/>
        </p:nvSpPr>
        <p:spPr>
          <a:xfrm>
            <a:off x="4226357" y="1490852"/>
            <a:ext cx="2351926" cy="246221"/>
          </a:xfrm>
          <a:prstGeom prst="rect">
            <a:avLst/>
          </a:prstGeom>
          <a:noFill/>
        </p:spPr>
        <p:txBody>
          <a:bodyPr wrap="none" rtlCol="0">
            <a:spAutoFit/>
          </a:bodyPr>
          <a:lstStyle/>
          <a:p>
            <a:r>
              <a:rPr kumimoji="1" lang="en-US" altLang="ja-JP" sz="1000" b="1" dirty="0"/>
              <a:t>07</a:t>
            </a:r>
            <a:r>
              <a:rPr kumimoji="1" lang="en-US" altLang="ja-JP" sz="1000" b="1"/>
              <a:t>.</a:t>
            </a:r>
            <a:r>
              <a:rPr kumimoji="1" lang="ja-JP" altLang="en-US" sz="1000" b="1"/>
              <a:t>キャラアイコン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useBgFill="1">
        <p:nvSpPr>
          <p:cNvPr id="55" name="テキスト ボックス 54">
            <a:extLst>
              <a:ext uri="{FF2B5EF4-FFF2-40B4-BE49-F238E27FC236}">
                <a16:creationId xmlns:a16="http://schemas.microsoft.com/office/drawing/2014/main" id="{31A68F94-582A-7C4A-87D3-1EF6C0800708}"/>
              </a:ext>
            </a:extLst>
          </p:cNvPr>
          <p:cNvSpPr txBox="1"/>
          <p:nvPr/>
        </p:nvSpPr>
        <p:spPr>
          <a:xfrm>
            <a:off x="4357736" y="1766382"/>
            <a:ext cx="2108269" cy="861774"/>
          </a:xfrm>
          <a:prstGeom prst="rect">
            <a:avLst/>
          </a:prstGeom>
        </p:spPr>
        <p:txBody>
          <a:bodyPr wrap="none" rtlCol="0">
            <a:spAutoFit/>
          </a:bodyPr>
          <a:lstStyle/>
          <a:p>
            <a:r>
              <a:rPr kumimoji="1" lang="ja-JP" altLang="en-US" sz="1000">
                <a:latin typeface="+mn-ea"/>
              </a:rPr>
              <a:t>参加しているキャラのアイコン。</a:t>
            </a:r>
            <a:endParaRPr kumimoji="1" lang="en-US" altLang="ja-JP" sz="1000" dirty="0">
              <a:latin typeface="+mn-ea"/>
            </a:endParaRPr>
          </a:p>
          <a:p>
            <a:r>
              <a:rPr kumimoji="1" lang="ja-JP" altLang="en-US" sz="1000">
                <a:latin typeface="+mn-ea"/>
              </a:rPr>
              <a:t>並び順は→のイメージ。</a:t>
            </a:r>
            <a:endParaRPr kumimoji="1" lang="en-US" altLang="ja-JP" sz="1000">
              <a:latin typeface="+mn-ea"/>
            </a:endParaRPr>
          </a:p>
          <a:p>
            <a:endParaRPr kumimoji="1" lang="en-US" altLang="ja-JP" sz="1000">
              <a:latin typeface="+mn-ea"/>
            </a:endParaRPr>
          </a:p>
          <a:p>
            <a:r>
              <a:rPr kumimoji="1" lang="ja-JP" altLang="en-US" sz="1000">
                <a:latin typeface="+mn-ea"/>
              </a:rPr>
              <a:t>バフ、デバフについては説明を</a:t>
            </a:r>
            <a:endParaRPr kumimoji="1" lang="en-US" altLang="ja-JP" sz="1000">
              <a:latin typeface="+mn-ea"/>
            </a:endParaRPr>
          </a:p>
          <a:p>
            <a:r>
              <a:rPr kumimoji="1" lang="ja-JP" altLang="en-US" sz="1000">
                <a:latin typeface="+mn-ea"/>
              </a:rPr>
              <a:t>分割。（→</a:t>
            </a:r>
            <a:r>
              <a:rPr kumimoji="1" lang="en-US" altLang="ja-JP" sz="1000">
                <a:latin typeface="+mn-ea"/>
              </a:rPr>
              <a:t>12</a:t>
            </a:r>
            <a:r>
              <a:rPr kumimoji="1" lang="ja-JP" altLang="en-US" sz="1000">
                <a:latin typeface="+mn-ea"/>
              </a:rPr>
              <a:t>）</a:t>
            </a:r>
            <a:endParaRPr kumimoji="1" lang="en-US" altLang="ja-JP" sz="1000">
              <a:latin typeface="+mn-ea"/>
            </a:endParaRPr>
          </a:p>
        </p:txBody>
      </p:sp>
      <p:sp>
        <p:nvSpPr>
          <p:cNvPr id="56" name="テキスト ボックス 55">
            <a:extLst>
              <a:ext uri="{FF2B5EF4-FFF2-40B4-BE49-F238E27FC236}">
                <a16:creationId xmlns:a16="http://schemas.microsoft.com/office/drawing/2014/main" id="{5FE20F1B-6063-1B44-B115-B6EBC3ECF0F3}"/>
              </a:ext>
            </a:extLst>
          </p:cNvPr>
          <p:cNvSpPr txBox="1"/>
          <p:nvPr/>
        </p:nvSpPr>
        <p:spPr>
          <a:xfrm>
            <a:off x="4244062" y="2756877"/>
            <a:ext cx="1261884" cy="246221"/>
          </a:xfrm>
          <a:prstGeom prst="rect">
            <a:avLst/>
          </a:prstGeom>
          <a:noFill/>
        </p:spPr>
        <p:txBody>
          <a:bodyPr wrap="none" rtlCol="0">
            <a:spAutoFit/>
          </a:bodyPr>
          <a:lstStyle/>
          <a:p>
            <a:r>
              <a:rPr kumimoji="1" lang="en-US" altLang="ja-JP" sz="1000" b="1" dirty="0"/>
              <a:t>08.</a:t>
            </a:r>
            <a:r>
              <a:rPr kumimoji="1" lang="ja-JP" altLang="en-US" sz="1000" b="1"/>
              <a:t>キズナメーター</a:t>
            </a:r>
          </a:p>
        </p:txBody>
      </p:sp>
      <p:sp>
        <p:nvSpPr>
          <p:cNvPr id="57" name="テキスト ボックス 56">
            <a:extLst>
              <a:ext uri="{FF2B5EF4-FFF2-40B4-BE49-F238E27FC236}">
                <a16:creationId xmlns:a16="http://schemas.microsoft.com/office/drawing/2014/main" id="{1E95C6BD-F26A-5141-9B82-D83BD8538E2A}"/>
              </a:ext>
            </a:extLst>
          </p:cNvPr>
          <p:cNvSpPr txBox="1"/>
          <p:nvPr/>
        </p:nvSpPr>
        <p:spPr>
          <a:xfrm>
            <a:off x="4375441" y="3032407"/>
            <a:ext cx="2492990" cy="400110"/>
          </a:xfrm>
          <a:prstGeom prst="rect">
            <a:avLst/>
          </a:prstGeom>
          <a:noFill/>
        </p:spPr>
        <p:txBody>
          <a:bodyPr wrap="none" rtlCol="0">
            <a:spAutoFit/>
          </a:bodyPr>
          <a:lstStyle/>
          <a:p>
            <a:r>
              <a:rPr kumimoji="1" lang="ja-JP" altLang="en-US" sz="1000">
                <a:latin typeface="+mn-ea"/>
              </a:rPr>
              <a:t>一定のルールで溜まっていくメーター。</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sp>
        <p:nvSpPr>
          <p:cNvPr id="58" name="テキスト ボックス 57">
            <a:extLst>
              <a:ext uri="{FF2B5EF4-FFF2-40B4-BE49-F238E27FC236}">
                <a16:creationId xmlns:a16="http://schemas.microsoft.com/office/drawing/2014/main" id="{300DABCF-ADAC-884A-8839-D586D927A8D4}"/>
              </a:ext>
            </a:extLst>
          </p:cNvPr>
          <p:cNvSpPr txBox="1"/>
          <p:nvPr/>
        </p:nvSpPr>
        <p:spPr>
          <a:xfrm>
            <a:off x="4244062" y="3642488"/>
            <a:ext cx="1390124" cy="246221"/>
          </a:xfrm>
          <a:prstGeom prst="rect">
            <a:avLst/>
          </a:prstGeom>
          <a:noFill/>
        </p:spPr>
        <p:txBody>
          <a:bodyPr wrap="none" rtlCol="0">
            <a:spAutoFit/>
          </a:bodyPr>
          <a:lstStyle/>
          <a:p>
            <a:r>
              <a:rPr kumimoji="1" lang="en-US" altLang="ja-JP" sz="1000" b="1" dirty="0"/>
              <a:t>09.</a:t>
            </a:r>
            <a:r>
              <a:rPr kumimoji="1" lang="ja-JP" altLang="en-US" sz="1000" b="1"/>
              <a:t>キズナ連携ボタン</a:t>
            </a:r>
          </a:p>
        </p:txBody>
      </p:sp>
      <p:sp>
        <p:nvSpPr>
          <p:cNvPr id="59" name="テキスト ボックス 58">
            <a:extLst>
              <a:ext uri="{FF2B5EF4-FFF2-40B4-BE49-F238E27FC236}">
                <a16:creationId xmlns:a16="http://schemas.microsoft.com/office/drawing/2014/main" id="{ABF575BA-DCA6-FD44-B0EA-909199F2FEA8}"/>
              </a:ext>
            </a:extLst>
          </p:cNvPr>
          <p:cNvSpPr txBox="1"/>
          <p:nvPr/>
        </p:nvSpPr>
        <p:spPr>
          <a:xfrm>
            <a:off x="4375441" y="3918018"/>
            <a:ext cx="3005951" cy="553998"/>
          </a:xfrm>
          <a:prstGeom prst="rect">
            <a:avLst/>
          </a:prstGeom>
          <a:noFill/>
        </p:spPr>
        <p:txBody>
          <a:bodyPr wrap="none" rtlCol="0">
            <a:spAutoFit/>
          </a:bodyPr>
          <a:lstStyle/>
          <a:p>
            <a:r>
              <a:rPr kumimoji="1" lang="ja-JP" altLang="en-US" sz="1000">
                <a:latin typeface="+mn-ea"/>
              </a:rPr>
              <a:t>キズナメーターが２キャラ分以上最大になると、</a:t>
            </a:r>
            <a:endParaRPr kumimoji="1" lang="en-US" altLang="ja-JP" sz="1000" dirty="0">
              <a:latin typeface="+mn-ea"/>
            </a:endParaRPr>
          </a:p>
          <a:p>
            <a:r>
              <a:rPr kumimoji="1" lang="ja-JP" altLang="en-US" sz="1000">
                <a:latin typeface="+mn-ea"/>
              </a:rPr>
              <a:t>点灯します。</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grpSp>
        <p:nvGrpSpPr>
          <p:cNvPr id="39" name="グループ化 38">
            <a:extLst>
              <a:ext uri="{FF2B5EF4-FFF2-40B4-BE49-F238E27FC236}">
                <a16:creationId xmlns:a16="http://schemas.microsoft.com/office/drawing/2014/main" id="{29C3F07F-C971-184B-B398-F036A097305B}"/>
              </a:ext>
            </a:extLst>
          </p:cNvPr>
          <p:cNvGrpSpPr/>
          <p:nvPr/>
        </p:nvGrpSpPr>
        <p:grpSpPr>
          <a:xfrm>
            <a:off x="6441189" y="1379328"/>
            <a:ext cx="1531774" cy="976044"/>
            <a:chOff x="5889043" y="757397"/>
            <a:chExt cx="2272163" cy="1447818"/>
          </a:xfrm>
        </p:grpSpPr>
        <p:sp>
          <p:nvSpPr>
            <p:cNvPr id="40" name="楕円 1">
              <a:extLst>
                <a:ext uri="{FF2B5EF4-FFF2-40B4-BE49-F238E27FC236}">
                  <a16:creationId xmlns:a16="http://schemas.microsoft.com/office/drawing/2014/main" id="{769ABE22-EB45-D143-81CB-33C163C261F2}"/>
                </a:ext>
              </a:extLst>
            </p:cNvPr>
            <p:cNvSpPr/>
            <p:nvPr/>
          </p:nvSpPr>
          <p:spPr>
            <a:xfrm>
              <a:off x="6182591" y="75739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１</a:t>
              </a:r>
            </a:p>
          </p:txBody>
        </p:sp>
        <p:sp>
          <p:nvSpPr>
            <p:cNvPr id="42" name="楕円 43">
              <a:extLst>
                <a:ext uri="{FF2B5EF4-FFF2-40B4-BE49-F238E27FC236}">
                  <a16:creationId xmlns:a16="http://schemas.microsoft.com/office/drawing/2014/main" id="{14CA3695-CBD4-954F-937C-026E5CD1E0D0}"/>
                </a:ext>
              </a:extLst>
            </p:cNvPr>
            <p:cNvSpPr/>
            <p:nvPr/>
          </p:nvSpPr>
          <p:spPr>
            <a:xfrm>
              <a:off x="7280562" y="75739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２</a:t>
              </a:r>
            </a:p>
          </p:txBody>
        </p:sp>
        <p:sp>
          <p:nvSpPr>
            <p:cNvPr id="43" name="楕円 44">
              <a:extLst>
                <a:ext uri="{FF2B5EF4-FFF2-40B4-BE49-F238E27FC236}">
                  <a16:creationId xmlns:a16="http://schemas.microsoft.com/office/drawing/2014/main" id="{A1001E9D-101E-5348-AC33-85E78CF7F9BE}"/>
                </a:ext>
              </a:extLst>
            </p:cNvPr>
            <p:cNvSpPr/>
            <p:nvPr/>
          </p:nvSpPr>
          <p:spPr>
            <a:xfrm>
              <a:off x="5889043" y="161336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３</a:t>
              </a:r>
            </a:p>
          </p:txBody>
        </p:sp>
        <p:sp>
          <p:nvSpPr>
            <p:cNvPr id="46" name="楕円 45">
              <a:extLst>
                <a:ext uri="{FF2B5EF4-FFF2-40B4-BE49-F238E27FC236}">
                  <a16:creationId xmlns:a16="http://schemas.microsoft.com/office/drawing/2014/main" id="{4F205A6E-23ED-E448-A0D6-7D408729706E}"/>
                </a:ext>
              </a:extLst>
            </p:cNvPr>
            <p:cNvSpPr/>
            <p:nvPr/>
          </p:nvSpPr>
          <p:spPr>
            <a:xfrm>
              <a:off x="7574110" y="1618119"/>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増</a:t>
              </a:r>
            </a:p>
          </p:txBody>
        </p:sp>
      </p:grpSp>
      <p:sp>
        <p:nvSpPr>
          <p:cNvPr id="47" name="テキスト ボックス 46">
            <a:extLst>
              <a:ext uri="{FF2B5EF4-FFF2-40B4-BE49-F238E27FC236}">
                <a16:creationId xmlns:a16="http://schemas.microsoft.com/office/drawing/2014/main" id="{C3C5B242-8006-B74C-863E-7052D305B6C5}"/>
              </a:ext>
            </a:extLst>
          </p:cNvPr>
          <p:cNvSpPr txBox="1"/>
          <p:nvPr/>
        </p:nvSpPr>
        <p:spPr>
          <a:xfrm>
            <a:off x="4244062" y="4589252"/>
            <a:ext cx="1797287" cy="246221"/>
          </a:xfrm>
          <a:prstGeom prst="rect">
            <a:avLst/>
          </a:prstGeom>
          <a:noFill/>
        </p:spPr>
        <p:txBody>
          <a:bodyPr wrap="none" rtlCol="0">
            <a:spAutoFit/>
          </a:bodyPr>
          <a:lstStyle/>
          <a:p>
            <a:r>
              <a:rPr kumimoji="1" lang="en-US" altLang="ja-JP" sz="1000" b="1" dirty="0"/>
              <a:t>10.</a:t>
            </a:r>
            <a:r>
              <a:rPr kumimoji="1" lang="ja-JP" altLang="en-US" sz="1000" b="1"/>
              <a:t>部隊</a:t>
            </a:r>
            <a:r>
              <a:rPr kumimoji="1" lang="en-US" altLang="ja-JP" sz="1000" b="1" dirty="0"/>
              <a:t>HP</a:t>
            </a:r>
            <a:r>
              <a:rPr kumimoji="1" lang="ja-JP" altLang="en-US" sz="1000" b="1">
                <a:solidFill>
                  <a:srgbClr val="FF0000"/>
                </a:solidFill>
              </a:rPr>
              <a:t>（</a:t>
            </a:r>
            <a:r>
              <a:rPr kumimoji="1" lang="en-US" altLang="ja-JP" sz="1000" b="1" dirty="0">
                <a:solidFill>
                  <a:srgbClr val="FF0000"/>
                </a:solidFill>
              </a:rPr>
              <a:t>2020214</a:t>
            </a:r>
            <a:r>
              <a:rPr kumimoji="1" lang="ja-JP" altLang="en-US" sz="1000" b="1">
                <a:solidFill>
                  <a:srgbClr val="FF0000"/>
                </a:solidFill>
              </a:rPr>
              <a:t>修正）</a:t>
            </a:r>
          </a:p>
        </p:txBody>
      </p:sp>
      <p:sp>
        <p:nvSpPr>
          <p:cNvPr id="50" name="テキスト ボックス 49">
            <a:extLst>
              <a:ext uri="{FF2B5EF4-FFF2-40B4-BE49-F238E27FC236}">
                <a16:creationId xmlns:a16="http://schemas.microsoft.com/office/drawing/2014/main" id="{D1923A82-B6DB-2D49-978E-A58D8ACAD3BB}"/>
              </a:ext>
            </a:extLst>
          </p:cNvPr>
          <p:cNvSpPr txBox="1"/>
          <p:nvPr/>
        </p:nvSpPr>
        <p:spPr>
          <a:xfrm>
            <a:off x="4375441" y="4864782"/>
            <a:ext cx="4192173" cy="1015663"/>
          </a:xfrm>
          <a:prstGeom prst="rect">
            <a:avLst/>
          </a:prstGeom>
          <a:noFill/>
        </p:spPr>
        <p:txBody>
          <a:bodyPr wrap="none" rtlCol="0">
            <a:spAutoFit/>
          </a:bodyPr>
          <a:lstStyle/>
          <a:p>
            <a:r>
              <a:rPr kumimoji="1" lang="ja-JP" altLang="en-US" sz="1000">
                <a:latin typeface="+mn-ea"/>
              </a:rPr>
              <a:t>部隊の</a:t>
            </a:r>
            <a:r>
              <a:rPr kumimoji="1" lang="en-US" altLang="ja-JP" sz="1000" dirty="0">
                <a:latin typeface="+mn-ea"/>
              </a:rPr>
              <a:t>HP</a:t>
            </a:r>
            <a:r>
              <a:rPr kumimoji="1" lang="ja-JP" altLang="en-US" sz="1000">
                <a:latin typeface="+mn-ea"/>
              </a:rPr>
              <a:t>。</a:t>
            </a:r>
            <a:endParaRPr kumimoji="1" lang="en-US" altLang="ja-JP" sz="1000" dirty="0">
              <a:latin typeface="+mn-ea"/>
            </a:endParaRPr>
          </a:p>
          <a:p>
            <a:endParaRPr kumimoji="1" lang="en-US" altLang="ja-JP" sz="1000" dirty="0">
              <a:latin typeface="+mn-ea"/>
            </a:endParaRPr>
          </a:p>
          <a:p>
            <a:r>
              <a:rPr kumimoji="1" lang="ja-JP" altLang="en-US" sz="1000">
                <a:latin typeface="+mn-ea"/>
              </a:rPr>
              <a:t>追加</a:t>
            </a:r>
            <a:r>
              <a:rPr kumimoji="1" lang="en-US" altLang="ja-JP" sz="1000" dirty="0">
                <a:latin typeface="+mn-ea"/>
              </a:rPr>
              <a:t>HP</a:t>
            </a:r>
            <a:r>
              <a:rPr kumimoji="1" lang="ja-JP" altLang="en-US" sz="1000">
                <a:latin typeface="+mn-ea"/>
              </a:rPr>
              <a:t>発生時には、通常の</a:t>
            </a:r>
            <a:r>
              <a:rPr kumimoji="1" lang="en-US" altLang="ja-JP" sz="1000" dirty="0">
                <a:latin typeface="+mn-ea"/>
              </a:rPr>
              <a:t>HP</a:t>
            </a:r>
            <a:r>
              <a:rPr kumimoji="1" lang="ja-JP" altLang="en-US" sz="1000">
                <a:latin typeface="+mn-ea"/>
              </a:rPr>
              <a:t>バーの上にかぶせるように、</a:t>
            </a:r>
            <a:endParaRPr kumimoji="1" lang="en-US" altLang="ja-JP" sz="1000" dirty="0">
              <a:latin typeface="+mn-ea"/>
            </a:endParaRPr>
          </a:p>
          <a:p>
            <a:r>
              <a:rPr kumimoji="1" lang="ja-JP" altLang="en-US" sz="1000">
                <a:latin typeface="+mn-ea"/>
              </a:rPr>
              <a:t>左詰で新たなバーを用意する。</a:t>
            </a:r>
            <a:endParaRPr kumimoji="1" lang="en-US" altLang="ja-JP" sz="1000" dirty="0">
              <a:latin typeface="+mn-ea"/>
            </a:endParaRPr>
          </a:p>
          <a:p>
            <a:r>
              <a:rPr kumimoji="1" lang="ja-JP" altLang="en-US" sz="1000">
                <a:latin typeface="+mn-ea"/>
              </a:rPr>
              <a:t>追加</a:t>
            </a:r>
            <a:r>
              <a:rPr kumimoji="1" lang="en-US" altLang="ja-JP" sz="1000" dirty="0">
                <a:latin typeface="+mn-ea"/>
              </a:rPr>
              <a:t>HP</a:t>
            </a:r>
            <a:r>
              <a:rPr kumimoji="1" lang="ja-JP" altLang="en-US" sz="1000">
                <a:latin typeface="+mn-ea"/>
              </a:rPr>
              <a:t>のバーについては、数値によらず、追加されたものを</a:t>
            </a:r>
            <a:r>
              <a:rPr kumimoji="1" lang="en-US" altLang="ja-JP" sz="1000" dirty="0">
                <a:latin typeface="+mn-ea"/>
              </a:rPr>
              <a:t>100%</a:t>
            </a:r>
            <a:r>
              <a:rPr kumimoji="1" lang="ja-JP" altLang="en-US" sz="1000">
                <a:latin typeface="+mn-ea"/>
              </a:rPr>
              <a:t>と</a:t>
            </a:r>
            <a:endParaRPr kumimoji="1" lang="en-US" altLang="ja-JP" sz="1000" dirty="0">
              <a:latin typeface="+mn-ea"/>
            </a:endParaRPr>
          </a:p>
          <a:p>
            <a:r>
              <a:rPr kumimoji="1" lang="ja-JP" altLang="en-US" sz="1000">
                <a:latin typeface="+mn-ea"/>
              </a:rPr>
              <a:t>して長さを表示する。</a:t>
            </a:r>
            <a:endParaRPr kumimoji="1" lang="en-US" altLang="ja-JP" sz="1000" dirty="0">
              <a:latin typeface="+mn-ea"/>
            </a:endParaRPr>
          </a:p>
        </p:txBody>
      </p:sp>
      <p:sp>
        <p:nvSpPr>
          <p:cNvPr id="51" name="テキスト ボックス 50">
            <a:extLst>
              <a:ext uri="{FF2B5EF4-FFF2-40B4-BE49-F238E27FC236}">
                <a16:creationId xmlns:a16="http://schemas.microsoft.com/office/drawing/2014/main" id="{A5C2D8F0-CBB9-2B46-93F5-23E59DCD07A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30" name="グループ化 29">
            <a:extLst>
              <a:ext uri="{FF2B5EF4-FFF2-40B4-BE49-F238E27FC236}">
                <a16:creationId xmlns:a16="http://schemas.microsoft.com/office/drawing/2014/main" id="{4D8B3BF1-E098-444E-9981-B89574884F2E}"/>
              </a:ext>
            </a:extLst>
          </p:cNvPr>
          <p:cNvGrpSpPr/>
          <p:nvPr/>
        </p:nvGrpSpPr>
        <p:grpSpPr>
          <a:xfrm>
            <a:off x="529719" y="1063340"/>
            <a:ext cx="3472949" cy="4185139"/>
            <a:chOff x="529719" y="1063340"/>
            <a:chExt cx="3472949" cy="4185139"/>
          </a:xfrm>
        </p:grpSpPr>
        <p:pic>
          <p:nvPicPr>
            <p:cNvPr id="2" name="図 1">
              <a:extLst>
                <a:ext uri="{FF2B5EF4-FFF2-40B4-BE49-F238E27FC236}">
                  <a16:creationId xmlns:a16="http://schemas.microsoft.com/office/drawing/2014/main" id="{A5D0BC44-B2A1-44B6-A987-93E86BC7FC2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11" name="テキスト ボックス 10">
              <a:extLst>
                <a:ext uri="{FF2B5EF4-FFF2-40B4-BE49-F238E27FC236}">
                  <a16:creationId xmlns:a16="http://schemas.microsoft.com/office/drawing/2014/main" id="{449E58EB-37D6-834B-BC1E-6F7E84066110}"/>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12" name="直線コネクタ 11">
              <a:extLst>
                <a:ext uri="{FF2B5EF4-FFF2-40B4-BE49-F238E27FC236}">
                  <a16:creationId xmlns:a16="http://schemas.microsoft.com/office/drawing/2014/main" id="{15A4F62F-B111-B748-80B2-DAB102685AED}"/>
                </a:ext>
              </a:extLst>
            </p:cNvPr>
            <p:cNvCxnSpPr>
              <a:cxnSpLocks/>
              <a:stCxn id="11"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D73CABF-3007-7841-A7DD-987B8DBBB998}"/>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16" name="テキスト ボックス 15">
              <a:extLst>
                <a:ext uri="{FF2B5EF4-FFF2-40B4-BE49-F238E27FC236}">
                  <a16:creationId xmlns:a16="http://schemas.microsoft.com/office/drawing/2014/main" id="{9855D643-7DCC-7544-A873-E1CE1AC11334}"/>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17" name="テキスト ボックス 16">
              <a:extLst>
                <a:ext uri="{FF2B5EF4-FFF2-40B4-BE49-F238E27FC236}">
                  <a16:creationId xmlns:a16="http://schemas.microsoft.com/office/drawing/2014/main" id="{CF15C2D2-6721-CF43-8C66-9955FBC1948B}"/>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18" name="テキスト ボックス 17">
              <a:extLst>
                <a:ext uri="{FF2B5EF4-FFF2-40B4-BE49-F238E27FC236}">
                  <a16:creationId xmlns:a16="http://schemas.microsoft.com/office/drawing/2014/main" id="{577D612A-2DDE-A846-8074-EF454361BF29}"/>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19" name="直線コネクタ 18">
              <a:extLst>
                <a:ext uri="{FF2B5EF4-FFF2-40B4-BE49-F238E27FC236}">
                  <a16:creationId xmlns:a16="http://schemas.microsoft.com/office/drawing/2014/main" id="{43FB107A-7B0C-AF4E-B93B-310C368C58A7}"/>
                </a:ext>
              </a:extLst>
            </p:cNvPr>
            <p:cNvCxnSpPr>
              <a:cxnSpLocks/>
              <a:stCxn id="18"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52A534B-350E-E340-AC33-3C5C39E1DB1A}"/>
                </a:ext>
              </a:extLst>
            </p:cNvPr>
            <p:cNvCxnSpPr>
              <a:cxnSpLocks/>
              <a:stCxn id="17"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BDE3EC3-BE4E-624A-B0D0-C7B949D4AA4D}"/>
                </a:ext>
              </a:extLst>
            </p:cNvPr>
            <p:cNvCxnSpPr>
              <a:cxnSpLocks/>
              <a:stCxn id="15"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789BD2-03CB-D74D-AA54-520F456F47BC}"/>
                </a:ext>
              </a:extLst>
            </p:cNvPr>
            <p:cNvCxnSpPr>
              <a:cxnSpLocks/>
              <a:stCxn id="16"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A935F43-BB41-B843-8A74-16E9C3049526}"/>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33" name="直線コネクタ 32">
              <a:extLst>
                <a:ext uri="{FF2B5EF4-FFF2-40B4-BE49-F238E27FC236}">
                  <a16:creationId xmlns:a16="http://schemas.microsoft.com/office/drawing/2014/main" id="{EDAA12B7-C8E3-894D-9F3B-D7682C4EAA46}"/>
                </a:ext>
              </a:extLst>
            </p:cNvPr>
            <p:cNvCxnSpPr>
              <a:cxnSpLocks/>
              <a:stCxn id="32"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2B9B548-8C29-4747-AFBC-184F0E2AA798}"/>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37" name="テキスト ボックス 36">
              <a:extLst>
                <a:ext uri="{FF2B5EF4-FFF2-40B4-BE49-F238E27FC236}">
                  <a16:creationId xmlns:a16="http://schemas.microsoft.com/office/drawing/2014/main" id="{97F69388-A8FB-AB4B-8728-B100DE2B34FB}"/>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38" name="直線コネクタ 37">
              <a:extLst>
                <a:ext uri="{FF2B5EF4-FFF2-40B4-BE49-F238E27FC236}">
                  <a16:creationId xmlns:a16="http://schemas.microsoft.com/office/drawing/2014/main" id="{D19A61BF-ADF1-7E4E-9CA4-08C2FD237E39}"/>
                </a:ext>
              </a:extLst>
            </p:cNvPr>
            <p:cNvCxnSpPr>
              <a:cxnSpLocks/>
              <a:stCxn id="3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AB311EE-DD3F-1C40-9AD2-D69D613FFC70}"/>
                </a:ext>
              </a:extLst>
            </p:cNvPr>
            <p:cNvCxnSpPr>
              <a:cxnSpLocks/>
              <a:stCxn id="3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C58D607A-5F35-984C-A1A6-63D39236BB43}"/>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45" name="直線コネクタ 44">
              <a:extLst>
                <a:ext uri="{FF2B5EF4-FFF2-40B4-BE49-F238E27FC236}">
                  <a16:creationId xmlns:a16="http://schemas.microsoft.com/office/drawing/2014/main" id="{3150C36F-1223-CB4B-9BEC-946936942BD3}"/>
                </a:ext>
              </a:extLst>
            </p:cNvPr>
            <p:cNvCxnSpPr>
              <a:cxnSpLocks/>
              <a:stCxn id="44"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818E4FBE-A33D-A44B-8AEA-ECF8564A7F6D}"/>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49" name="直線コネクタ 48">
              <a:extLst>
                <a:ext uri="{FF2B5EF4-FFF2-40B4-BE49-F238E27FC236}">
                  <a16:creationId xmlns:a16="http://schemas.microsoft.com/office/drawing/2014/main" id="{B8F1AF36-F561-B448-BED6-F312CDDD063C}"/>
                </a:ext>
              </a:extLst>
            </p:cNvPr>
            <p:cNvCxnSpPr>
              <a:cxnSpLocks/>
              <a:stCxn id="48"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1348FDA-F8BA-482D-AFEB-BBA413AA30FF}"/>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1" name="直線コネクタ 60">
              <a:extLst>
                <a:ext uri="{FF2B5EF4-FFF2-40B4-BE49-F238E27FC236}">
                  <a16:creationId xmlns:a16="http://schemas.microsoft.com/office/drawing/2014/main" id="{BC0007A2-893C-4979-8102-9B42CD3EAC1B}"/>
                </a:ext>
              </a:extLst>
            </p:cNvPr>
            <p:cNvCxnSpPr>
              <a:cxnSpLocks/>
              <a:stCxn id="60" idx="1"/>
            </p:cNvCxnSpPr>
            <p:nvPr/>
          </p:nvCxnSpPr>
          <p:spPr>
            <a:xfrm flipH="1" flipV="1">
              <a:off x="1410128" y="1359004"/>
              <a:ext cx="1443156" cy="90621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9539F075-2211-4DC5-AC40-249E807BEA74}"/>
                </a:ext>
              </a:extLst>
            </p:cNvPr>
            <p:cNvSpPr txBox="1"/>
            <p:nvPr/>
          </p:nvSpPr>
          <p:spPr>
            <a:xfrm>
              <a:off x="893608" y="4909925"/>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3" name="直線コネクタ 62">
              <a:extLst>
                <a:ext uri="{FF2B5EF4-FFF2-40B4-BE49-F238E27FC236}">
                  <a16:creationId xmlns:a16="http://schemas.microsoft.com/office/drawing/2014/main" id="{18001DFD-2A36-48B6-BD1D-B443BE7FBF27}"/>
                </a:ext>
              </a:extLst>
            </p:cNvPr>
            <p:cNvCxnSpPr>
              <a:cxnSpLocks/>
              <a:stCxn id="62" idx="1"/>
            </p:cNvCxnSpPr>
            <p:nvPr/>
          </p:nvCxnSpPr>
          <p:spPr>
            <a:xfrm flipH="1" flipV="1">
              <a:off x="601818" y="4340746"/>
              <a:ext cx="291790" cy="73845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8581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133644" cy="246221"/>
          </a:xfrm>
          <a:prstGeom prst="rect">
            <a:avLst/>
          </a:prstGeom>
          <a:noFill/>
        </p:spPr>
        <p:txBody>
          <a:bodyPr wrap="none" rtlCol="0">
            <a:spAutoFit/>
          </a:bodyPr>
          <a:lstStyle/>
          <a:p>
            <a:r>
              <a:rPr kumimoji="1" lang="en-US" altLang="ja-JP" sz="1000" b="1"/>
              <a:t>11.</a:t>
            </a:r>
            <a:r>
              <a:rPr kumimoji="1" lang="ja-JP" altLang="en-US" sz="1000" b="1"/>
              <a:t>激怒メーター</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3390672" cy="1631216"/>
          </a:xfrm>
          <a:prstGeom prst="rect">
            <a:avLst/>
          </a:prstGeom>
          <a:noFill/>
        </p:spPr>
        <p:txBody>
          <a:bodyPr wrap="none" rtlCol="0">
            <a:spAutoFit/>
          </a:bodyPr>
          <a:lstStyle/>
          <a:p>
            <a:r>
              <a:rPr kumimoji="1" lang="ja-JP" altLang="en-US" sz="1000">
                <a:latin typeface="+mn-ea"/>
              </a:rPr>
              <a:t>怪獣の激怒までを表すメーター。</a:t>
            </a:r>
            <a:endParaRPr kumimoji="1" lang="en-US" altLang="ja-JP" sz="1000">
              <a:latin typeface="+mn-ea"/>
            </a:endParaRPr>
          </a:p>
          <a:p>
            <a:r>
              <a:rPr kumimoji="1" lang="ja-JP" altLang="en-US" sz="1000">
                <a:latin typeface="+mn-ea"/>
              </a:rPr>
              <a:t>増加のときは</a:t>
            </a:r>
            <a:endParaRPr kumimoji="1" lang="en-US" altLang="ja-JP" sz="1000">
              <a:latin typeface="+mn-ea"/>
            </a:endParaRPr>
          </a:p>
          <a:p>
            <a:endParaRPr kumimoji="1" lang="en-US" altLang="ja-JP" sz="1000">
              <a:latin typeface="+mn-ea"/>
            </a:endParaRPr>
          </a:p>
          <a:p>
            <a:r>
              <a:rPr kumimoji="1" lang="en-US" altLang="ja-JP" sz="1000">
                <a:latin typeface="+mn-ea"/>
              </a:rPr>
              <a:t>1</a:t>
            </a:r>
            <a:r>
              <a:rPr kumimoji="1" lang="ja-JP" altLang="en-US" sz="1000">
                <a:latin typeface="+mn-ea"/>
              </a:rPr>
              <a:t>．通常の上昇</a:t>
            </a:r>
            <a:endParaRPr kumimoji="1" lang="en-US" altLang="ja-JP" sz="1000">
              <a:latin typeface="+mn-ea"/>
            </a:endParaRPr>
          </a:p>
          <a:p>
            <a:r>
              <a:rPr kumimoji="1" lang="en-US" altLang="ja-JP" sz="1000">
                <a:latin typeface="+mn-ea"/>
              </a:rPr>
              <a:t>2</a:t>
            </a:r>
            <a:r>
              <a:rPr kumimoji="1" lang="ja-JP" altLang="en-US" sz="1000">
                <a:latin typeface="+mn-ea"/>
              </a:rPr>
              <a:t>．上がりやすい上昇</a:t>
            </a:r>
            <a:endParaRPr kumimoji="1" lang="en-US" altLang="ja-JP" sz="1000">
              <a:latin typeface="+mn-ea"/>
            </a:endParaRPr>
          </a:p>
          <a:p>
            <a:endParaRPr kumimoji="1" lang="en-US" altLang="ja-JP" sz="1000">
              <a:latin typeface="+mn-ea"/>
            </a:endParaRPr>
          </a:p>
          <a:p>
            <a:r>
              <a:rPr kumimoji="1" lang="ja-JP" altLang="en-US" sz="1000">
                <a:latin typeface="+mn-ea"/>
              </a:rPr>
              <a:t>という２パターンを持ち、弱点／かばいの上昇率が高い</a:t>
            </a:r>
            <a:endParaRPr kumimoji="1" lang="en-US" altLang="ja-JP" sz="1000">
              <a:latin typeface="+mn-ea"/>
            </a:endParaRPr>
          </a:p>
          <a:p>
            <a:r>
              <a:rPr kumimoji="1" lang="ja-JP" altLang="en-US" sz="1000">
                <a:latin typeface="+mn-ea"/>
              </a:rPr>
              <a:t>攻撃の際はフラッシュしつつ上がる感じにする。</a:t>
            </a:r>
            <a:endParaRPr kumimoji="1" lang="en-US" altLang="ja-JP" sz="1000">
              <a:latin typeface="+mn-ea"/>
            </a:endParaRPr>
          </a:p>
          <a:p>
            <a:endParaRPr kumimoji="1" lang="en-US" altLang="ja-JP" sz="1000">
              <a:latin typeface="+mn-ea"/>
            </a:endParaRPr>
          </a:p>
          <a:p>
            <a:r>
              <a:rPr kumimoji="1" lang="ja-JP" altLang="en-US" sz="1000">
                <a:latin typeface="+mn-ea"/>
              </a:rPr>
              <a:t>激怒状態になると以下のようなメータに切り替わる。</a:t>
            </a:r>
            <a:endParaRPr kumimoji="1" lang="en-US" altLang="ja-JP" sz="1000" dirty="0">
              <a:latin typeface="+mn-ea"/>
            </a:endParaRPr>
          </a:p>
        </p:txBody>
      </p:sp>
      <p:sp>
        <p:nvSpPr>
          <p:cNvPr id="47" name="テキスト ボックス 46">
            <a:extLst>
              <a:ext uri="{FF2B5EF4-FFF2-40B4-BE49-F238E27FC236}">
                <a16:creationId xmlns:a16="http://schemas.microsoft.com/office/drawing/2014/main" id="{C3C5B242-8006-B74C-863E-7052D305B6C5}"/>
              </a:ext>
            </a:extLst>
          </p:cNvPr>
          <p:cNvSpPr txBox="1"/>
          <p:nvPr/>
        </p:nvSpPr>
        <p:spPr>
          <a:xfrm>
            <a:off x="4244062" y="3964756"/>
            <a:ext cx="1133644" cy="246221"/>
          </a:xfrm>
          <a:prstGeom prst="rect">
            <a:avLst/>
          </a:prstGeom>
          <a:noFill/>
        </p:spPr>
        <p:txBody>
          <a:bodyPr wrap="none" rtlCol="0">
            <a:spAutoFit/>
          </a:bodyPr>
          <a:lstStyle/>
          <a:p>
            <a:r>
              <a:rPr kumimoji="1" lang="en-US" altLang="ja-JP" sz="1000" b="1"/>
              <a:t>12.</a:t>
            </a:r>
            <a:r>
              <a:rPr kumimoji="1" lang="ja-JP" altLang="en-US" sz="1000" b="1"/>
              <a:t>バフアイコン</a:t>
            </a:r>
          </a:p>
        </p:txBody>
      </p:sp>
      <p:sp>
        <p:nvSpPr>
          <p:cNvPr id="50" name="テキスト ボックス 49">
            <a:extLst>
              <a:ext uri="{FF2B5EF4-FFF2-40B4-BE49-F238E27FC236}">
                <a16:creationId xmlns:a16="http://schemas.microsoft.com/office/drawing/2014/main" id="{D1923A82-B6DB-2D49-978E-A58D8ACAD3BB}"/>
              </a:ext>
            </a:extLst>
          </p:cNvPr>
          <p:cNvSpPr txBox="1"/>
          <p:nvPr/>
        </p:nvSpPr>
        <p:spPr>
          <a:xfrm>
            <a:off x="4375441" y="4240286"/>
            <a:ext cx="2236510" cy="246221"/>
          </a:xfrm>
          <a:prstGeom prst="rect">
            <a:avLst/>
          </a:prstGeom>
          <a:noFill/>
        </p:spPr>
        <p:txBody>
          <a:bodyPr wrap="none" rtlCol="0">
            <a:spAutoFit/>
          </a:bodyPr>
          <a:lstStyle/>
          <a:p>
            <a:r>
              <a:rPr kumimoji="1" lang="ja-JP" altLang="en-US" sz="1000">
                <a:latin typeface="+mn-ea"/>
              </a:rPr>
              <a:t>バフアイコンについては次ページ。</a:t>
            </a:r>
            <a:endParaRPr kumimoji="1" lang="en-US" altLang="ja-JP" sz="1000" dirty="0">
              <a:latin typeface="+mn-ea"/>
            </a:endParaRPr>
          </a:p>
        </p:txBody>
      </p:sp>
      <p:sp>
        <p:nvSpPr>
          <p:cNvPr id="51" name="テキスト ボックス 50">
            <a:extLst>
              <a:ext uri="{FF2B5EF4-FFF2-40B4-BE49-F238E27FC236}">
                <a16:creationId xmlns:a16="http://schemas.microsoft.com/office/drawing/2014/main" id="{A5C2D8F0-CBB9-2B46-93F5-23E59DCD07A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30" name="グループ化 29">
            <a:extLst>
              <a:ext uri="{FF2B5EF4-FFF2-40B4-BE49-F238E27FC236}">
                <a16:creationId xmlns:a16="http://schemas.microsoft.com/office/drawing/2014/main" id="{4D8B3BF1-E098-444E-9981-B89574884F2E}"/>
              </a:ext>
            </a:extLst>
          </p:cNvPr>
          <p:cNvGrpSpPr/>
          <p:nvPr/>
        </p:nvGrpSpPr>
        <p:grpSpPr>
          <a:xfrm>
            <a:off x="529719" y="1063340"/>
            <a:ext cx="3472949" cy="4185139"/>
            <a:chOff x="529719" y="1063340"/>
            <a:chExt cx="3472949" cy="4185139"/>
          </a:xfrm>
        </p:grpSpPr>
        <p:pic>
          <p:nvPicPr>
            <p:cNvPr id="2" name="図 1">
              <a:extLst>
                <a:ext uri="{FF2B5EF4-FFF2-40B4-BE49-F238E27FC236}">
                  <a16:creationId xmlns:a16="http://schemas.microsoft.com/office/drawing/2014/main" id="{A5D0BC44-B2A1-44B6-A987-93E86BC7FC2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11" name="テキスト ボックス 10">
              <a:extLst>
                <a:ext uri="{FF2B5EF4-FFF2-40B4-BE49-F238E27FC236}">
                  <a16:creationId xmlns:a16="http://schemas.microsoft.com/office/drawing/2014/main" id="{449E58EB-37D6-834B-BC1E-6F7E84066110}"/>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12" name="直線コネクタ 11">
              <a:extLst>
                <a:ext uri="{FF2B5EF4-FFF2-40B4-BE49-F238E27FC236}">
                  <a16:creationId xmlns:a16="http://schemas.microsoft.com/office/drawing/2014/main" id="{15A4F62F-B111-B748-80B2-DAB102685AED}"/>
                </a:ext>
              </a:extLst>
            </p:cNvPr>
            <p:cNvCxnSpPr>
              <a:cxnSpLocks/>
              <a:stCxn id="11"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D73CABF-3007-7841-A7DD-987B8DBBB998}"/>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16" name="テキスト ボックス 15">
              <a:extLst>
                <a:ext uri="{FF2B5EF4-FFF2-40B4-BE49-F238E27FC236}">
                  <a16:creationId xmlns:a16="http://schemas.microsoft.com/office/drawing/2014/main" id="{9855D643-7DCC-7544-A873-E1CE1AC11334}"/>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17" name="テキスト ボックス 16">
              <a:extLst>
                <a:ext uri="{FF2B5EF4-FFF2-40B4-BE49-F238E27FC236}">
                  <a16:creationId xmlns:a16="http://schemas.microsoft.com/office/drawing/2014/main" id="{CF15C2D2-6721-CF43-8C66-9955FBC1948B}"/>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18" name="テキスト ボックス 17">
              <a:extLst>
                <a:ext uri="{FF2B5EF4-FFF2-40B4-BE49-F238E27FC236}">
                  <a16:creationId xmlns:a16="http://schemas.microsoft.com/office/drawing/2014/main" id="{577D612A-2DDE-A846-8074-EF454361BF29}"/>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19" name="直線コネクタ 18">
              <a:extLst>
                <a:ext uri="{FF2B5EF4-FFF2-40B4-BE49-F238E27FC236}">
                  <a16:creationId xmlns:a16="http://schemas.microsoft.com/office/drawing/2014/main" id="{43FB107A-7B0C-AF4E-B93B-310C368C58A7}"/>
                </a:ext>
              </a:extLst>
            </p:cNvPr>
            <p:cNvCxnSpPr>
              <a:cxnSpLocks/>
              <a:stCxn id="18"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52A534B-350E-E340-AC33-3C5C39E1DB1A}"/>
                </a:ext>
              </a:extLst>
            </p:cNvPr>
            <p:cNvCxnSpPr>
              <a:cxnSpLocks/>
              <a:stCxn id="17"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BDE3EC3-BE4E-624A-B0D0-C7B949D4AA4D}"/>
                </a:ext>
              </a:extLst>
            </p:cNvPr>
            <p:cNvCxnSpPr>
              <a:cxnSpLocks/>
              <a:stCxn id="15"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789BD2-03CB-D74D-AA54-520F456F47BC}"/>
                </a:ext>
              </a:extLst>
            </p:cNvPr>
            <p:cNvCxnSpPr>
              <a:cxnSpLocks/>
              <a:stCxn id="16"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A935F43-BB41-B843-8A74-16E9C3049526}"/>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33" name="直線コネクタ 32">
              <a:extLst>
                <a:ext uri="{FF2B5EF4-FFF2-40B4-BE49-F238E27FC236}">
                  <a16:creationId xmlns:a16="http://schemas.microsoft.com/office/drawing/2014/main" id="{EDAA12B7-C8E3-894D-9F3B-D7682C4EAA46}"/>
                </a:ext>
              </a:extLst>
            </p:cNvPr>
            <p:cNvCxnSpPr>
              <a:cxnSpLocks/>
              <a:stCxn id="32"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2B9B548-8C29-4747-AFBC-184F0E2AA798}"/>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37" name="テキスト ボックス 36">
              <a:extLst>
                <a:ext uri="{FF2B5EF4-FFF2-40B4-BE49-F238E27FC236}">
                  <a16:creationId xmlns:a16="http://schemas.microsoft.com/office/drawing/2014/main" id="{97F69388-A8FB-AB4B-8728-B100DE2B34FB}"/>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38" name="直線コネクタ 37">
              <a:extLst>
                <a:ext uri="{FF2B5EF4-FFF2-40B4-BE49-F238E27FC236}">
                  <a16:creationId xmlns:a16="http://schemas.microsoft.com/office/drawing/2014/main" id="{D19A61BF-ADF1-7E4E-9CA4-08C2FD237E39}"/>
                </a:ext>
              </a:extLst>
            </p:cNvPr>
            <p:cNvCxnSpPr>
              <a:cxnSpLocks/>
              <a:stCxn id="3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AB311EE-DD3F-1C40-9AD2-D69D613FFC70}"/>
                </a:ext>
              </a:extLst>
            </p:cNvPr>
            <p:cNvCxnSpPr>
              <a:cxnSpLocks/>
              <a:stCxn id="3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C58D607A-5F35-984C-A1A6-63D39236BB43}"/>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45" name="直線コネクタ 44">
              <a:extLst>
                <a:ext uri="{FF2B5EF4-FFF2-40B4-BE49-F238E27FC236}">
                  <a16:creationId xmlns:a16="http://schemas.microsoft.com/office/drawing/2014/main" id="{3150C36F-1223-CB4B-9BEC-946936942BD3}"/>
                </a:ext>
              </a:extLst>
            </p:cNvPr>
            <p:cNvCxnSpPr>
              <a:cxnSpLocks/>
              <a:stCxn id="44"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818E4FBE-A33D-A44B-8AEA-ECF8564A7F6D}"/>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49" name="直線コネクタ 48">
              <a:extLst>
                <a:ext uri="{FF2B5EF4-FFF2-40B4-BE49-F238E27FC236}">
                  <a16:creationId xmlns:a16="http://schemas.microsoft.com/office/drawing/2014/main" id="{B8F1AF36-F561-B448-BED6-F312CDDD063C}"/>
                </a:ext>
              </a:extLst>
            </p:cNvPr>
            <p:cNvCxnSpPr>
              <a:cxnSpLocks/>
              <a:stCxn id="48"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1348FDA-F8BA-482D-AFEB-BBA413AA30FF}"/>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1" name="直線コネクタ 60">
              <a:extLst>
                <a:ext uri="{FF2B5EF4-FFF2-40B4-BE49-F238E27FC236}">
                  <a16:creationId xmlns:a16="http://schemas.microsoft.com/office/drawing/2014/main" id="{BC0007A2-893C-4979-8102-9B42CD3EAC1B}"/>
                </a:ext>
              </a:extLst>
            </p:cNvPr>
            <p:cNvCxnSpPr>
              <a:cxnSpLocks/>
              <a:stCxn id="60" idx="1"/>
            </p:cNvCxnSpPr>
            <p:nvPr/>
          </p:nvCxnSpPr>
          <p:spPr>
            <a:xfrm flipH="1" flipV="1">
              <a:off x="1410128" y="1359004"/>
              <a:ext cx="1443156" cy="90621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9539F075-2211-4DC5-AC40-249E807BEA74}"/>
                </a:ext>
              </a:extLst>
            </p:cNvPr>
            <p:cNvSpPr txBox="1"/>
            <p:nvPr/>
          </p:nvSpPr>
          <p:spPr>
            <a:xfrm>
              <a:off x="893608" y="4909925"/>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3" name="直線コネクタ 62">
              <a:extLst>
                <a:ext uri="{FF2B5EF4-FFF2-40B4-BE49-F238E27FC236}">
                  <a16:creationId xmlns:a16="http://schemas.microsoft.com/office/drawing/2014/main" id="{18001DFD-2A36-48B6-BD1D-B443BE7FBF27}"/>
                </a:ext>
              </a:extLst>
            </p:cNvPr>
            <p:cNvCxnSpPr>
              <a:cxnSpLocks/>
              <a:stCxn id="62" idx="1"/>
            </p:cNvCxnSpPr>
            <p:nvPr/>
          </p:nvCxnSpPr>
          <p:spPr>
            <a:xfrm flipH="1" flipV="1">
              <a:off x="601818" y="4340746"/>
              <a:ext cx="291790" cy="73845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pic>
        <p:nvPicPr>
          <p:cNvPr id="3" name="図 2">
            <a:extLst>
              <a:ext uri="{FF2B5EF4-FFF2-40B4-BE49-F238E27FC236}">
                <a16:creationId xmlns:a16="http://schemas.microsoft.com/office/drawing/2014/main" id="{C53E3CD4-ACBC-4FB0-A813-E42BF3CE4298}"/>
              </a:ext>
            </a:extLst>
          </p:cNvPr>
          <p:cNvPicPr>
            <a:picLocks noChangeAspect="1"/>
          </p:cNvPicPr>
          <p:nvPr/>
        </p:nvPicPr>
        <p:blipFill>
          <a:blip r:embed="rId3"/>
          <a:stretch>
            <a:fillRect/>
          </a:stretch>
        </p:blipFill>
        <p:spPr>
          <a:xfrm>
            <a:off x="4493639" y="2640203"/>
            <a:ext cx="2777489" cy="935423"/>
          </a:xfrm>
          <a:prstGeom prst="rect">
            <a:avLst/>
          </a:prstGeom>
        </p:spPr>
      </p:pic>
      <p:sp>
        <p:nvSpPr>
          <p:cNvPr id="64" name="テキスト ボックス 63">
            <a:extLst>
              <a:ext uri="{FF2B5EF4-FFF2-40B4-BE49-F238E27FC236}">
                <a16:creationId xmlns:a16="http://schemas.microsoft.com/office/drawing/2014/main" id="{0A2E0214-3B13-4E3C-809B-AFA6C71C9D2B}"/>
              </a:ext>
            </a:extLst>
          </p:cNvPr>
          <p:cNvSpPr txBox="1"/>
          <p:nvPr/>
        </p:nvSpPr>
        <p:spPr>
          <a:xfrm>
            <a:off x="4372303" y="3494537"/>
            <a:ext cx="3390672" cy="400110"/>
          </a:xfrm>
          <a:prstGeom prst="rect">
            <a:avLst/>
          </a:prstGeom>
          <a:noFill/>
        </p:spPr>
        <p:txBody>
          <a:bodyPr wrap="none" rtlCol="0">
            <a:spAutoFit/>
          </a:bodyPr>
          <a:lstStyle/>
          <a:p>
            <a:r>
              <a:rPr kumimoji="1" lang="ja-JP" altLang="en-US" sz="1000">
                <a:latin typeface="+mn-ea"/>
              </a:rPr>
              <a:t>バーは時間によって減少していく、</a:t>
            </a:r>
            <a:endParaRPr kumimoji="1" lang="en-US" altLang="ja-JP" sz="1000">
              <a:latin typeface="+mn-ea"/>
            </a:endParaRPr>
          </a:p>
          <a:p>
            <a:r>
              <a:rPr kumimoji="1" lang="ja-JP" altLang="en-US" sz="1000">
                <a:latin typeface="+mn-ea"/>
              </a:rPr>
              <a:t>最後で攻撃が来ることを示唆するアイコンを配置する。</a:t>
            </a:r>
            <a:endParaRPr kumimoji="1" lang="en-US" altLang="ja-JP" sz="1000">
              <a:latin typeface="+mn-ea"/>
            </a:endParaRPr>
          </a:p>
        </p:txBody>
      </p:sp>
    </p:spTree>
    <p:extLst>
      <p:ext uri="{BB962C8B-B14F-4D97-AF65-F5344CB8AC3E}">
        <p14:creationId xmlns:p14="http://schemas.microsoft.com/office/powerpoint/2010/main" val="1376735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a:extLst>
              <a:ext uri="{FF2B5EF4-FFF2-40B4-BE49-F238E27FC236}">
                <a16:creationId xmlns:a16="http://schemas.microsoft.com/office/drawing/2014/main" id="{CF3ED354-565B-BC42-B5C1-878EF048A91A}"/>
              </a:ext>
            </a:extLst>
          </p:cNvPr>
          <p:cNvGraphicFramePr>
            <a:graphicFrameLocks noGrp="1"/>
          </p:cNvGraphicFramePr>
          <p:nvPr>
            <p:extLst>
              <p:ext uri="{D42A27DB-BD31-4B8C-83A1-F6EECF244321}">
                <p14:modId xmlns:p14="http://schemas.microsoft.com/office/powerpoint/2010/main" val="3877814345"/>
              </p:ext>
            </p:extLst>
          </p:nvPr>
        </p:nvGraphicFramePr>
        <p:xfrm>
          <a:off x="1053654" y="2006545"/>
          <a:ext cx="3656965" cy="4486326"/>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2735000273"/>
                    </a:ext>
                  </a:extLst>
                </a:gridCol>
                <a:gridCol w="1233805">
                  <a:extLst>
                    <a:ext uri="{9D8B030D-6E8A-4147-A177-3AD203B41FA5}">
                      <a16:colId xmlns:a16="http://schemas.microsoft.com/office/drawing/2014/main" val="964143388"/>
                    </a:ext>
                  </a:extLst>
                </a:gridCol>
                <a:gridCol w="471805">
                  <a:extLst>
                    <a:ext uri="{9D8B030D-6E8A-4147-A177-3AD203B41FA5}">
                      <a16:colId xmlns:a16="http://schemas.microsoft.com/office/drawing/2014/main" val="4186498837"/>
                    </a:ext>
                  </a:extLst>
                </a:gridCol>
                <a:gridCol w="1524000">
                  <a:extLst>
                    <a:ext uri="{9D8B030D-6E8A-4147-A177-3AD203B41FA5}">
                      <a16:colId xmlns:a16="http://schemas.microsoft.com/office/drawing/2014/main" val="743956291"/>
                    </a:ext>
                  </a:extLst>
                </a:gridCol>
              </a:tblGrid>
              <a:tr h="345102">
                <a:tc>
                  <a:txBody>
                    <a:bodyPr/>
                    <a:lstStyle/>
                    <a:p>
                      <a:r>
                        <a:rPr kumimoji="1" lang="en-US" altLang="ja-JP" sz="1000" dirty="0"/>
                        <a:t>No.</a:t>
                      </a:r>
                      <a:endParaRPr kumimoji="1" lang="ja-JP" altLang="en-US" sz="1000"/>
                    </a:p>
                  </a:txBody>
                  <a:tcPr/>
                </a:tc>
                <a:tc>
                  <a:txBody>
                    <a:bodyPr/>
                    <a:lstStyle/>
                    <a:p>
                      <a:r>
                        <a:rPr kumimoji="1" lang="ja-JP" altLang="en-US" sz="1000"/>
                        <a:t>分類</a:t>
                      </a:r>
                    </a:p>
                  </a:txBody>
                  <a:tcPr/>
                </a:tc>
                <a:tc>
                  <a:txBody>
                    <a:bodyPr/>
                    <a:lstStyle/>
                    <a:p>
                      <a:r>
                        <a:rPr kumimoji="1" lang="ja-JP" altLang="en-US" sz="1000"/>
                        <a:t>効果</a:t>
                      </a:r>
                    </a:p>
                  </a:txBody>
                  <a:tcPr/>
                </a:tc>
                <a:tc>
                  <a:txBody>
                    <a:bodyPr/>
                    <a:lstStyle/>
                    <a:p>
                      <a:r>
                        <a:rPr kumimoji="1" lang="ja-JP" altLang="en-US" sz="1000"/>
                        <a:t>アイコンイメージ</a:t>
                      </a:r>
                    </a:p>
                  </a:txBody>
                  <a:tcPr/>
                </a:tc>
                <a:extLst>
                  <a:ext uri="{0D108BD9-81ED-4DB2-BD59-A6C34878D82A}">
                    <a16:rowId xmlns:a16="http://schemas.microsoft.com/office/drawing/2014/main" val="754493056"/>
                  </a:ext>
                </a:extLst>
              </a:tr>
              <a:tr h="345102">
                <a:tc>
                  <a:txBody>
                    <a:bodyPr/>
                    <a:lstStyle/>
                    <a:p>
                      <a:r>
                        <a:rPr kumimoji="1" lang="en-US" altLang="ja-JP" sz="1000" dirty="0"/>
                        <a:t>1</a:t>
                      </a:r>
                      <a:endParaRPr kumimoji="1" lang="ja-JP" altLang="en-US" sz="1000"/>
                    </a:p>
                  </a:txBody>
                  <a:tcPr/>
                </a:tc>
                <a:tc rowSpan="3">
                  <a:txBody>
                    <a:bodyPr/>
                    <a:lstStyle/>
                    <a:p>
                      <a:r>
                        <a:rPr kumimoji="1" lang="ja-JP" altLang="en-US" sz="1000"/>
                        <a:t>パラメータ</a:t>
                      </a:r>
                      <a:endParaRPr kumimoji="1" lang="en-US" altLang="ja-JP" sz="1000"/>
                    </a:p>
                    <a:p>
                      <a:r>
                        <a:rPr kumimoji="1" lang="ja-JP" altLang="en-US" sz="1000"/>
                        <a:t>（変化系）</a:t>
                      </a:r>
                      <a:endParaRPr kumimoji="1" lang="en-US" altLang="ja-JP" sz="1000"/>
                    </a:p>
                    <a:p>
                      <a:r>
                        <a:rPr kumimoji="1" lang="ja-JP" altLang="en-US" sz="1000"/>
                        <a:t>バフ</a:t>
                      </a:r>
                    </a:p>
                  </a:txBody>
                  <a:tcPr/>
                </a:tc>
                <a:tc>
                  <a:txBody>
                    <a:bodyPr/>
                    <a:lstStyle/>
                    <a:p>
                      <a:r>
                        <a:rPr kumimoji="1" lang="en-US" altLang="ja-JP" sz="1000" dirty="0"/>
                        <a:t>ATK</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170932644"/>
                  </a:ext>
                </a:extLst>
              </a:tr>
              <a:tr h="345102">
                <a:tc>
                  <a:txBody>
                    <a:bodyPr/>
                    <a:lstStyle/>
                    <a:p>
                      <a:r>
                        <a:rPr kumimoji="1" lang="en-US" altLang="ja-JP" sz="1000" dirty="0"/>
                        <a:t>2</a:t>
                      </a:r>
                      <a:endParaRPr kumimoji="1" lang="ja-JP" altLang="en-US" sz="1000"/>
                    </a:p>
                  </a:txBody>
                  <a:tcPr/>
                </a:tc>
                <a:tc vMerge="1">
                  <a:txBody>
                    <a:bodyPr/>
                    <a:lstStyle/>
                    <a:p>
                      <a:endParaRPr kumimoji="1" lang="ja-JP" altLang="en-US" sz="1000"/>
                    </a:p>
                  </a:txBody>
                  <a:tcPr/>
                </a:tc>
                <a:tc>
                  <a:txBody>
                    <a:bodyPr/>
                    <a:lstStyle/>
                    <a:p>
                      <a:r>
                        <a:rPr kumimoji="1" lang="en-US" altLang="ja-JP" sz="1000" dirty="0"/>
                        <a:t>DEF</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4164823891"/>
                  </a:ext>
                </a:extLst>
              </a:tr>
              <a:tr h="345102">
                <a:tc>
                  <a:txBody>
                    <a:bodyPr/>
                    <a:lstStyle/>
                    <a:p>
                      <a:r>
                        <a:rPr kumimoji="1" lang="en-US" altLang="ja-JP" sz="1000" dirty="0"/>
                        <a:t>3</a:t>
                      </a:r>
                      <a:endParaRPr kumimoji="1" lang="ja-JP" altLang="en-US" sz="1000"/>
                    </a:p>
                  </a:txBody>
                  <a:tcPr/>
                </a:tc>
                <a:tc vMerge="1">
                  <a:txBody>
                    <a:bodyPr/>
                    <a:lstStyle/>
                    <a:p>
                      <a:endParaRPr kumimoji="1" lang="ja-JP" altLang="en-US" sz="1000"/>
                    </a:p>
                  </a:txBody>
                  <a:tcPr/>
                </a:tc>
                <a:tc>
                  <a:txBody>
                    <a:bodyPr/>
                    <a:lstStyle/>
                    <a:p>
                      <a:r>
                        <a:rPr kumimoji="1" lang="en-US" altLang="ja-JP" sz="1000" dirty="0"/>
                        <a:t>SPD</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1889354725"/>
                  </a:ext>
                </a:extLst>
              </a:tr>
              <a:tr h="345102">
                <a:tc>
                  <a:txBody>
                    <a:bodyPr/>
                    <a:lstStyle/>
                    <a:p>
                      <a:r>
                        <a:rPr kumimoji="1" lang="en-US" altLang="ja-JP" sz="1000"/>
                        <a:t>4</a:t>
                      </a:r>
                      <a:endParaRPr kumimoji="1" lang="ja-JP" altLang="en-US" sz="1000"/>
                    </a:p>
                  </a:txBody>
                  <a:tcPr/>
                </a:tc>
                <a:tc rowSpan="3">
                  <a:txBody>
                    <a:bodyPr/>
                    <a:lstStyle/>
                    <a:p>
                      <a:r>
                        <a:rPr kumimoji="1" lang="ja-JP" altLang="en-US" sz="1000"/>
                        <a:t>パラメータ</a:t>
                      </a:r>
                      <a:endParaRPr kumimoji="1" lang="en-US" altLang="ja-JP" sz="1000"/>
                    </a:p>
                    <a:p>
                      <a:r>
                        <a:rPr kumimoji="1" lang="ja-JP" altLang="en-US" sz="1000"/>
                        <a:t>（変化系）</a:t>
                      </a:r>
                      <a:endParaRPr kumimoji="1" lang="en-US" altLang="ja-JP" sz="1000"/>
                    </a:p>
                    <a:p>
                      <a:r>
                        <a:rPr kumimoji="1" lang="ja-JP" altLang="en-US" sz="1000"/>
                        <a:t>デバフ</a:t>
                      </a:r>
                    </a:p>
                  </a:txBody>
                  <a:tcPr/>
                </a:tc>
                <a:tc>
                  <a:txBody>
                    <a:bodyPr/>
                    <a:lstStyle/>
                    <a:p>
                      <a:r>
                        <a:rPr kumimoji="1" lang="en-US" altLang="ja-JP" sz="1000"/>
                        <a:t>ATK</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223215703"/>
                  </a:ext>
                </a:extLst>
              </a:tr>
              <a:tr h="345102">
                <a:tc>
                  <a:txBody>
                    <a:bodyPr/>
                    <a:lstStyle/>
                    <a:p>
                      <a:r>
                        <a:rPr kumimoji="1" lang="en-US" altLang="ja-JP" sz="1000"/>
                        <a:t>5</a:t>
                      </a:r>
                      <a:endParaRPr kumimoji="1" lang="ja-JP" altLang="en-US" sz="1000"/>
                    </a:p>
                  </a:txBody>
                  <a:tcPr/>
                </a:tc>
                <a:tc vMerge="1">
                  <a:txBody>
                    <a:bodyPr/>
                    <a:lstStyle/>
                    <a:p>
                      <a:endParaRPr kumimoji="1" lang="ja-JP" altLang="en-US" sz="1000"/>
                    </a:p>
                  </a:txBody>
                  <a:tcPr/>
                </a:tc>
                <a:tc>
                  <a:txBody>
                    <a:bodyPr/>
                    <a:lstStyle/>
                    <a:p>
                      <a:r>
                        <a:rPr kumimoji="1" lang="en-US" altLang="ja-JP" sz="1000"/>
                        <a:t>DEF</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825541542"/>
                  </a:ext>
                </a:extLst>
              </a:tr>
              <a:tr h="345102">
                <a:tc>
                  <a:txBody>
                    <a:bodyPr/>
                    <a:lstStyle/>
                    <a:p>
                      <a:r>
                        <a:rPr kumimoji="1" lang="en-US" altLang="ja-JP" sz="1000"/>
                        <a:t>6</a:t>
                      </a:r>
                      <a:endParaRPr kumimoji="1" lang="ja-JP" altLang="en-US" sz="1000"/>
                    </a:p>
                  </a:txBody>
                  <a:tcPr/>
                </a:tc>
                <a:tc vMerge="1">
                  <a:txBody>
                    <a:bodyPr/>
                    <a:lstStyle/>
                    <a:p>
                      <a:endParaRPr kumimoji="1" lang="ja-JP" altLang="en-US" sz="1000"/>
                    </a:p>
                  </a:txBody>
                  <a:tcPr/>
                </a:tc>
                <a:tc>
                  <a:txBody>
                    <a:bodyPr/>
                    <a:lstStyle/>
                    <a:p>
                      <a:r>
                        <a:rPr kumimoji="1" lang="en-US" altLang="ja-JP" sz="1000"/>
                        <a:t>SPD</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42505762"/>
                  </a:ext>
                </a:extLst>
              </a:tr>
              <a:tr h="345102">
                <a:tc>
                  <a:txBody>
                    <a:bodyPr/>
                    <a:lstStyle/>
                    <a:p>
                      <a:r>
                        <a:rPr kumimoji="1" lang="en-US" altLang="ja-JP" sz="1000"/>
                        <a:t>7</a:t>
                      </a:r>
                      <a:endParaRPr kumimoji="1" lang="ja-JP" altLang="en-US" sz="1000"/>
                    </a:p>
                  </a:txBody>
                  <a:tcPr/>
                </a:tc>
                <a:tc>
                  <a:txBody>
                    <a:bodyPr/>
                    <a:lstStyle/>
                    <a:p>
                      <a:r>
                        <a:rPr kumimoji="1" lang="ja-JP" altLang="en-US" sz="1000"/>
                        <a:t>リジェネ</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1239478636"/>
                  </a:ext>
                </a:extLst>
              </a:tr>
              <a:tr h="345102">
                <a:tc>
                  <a:txBody>
                    <a:bodyPr/>
                    <a:lstStyle/>
                    <a:p>
                      <a:r>
                        <a:rPr kumimoji="1" lang="en-US" altLang="ja-JP" sz="1000"/>
                        <a:t>8</a:t>
                      </a:r>
                      <a:endParaRPr kumimoji="1" lang="ja-JP" altLang="en-US" sz="1000"/>
                    </a:p>
                  </a:txBody>
                  <a:tcPr/>
                </a:tc>
                <a:tc>
                  <a:txBody>
                    <a:bodyPr/>
                    <a:lstStyle/>
                    <a:p>
                      <a:r>
                        <a:rPr kumimoji="1" lang="ja-JP" altLang="en-US" sz="1000"/>
                        <a:t>無効化系</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3561598435"/>
                  </a:ext>
                </a:extLst>
              </a:tr>
              <a:tr h="345102">
                <a:tc>
                  <a:txBody>
                    <a:bodyPr/>
                    <a:lstStyle/>
                    <a:p>
                      <a:r>
                        <a:rPr kumimoji="1" lang="en-US" altLang="ja-JP" sz="1000" dirty="0"/>
                        <a:t>9</a:t>
                      </a:r>
                      <a:endParaRPr kumimoji="1" lang="ja-JP" altLang="en-US" sz="1000"/>
                    </a:p>
                  </a:txBody>
                  <a:tcPr/>
                </a:tc>
                <a:tc rowSpan="4">
                  <a:txBody>
                    <a:bodyPr/>
                    <a:lstStyle/>
                    <a:p>
                      <a:r>
                        <a:rPr kumimoji="1" lang="ja-JP" altLang="en-US" sz="1000"/>
                        <a:t>状態異常</a:t>
                      </a:r>
                    </a:p>
                  </a:txBody>
                  <a:tcPr/>
                </a:tc>
                <a:tc>
                  <a:txBody>
                    <a:bodyPr/>
                    <a:lstStyle/>
                    <a:p>
                      <a:r>
                        <a:rPr kumimoji="1" lang="ja-JP" altLang="en-US" sz="1000"/>
                        <a:t>睡眠</a:t>
                      </a:r>
                    </a:p>
                  </a:txBody>
                  <a:tcPr/>
                </a:tc>
                <a:tc>
                  <a:txBody>
                    <a:bodyPr/>
                    <a:lstStyle/>
                    <a:p>
                      <a:endParaRPr kumimoji="1" lang="ja-JP" altLang="en-US" sz="1000"/>
                    </a:p>
                  </a:txBody>
                  <a:tcPr/>
                </a:tc>
                <a:extLst>
                  <a:ext uri="{0D108BD9-81ED-4DB2-BD59-A6C34878D82A}">
                    <a16:rowId xmlns:a16="http://schemas.microsoft.com/office/drawing/2014/main" val="2055732091"/>
                  </a:ext>
                </a:extLst>
              </a:tr>
              <a:tr h="345102">
                <a:tc>
                  <a:txBody>
                    <a:bodyPr/>
                    <a:lstStyle/>
                    <a:p>
                      <a:r>
                        <a:rPr kumimoji="1" lang="en-US" altLang="ja-JP" sz="1000" dirty="0"/>
                        <a:t>10</a:t>
                      </a:r>
                      <a:endParaRPr kumimoji="1" lang="ja-JP" altLang="en-US" sz="1000"/>
                    </a:p>
                  </a:txBody>
                  <a:tcPr/>
                </a:tc>
                <a:tc vMerge="1">
                  <a:txBody>
                    <a:bodyPr/>
                    <a:lstStyle/>
                    <a:p>
                      <a:endParaRPr kumimoji="1" lang="ja-JP" altLang="en-US" sz="1000"/>
                    </a:p>
                  </a:txBody>
                  <a:tcPr/>
                </a:tc>
                <a:tc>
                  <a:txBody>
                    <a:bodyPr/>
                    <a:lstStyle/>
                    <a:p>
                      <a:r>
                        <a:rPr kumimoji="1" lang="ja-JP" altLang="en-US" sz="1000"/>
                        <a:t>毒</a:t>
                      </a:r>
                    </a:p>
                  </a:txBody>
                  <a:tcPr/>
                </a:tc>
                <a:tc>
                  <a:txBody>
                    <a:bodyPr/>
                    <a:lstStyle/>
                    <a:p>
                      <a:endParaRPr kumimoji="1" lang="ja-JP" altLang="en-US" sz="1000"/>
                    </a:p>
                  </a:txBody>
                  <a:tcPr/>
                </a:tc>
                <a:extLst>
                  <a:ext uri="{0D108BD9-81ED-4DB2-BD59-A6C34878D82A}">
                    <a16:rowId xmlns:a16="http://schemas.microsoft.com/office/drawing/2014/main" val="3835450321"/>
                  </a:ext>
                </a:extLst>
              </a:tr>
              <a:tr h="345102">
                <a:tc>
                  <a:txBody>
                    <a:bodyPr/>
                    <a:lstStyle/>
                    <a:p>
                      <a:r>
                        <a:rPr kumimoji="1" lang="en-US" altLang="ja-JP" sz="1000" dirty="0"/>
                        <a:t>11</a:t>
                      </a:r>
                      <a:endParaRPr kumimoji="1" lang="ja-JP" altLang="en-US" sz="1000"/>
                    </a:p>
                  </a:txBody>
                  <a:tcPr/>
                </a:tc>
                <a:tc vMerge="1">
                  <a:txBody>
                    <a:bodyPr/>
                    <a:lstStyle/>
                    <a:p>
                      <a:endParaRPr kumimoji="1" lang="ja-JP" altLang="en-US" sz="1000"/>
                    </a:p>
                  </a:txBody>
                  <a:tcPr/>
                </a:tc>
                <a:tc>
                  <a:txBody>
                    <a:bodyPr/>
                    <a:lstStyle/>
                    <a:p>
                      <a:r>
                        <a:rPr kumimoji="1" lang="ja-JP" altLang="en-US" sz="1000"/>
                        <a:t>麻痺</a:t>
                      </a:r>
                    </a:p>
                  </a:txBody>
                  <a:tcPr/>
                </a:tc>
                <a:tc>
                  <a:txBody>
                    <a:bodyPr/>
                    <a:lstStyle/>
                    <a:p>
                      <a:endParaRPr kumimoji="1" lang="ja-JP" altLang="en-US" sz="1000"/>
                    </a:p>
                  </a:txBody>
                  <a:tcPr/>
                </a:tc>
                <a:extLst>
                  <a:ext uri="{0D108BD9-81ED-4DB2-BD59-A6C34878D82A}">
                    <a16:rowId xmlns:a16="http://schemas.microsoft.com/office/drawing/2014/main" val="226190374"/>
                  </a:ext>
                </a:extLst>
              </a:tr>
              <a:tr h="345102">
                <a:tc>
                  <a:txBody>
                    <a:bodyPr/>
                    <a:lstStyle/>
                    <a:p>
                      <a:r>
                        <a:rPr kumimoji="1" lang="en-US" altLang="ja-JP" sz="1000"/>
                        <a:t>12</a:t>
                      </a:r>
                      <a:endParaRPr kumimoji="1" lang="ja-JP" altLang="en-US" sz="1000"/>
                    </a:p>
                  </a:txBody>
                  <a:tcPr/>
                </a:tc>
                <a:tc vMerge="1">
                  <a:txBody>
                    <a:bodyPr/>
                    <a:lstStyle/>
                    <a:p>
                      <a:endParaRPr kumimoji="1" lang="ja-JP" altLang="en-US" sz="1000"/>
                    </a:p>
                  </a:txBody>
                  <a:tcPr/>
                </a:tc>
                <a:tc>
                  <a:txBody>
                    <a:bodyPr/>
                    <a:lstStyle/>
                    <a:p>
                      <a:r>
                        <a:rPr kumimoji="1" lang="ja-JP" altLang="en-US" sz="1000"/>
                        <a:t>減退</a:t>
                      </a:r>
                    </a:p>
                  </a:txBody>
                  <a:tcPr/>
                </a:tc>
                <a:tc>
                  <a:txBody>
                    <a:bodyPr/>
                    <a:lstStyle/>
                    <a:p>
                      <a:endParaRPr kumimoji="1" lang="ja-JP" altLang="en-US" sz="1000"/>
                    </a:p>
                  </a:txBody>
                  <a:tcPr/>
                </a:tc>
                <a:extLst>
                  <a:ext uri="{0D108BD9-81ED-4DB2-BD59-A6C34878D82A}">
                    <a16:rowId xmlns:a16="http://schemas.microsoft.com/office/drawing/2014/main" val="2275683239"/>
                  </a:ext>
                </a:extLst>
              </a:tr>
            </a:tbl>
          </a:graphicData>
        </a:graphic>
      </p:graphicFrame>
      <p:pic>
        <p:nvPicPr>
          <p:cNvPr id="21" name="図 20" descr="コンピュータ, 座る, モニター, チェアー が含まれている画像&#10;&#10;自動的に生成された説明">
            <a:extLst>
              <a:ext uri="{FF2B5EF4-FFF2-40B4-BE49-F238E27FC236}">
                <a16:creationId xmlns:a16="http://schemas.microsoft.com/office/drawing/2014/main" id="{2CE5ACAD-44E8-4DC6-A61F-C56DD3D64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403" y="4483290"/>
            <a:ext cx="332710" cy="281785"/>
          </a:xfrm>
          <a:prstGeom prst="rect">
            <a:avLst/>
          </a:prstGeom>
        </p:spPr>
      </p:pic>
      <p:pic>
        <p:nvPicPr>
          <p:cNvPr id="35" name="図 34" descr="武器 が含まれている画像&#10;&#10;自動的に生成された説明">
            <a:extLst>
              <a:ext uri="{FF2B5EF4-FFF2-40B4-BE49-F238E27FC236}">
                <a16:creationId xmlns:a16="http://schemas.microsoft.com/office/drawing/2014/main" id="{ACA725D7-FAEE-4483-ACB4-8E5D036C8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951" y="4800447"/>
            <a:ext cx="390425" cy="317998"/>
          </a:xfrm>
          <a:prstGeom prst="rect">
            <a:avLst/>
          </a:prstGeom>
        </p:spPr>
      </p:pic>
      <p:sp>
        <p:nvSpPr>
          <p:cNvPr id="4" name="フッター プレースホルダー 3">
            <a:extLst>
              <a:ext uri="{FF2B5EF4-FFF2-40B4-BE49-F238E27FC236}">
                <a16:creationId xmlns:a16="http://schemas.microsoft.com/office/drawing/2014/main" id="{7081A342-B3CE-AA4B-A9F4-C0A754A1AC2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1B591267-264E-8F42-85DD-549DF23FC058}"/>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6" name="テキスト ボックス 5">
            <a:extLst>
              <a:ext uri="{FF2B5EF4-FFF2-40B4-BE49-F238E27FC236}">
                <a16:creationId xmlns:a16="http://schemas.microsoft.com/office/drawing/2014/main" id="{290E8BF3-D054-4F43-AE95-C71A66C2B0E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60575B9C-C53B-BF4E-9E65-20B348CCF267}"/>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8" name="テキスト ボックス 7">
            <a:extLst>
              <a:ext uri="{FF2B5EF4-FFF2-40B4-BE49-F238E27FC236}">
                <a16:creationId xmlns:a16="http://schemas.microsoft.com/office/drawing/2014/main" id="{879BD2AC-75EF-2E41-9B85-63B4A448458A}"/>
              </a:ext>
            </a:extLst>
          </p:cNvPr>
          <p:cNvSpPr txBox="1"/>
          <p:nvPr/>
        </p:nvSpPr>
        <p:spPr>
          <a:xfrm>
            <a:off x="738384" y="897388"/>
            <a:ext cx="1723549" cy="276999"/>
          </a:xfrm>
          <a:prstGeom prst="rect">
            <a:avLst/>
          </a:prstGeom>
          <a:noFill/>
        </p:spPr>
        <p:txBody>
          <a:bodyPr wrap="none" rtlCol="0">
            <a:spAutoFit/>
          </a:bodyPr>
          <a:lstStyle/>
          <a:p>
            <a:r>
              <a:rPr kumimoji="1" lang="ja-JP" altLang="en-US" sz="1200" b="1"/>
              <a:t>○バフ等アイコン表示</a:t>
            </a:r>
            <a:endParaRPr kumimoji="1" lang="ja-JP" altLang="en-US" sz="1200" dirty="0"/>
          </a:p>
        </p:txBody>
      </p:sp>
      <p:sp>
        <p:nvSpPr>
          <p:cNvPr id="9" name="テキスト ボックス 8">
            <a:extLst>
              <a:ext uri="{FF2B5EF4-FFF2-40B4-BE49-F238E27FC236}">
                <a16:creationId xmlns:a16="http://schemas.microsoft.com/office/drawing/2014/main" id="{427CCE68-786F-D547-A62F-83EE51FF1D45}"/>
              </a:ext>
            </a:extLst>
          </p:cNvPr>
          <p:cNvSpPr txBox="1"/>
          <p:nvPr/>
        </p:nvSpPr>
        <p:spPr>
          <a:xfrm>
            <a:off x="917903" y="1174387"/>
            <a:ext cx="3647152" cy="246221"/>
          </a:xfrm>
          <a:prstGeom prst="rect">
            <a:avLst/>
          </a:prstGeom>
          <a:noFill/>
        </p:spPr>
        <p:txBody>
          <a:bodyPr wrap="none" rtlCol="0">
            <a:spAutoFit/>
          </a:bodyPr>
          <a:lstStyle/>
          <a:p>
            <a:r>
              <a:rPr kumimoji="1" lang="ja-JP" altLang="en-US" sz="1000">
                <a:latin typeface="+mn-ea"/>
              </a:rPr>
              <a:t>バフやデバフがかかっている間はここに該当の表示を行う。</a:t>
            </a:r>
            <a:endParaRPr kumimoji="1" lang="en-US" altLang="ja-JP" sz="1000" dirty="0">
              <a:latin typeface="+mn-ea"/>
            </a:endParaRPr>
          </a:p>
        </p:txBody>
      </p:sp>
      <p:sp>
        <p:nvSpPr>
          <p:cNvPr id="10" name="テキスト ボックス 9">
            <a:extLst>
              <a:ext uri="{FF2B5EF4-FFF2-40B4-BE49-F238E27FC236}">
                <a16:creationId xmlns:a16="http://schemas.microsoft.com/office/drawing/2014/main" id="{AC9F00EE-A58D-3C44-952A-3D427DA2C893}"/>
              </a:ext>
            </a:extLst>
          </p:cNvPr>
          <p:cNvSpPr txBox="1"/>
          <p:nvPr/>
        </p:nvSpPr>
        <p:spPr>
          <a:xfrm>
            <a:off x="917903" y="1445873"/>
            <a:ext cx="1415772" cy="276999"/>
          </a:xfrm>
          <a:prstGeom prst="rect">
            <a:avLst/>
          </a:prstGeom>
          <a:noFill/>
        </p:spPr>
        <p:txBody>
          <a:bodyPr wrap="none" rtlCol="0">
            <a:spAutoFit/>
          </a:bodyPr>
          <a:lstStyle/>
          <a:p>
            <a:r>
              <a:rPr kumimoji="1" lang="ja-JP" altLang="en-US" sz="1200" b="1"/>
              <a:t>・アイコンの種類</a:t>
            </a:r>
            <a:endParaRPr kumimoji="1" lang="ja-JP" altLang="en-US" sz="1200" dirty="0"/>
          </a:p>
        </p:txBody>
      </p:sp>
      <p:sp>
        <p:nvSpPr>
          <p:cNvPr id="12" name="テキスト ボックス 11">
            <a:extLst>
              <a:ext uri="{FF2B5EF4-FFF2-40B4-BE49-F238E27FC236}">
                <a16:creationId xmlns:a16="http://schemas.microsoft.com/office/drawing/2014/main" id="{5CEE86F9-CDE6-F84E-BFA0-5B1559F02DEF}"/>
              </a:ext>
            </a:extLst>
          </p:cNvPr>
          <p:cNvSpPr txBox="1"/>
          <p:nvPr/>
        </p:nvSpPr>
        <p:spPr>
          <a:xfrm>
            <a:off x="1095703" y="1697607"/>
            <a:ext cx="3005951" cy="246221"/>
          </a:xfrm>
          <a:prstGeom prst="rect">
            <a:avLst/>
          </a:prstGeom>
          <a:noFill/>
        </p:spPr>
        <p:txBody>
          <a:bodyPr wrap="none" rtlCol="0">
            <a:spAutoFit/>
          </a:bodyPr>
          <a:lstStyle/>
          <a:p>
            <a:r>
              <a:rPr kumimoji="1" lang="ja-JP" altLang="en-US" sz="1000">
                <a:latin typeface="+mn-ea"/>
              </a:rPr>
              <a:t>バフ、デバフについては以下のように分類する。</a:t>
            </a:r>
            <a:endParaRPr kumimoji="1" lang="en-US" altLang="ja-JP" sz="1000" dirty="0">
              <a:latin typeface="+mn-ea"/>
            </a:endParaRPr>
          </a:p>
        </p:txBody>
      </p:sp>
      <p:sp>
        <p:nvSpPr>
          <p:cNvPr id="11" name="テキスト ボックス 10">
            <a:extLst>
              <a:ext uri="{FF2B5EF4-FFF2-40B4-BE49-F238E27FC236}">
                <a16:creationId xmlns:a16="http://schemas.microsoft.com/office/drawing/2014/main" id="{6699C90F-A8C7-4928-A32D-A52509FCF339}"/>
              </a:ext>
            </a:extLst>
          </p:cNvPr>
          <p:cNvSpPr txBox="1"/>
          <p:nvPr/>
        </p:nvSpPr>
        <p:spPr>
          <a:xfrm>
            <a:off x="5147353" y="1445873"/>
            <a:ext cx="2185214" cy="276999"/>
          </a:xfrm>
          <a:prstGeom prst="rect">
            <a:avLst/>
          </a:prstGeom>
          <a:noFill/>
        </p:spPr>
        <p:txBody>
          <a:bodyPr wrap="none" rtlCol="0">
            <a:spAutoFit/>
          </a:bodyPr>
          <a:lstStyle/>
          <a:p>
            <a:r>
              <a:rPr kumimoji="1" lang="ja-JP" altLang="en-US" sz="1200" b="1"/>
              <a:t>・アイコンの表示方法（案）</a:t>
            </a:r>
            <a:endParaRPr kumimoji="1" lang="ja-JP" altLang="en-US" sz="1200" dirty="0"/>
          </a:p>
        </p:txBody>
      </p:sp>
      <p:pic>
        <p:nvPicPr>
          <p:cNvPr id="3" name="図 2" descr="暗い, 座る, ブラック, 光 が含まれている画像&#10;&#10;自動的に生成された説明">
            <a:extLst>
              <a:ext uri="{FF2B5EF4-FFF2-40B4-BE49-F238E27FC236}">
                <a16:creationId xmlns:a16="http://schemas.microsoft.com/office/drawing/2014/main" id="{D4410934-F0B6-4F44-84AD-A9C22404C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002" y="2376810"/>
            <a:ext cx="394100" cy="305910"/>
          </a:xfrm>
          <a:prstGeom prst="rect">
            <a:avLst/>
          </a:prstGeom>
        </p:spPr>
      </p:pic>
      <p:pic>
        <p:nvPicPr>
          <p:cNvPr id="15" name="図 14" descr="暗い, ブラック, 座る, 光 が含まれている画像&#10;&#10;自動的に生成された説明">
            <a:extLst>
              <a:ext uri="{FF2B5EF4-FFF2-40B4-BE49-F238E27FC236}">
                <a16:creationId xmlns:a16="http://schemas.microsoft.com/office/drawing/2014/main" id="{5180A9D3-340D-4EFF-A7B6-85074659EC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570" y="3408790"/>
            <a:ext cx="390425" cy="305910"/>
          </a:xfrm>
          <a:prstGeom prst="rect">
            <a:avLst/>
          </a:prstGeom>
        </p:spPr>
      </p:pic>
      <p:pic>
        <p:nvPicPr>
          <p:cNvPr id="17" name="図 16" descr="光 が含まれている画像&#10;&#10;自動的に生成された説明">
            <a:extLst>
              <a:ext uri="{FF2B5EF4-FFF2-40B4-BE49-F238E27FC236}">
                <a16:creationId xmlns:a16="http://schemas.microsoft.com/office/drawing/2014/main" id="{0913F663-E950-4CAF-9569-229BFFD78A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476" y="2752559"/>
            <a:ext cx="363519" cy="246705"/>
          </a:xfrm>
          <a:prstGeom prst="rect">
            <a:avLst/>
          </a:prstGeom>
        </p:spPr>
      </p:pic>
      <p:pic>
        <p:nvPicPr>
          <p:cNvPr id="19" name="図 18" descr="光 が含まれている画像&#10;&#10;自動的に生成された説明">
            <a:extLst>
              <a:ext uri="{FF2B5EF4-FFF2-40B4-BE49-F238E27FC236}">
                <a16:creationId xmlns:a16="http://schemas.microsoft.com/office/drawing/2014/main" id="{923F00DD-3BD6-4118-9EE2-63CAC4F7C0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1403" y="3793252"/>
            <a:ext cx="365262" cy="246704"/>
          </a:xfrm>
          <a:prstGeom prst="rect">
            <a:avLst/>
          </a:prstGeom>
        </p:spPr>
      </p:pic>
      <p:pic>
        <p:nvPicPr>
          <p:cNvPr id="23" name="図 22">
            <a:extLst>
              <a:ext uri="{FF2B5EF4-FFF2-40B4-BE49-F238E27FC236}">
                <a16:creationId xmlns:a16="http://schemas.microsoft.com/office/drawing/2014/main" id="{5744432A-48DD-4CB6-95DE-F588A2924F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7683" y="3101529"/>
            <a:ext cx="428197" cy="259871"/>
          </a:xfrm>
          <a:prstGeom prst="rect">
            <a:avLst/>
          </a:prstGeom>
        </p:spPr>
      </p:pic>
      <p:pic>
        <p:nvPicPr>
          <p:cNvPr id="25" name="図 24" descr="シャツ が含まれている画像&#10;&#10;自動的に生成された説明">
            <a:extLst>
              <a:ext uri="{FF2B5EF4-FFF2-40B4-BE49-F238E27FC236}">
                <a16:creationId xmlns:a16="http://schemas.microsoft.com/office/drawing/2014/main" id="{B9CF3CEA-57D1-44CE-8E3A-A22D59162F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8951" y="4160623"/>
            <a:ext cx="430165" cy="259871"/>
          </a:xfrm>
          <a:prstGeom prst="rect">
            <a:avLst/>
          </a:prstGeom>
        </p:spPr>
      </p:pic>
      <p:pic>
        <p:nvPicPr>
          <p:cNvPr id="27" name="図 26" descr="食器, プレート, 光 が含まれている画像&#10;&#10;自動的に生成された説明">
            <a:extLst>
              <a:ext uri="{FF2B5EF4-FFF2-40B4-BE49-F238E27FC236}">
                <a16:creationId xmlns:a16="http://schemas.microsoft.com/office/drawing/2014/main" id="{3F4EEDE4-9321-469E-A9B9-80B70B6FF8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20435" y="5810633"/>
            <a:ext cx="263678" cy="303286"/>
          </a:xfrm>
          <a:prstGeom prst="rect">
            <a:avLst/>
          </a:prstGeom>
        </p:spPr>
      </p:pic>
      <p:pic>
        <p:nvPicPr>
          <p:cNvPr id="29" name="図 28">
            <a:extLst>
              <a:ext uri="{FF2B5EF4-FFF2-40B4-BE49-F238E27FC236}">
                <a16:creationId xmlns:a16="http://schemas.microsoft.com/office/drawing/2014/main" id="{EBCC36C0-EAC4-4EF7-8A98-F5DDD87F10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4661" y="6183685"/>
            <a:ext cx="342895" cy="173145"/>
          </a:xfrm>
          <a:prstGeom prst="rect">
            <a:avLst/>
          </a:prstGeom>
        </p:spPr>
      </p:pic>
      <p:pic>
        <p:nvPicPr>
          <p:cNvPr id="31" name="図 30">
            <a:extLst>
              <a:ext uri="{FF2B5EF4-FFF2-40B4-BE49-F238E27FC236}">
                <a16:creationId xmlns:a16="http://schemas.microsoft.com/office/drawing/2014/main" id="{E8482E18-0666-4C30-8C1D-EA02418AFD3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13444" y="5178712"/>
            <a:ext cx="201437" cy="211622"/>
          </a:xfrm>
          <a:prstGeom prst="rect">
            <a:avLst/>
          </a:prstGeom>
        </p:spPr>
      </p:pic>
      <p:pic>
        <p:nvPicPr>
          <p:cNvPr id="33" name="図 32" descr="ホイール が含まれている画像&#10;&#10;自動的に生成された説明">
            <a:extLst>
              <a:ext uri="{FF2B5EF4-FFF2-40B4-BE49-F238E27FC236}">
                <a16:creationId xmlns:a16="http://schemas.microsoft.com/office/drawing/2014/main" id="{1088CD0A-63CA-472B-B39C-BBCC7105C2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98933" y="5484473"/>
            <a:ext cx="306682" cy="246704"/>
          </a:xfrm>
          <a:prstGeom prst="rect">
            <a:avLst/>
          </a:prstGeom>
        </p:spPr>
      </p:pic>
      <p:sp>
        <p:nvSpPr>
          <p:cNvPr id="36" name="楕円 35">
            <a:extLst>
              <a:ext uri="{FF2B5EF4-FFF2-40B4-BE49-F238E27FC236}">
                <a16:creationId xmlns:a16="http://schemas.microsoft.com/office/drawing/2014/main" id="{D1AC0341-187C-4EFC-9BC9-D69E9C95D6D1}"/>
              </a:ext>
            </a:extLst>
          </p:cNvPr>
          <p:cNvSpPr/>
          <p:nvPr/>
        </p:nvSpPr>
        <p:spPr>
          <a:xfrm>
            <a:off x="5147353" y="1896052"/>
            <a:ext cx="1465348" cy="1465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キャラアイコン</a:t>
            </a:r>
            <a:endParaRPr kumimoji="1" lang="en-US" altLang="ja-JP" sz="900"/>
          </a:p>
          <a:p>
            <a:pPr algn="ctr"/>
            <a:r>
              <a:rPr kumimoji="1" lang="en-US" altLang="ja-JP" sz="900"/>
              <a:t>or</a:t>
            </a:r>
          </a:p>
          <a:p>
            <a:pPr algn="ctr"/>
            <a:r>
              <a:rPr kumimoji="1" lang="ja-JP" altLang="en-US" sz="800"/>
              <a:t>怪獣クールタイム</a:t>
            </a:r>
          </a:p>
        </p:txBody>
      </p:sp>
      <p:sp>
        <p:nvSpPr>
          <p:cNvPr id="37" name="楕円 36">
            <a:extLst>
              <a:ext uri="{FF2B5EF4-FFF2-40B4-BE49-F238E27FC236}">
                <a16:creationId xmlns:a16="http://schemas.microsoft.com/office/drawing/2014/main" id="{209AFF0E-BA77-4A4D-877D-316700457D41}"/>
              </a:ext>
            </a:extLst>
          </p:cNvPr>
          <p:cNvSpPr/>
          <p:nvPr/>
        </p:nvSpPr>
        <p:spPr>
          <a:xfrm>
            <a:off x="6389344" y="1751557"/>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38" name="楕円 37">
            <a:extLst>
              <a:ext uri="{FF2B5EF4-FFF2-40B4-BE49-F238E27FC236}">
                <a16:creationId xmlns:a16="http://schemas.microsoft.com/office/drawing/2014/main" id="{1D93EA80-5212-4739-ABF5-1535E4C8079C}"/>
              </a:ext>
            </a:extLst>
          </p:cNvPr>
          <p:cNvSpPr/>
          <p:nvPr/>
        </p:nvSpPr>
        <p:spPr>
          <a:xfrm>
            <a:off x="6388374" y="2217506"/>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39" name="楕円 38">
            <a:extLst>
              <a:ext uri="{FF2B5EF4-FFF2-40B4-BE49-F238E27FC236}">
                <a16:creationId xmlns:a16="http://schemas.microsoft.com/office/drawing/2014/main" id="{9A461D72-E2CB-4DD6-B3EC-68AF5FC4582C}"/>
              </a:ext>
            </a:extLst>
          </p:cNvPr>
          <p:cNvSpPr/>
          <p:nvPr/>
        </p:nvSpPr>
        <p:spPr>
          <a:xfrm>
            <a:off x="6388374" y="2683455"/>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0" name="楕円 39">
            <a:extLst>
              <a:ext uri="{FF2B5EF4-FFF2-40B4-BE49-F238E27FC236}">
                <a16:creationId xmlns:a16="http://schemas.microsoft.com/office/drawing/2014/main" id="{30312837-2C2C-47CE-A0DB-FA85C76D5D6E}"/>
              </a:ext>
            </a:extLst>
          </p:cNvPr>
          <p:cNvSpPr/>
          <p:nvPr/>
        </p:nvSpPr>
        <p:spPr>
          <a:xfrm>
            <a:off x="6388374" y="3149404"/>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４</a:t>
            </a:r>
          </a:p>
        </p:txBody>
      </p:sp>
      <p:sp>
        <p:nvSpPr>
          <p:cNvPr id="42" name="テキスト ボックス 41">
            <a:extLst>
              <a:ext uri="{FF2B5EF4-FFF2-40B4-BE49-F238E27FC236}">
                <a16:creationId xmlns:a16="http://schemas.microsoft.com/office/drawing/2014/main" id="{CFA3241F-36F4-43C0-80D9-986F0C492CE6}"/>
              </a:ext>
            </a:extLst>
          </p:cNvPr>
          <p:cNvSpPr txBox="1"/>
          <p:nvPr/>
        </p:nvSpPr>
        <p:spPr>
          <a:xfrm>
            <a:off x="6860745" y="1869757"/>
            <a:ext cx="1467068" cy="246221"/>
          </a:xfrm>
          <a:prstGeom prst="rect">
            <a:avLst/>
          </a:prstGeom>
          <a:noFill/>
        </p:spPr>
        <p:txBody>
          <a:bodyPr wrap="none" rtlCol="0">
            <a:spAutoFit/>
          </a:bodyPr>
          <a:lstStyle/>
          <a:p>
            <a:r>
              <a:rPr kumimoji="1" lang="ja-JP" altLang="en-US" sz="1000">
                <a:latin typeface="+mn-ea"/>
              </a:rPr>
              <a:t>パラメータ系アイコン</a:t>
            </a:r>
            <a:endParaRPr kumimoji="1" lang="en-US" altLang="ja-JP" sz="1000" dirty="0">
              <a:latin typeface="+mn-ea"/>
            </a:endParaRPr>
          </a:p>
        </p:txBody>
      </p:sp>
      <p:sp>
        <p:nvSpPr>
          <p:cNvPr id="44" name="テキスト ボックス 43">
            <a:extLst>
              <a:ext uri="{FF2B5EF4-FFF2-40B4-BE49-F238E27FC236}">
                <a16:creationId xmlns:a16="http://schemas.microsoft.com/office/drawing/2014/main" id="{BDB13271-A89B-4DCA-A189-0B9F15E47075}"/>
              </a:ext>
            </a:extLst>
          </p:cNvPr>
          <p:cNvSpPr txBox="1"/>
          <p:nvPr/>
        </p:nvSpPr>
        <p:spPr>
          <a:xfrm>
            <a:off x="6860745" y="2283544"/>
            <a:ext cx="1210588" cy="246221"/>
          </a:xfrm>
          <a:prstGeom prst="rect">
            <a:avLst/>
          </a:prstGeom>
          <a:noFill/>
        </p:spPr>
        <p:txBody>
          <a:bodyPr wrap="none" rtlCol="0">
            <a:spAutoFit/>
          </a:bodyPr>
          <a:lstStyle/>
          <a:p>
            <a:r>
              <a:rPr kumimoji="1" lang="ja-JP" altLang="en-US" sz="1000">
                <a:latin typeface="+mn-ea"/>
              </a:rPr>
              <a:t>リジェネアイコン</a:t>
            </a:r>
            <a:endParaRPr kumimoji="1" lang="en-US" altLang="ja-JP" sz="1000" dirty="0">
              <a:latin typeface="+mn-ea"/>
            </a:endParaRPr>
          </a:p>
        </p:txBody>
      </p:sp>
      <p:sp>
        <p:nvSpPr>
          <p:cNvPr id="45" name="テキスト ボックス 44">
            <a:extLst>
              <a:ext uri="{FF2B5EF4-FFF2-40B4-BE49-F238E27FC236}">
                <a16:creationId xmlns:a16="http://schemas.microsoft.com/office/drawing/2014/main" id="{3B147D2B-3454-4391-A888-0EED2DEA28F4}"/>
              </a:ext>
            </a:extLst>
          </p:cNvPr>
          <p:cNvSpPr txBox="1"/>
          <p:nvPr/>
        </p:nvSpPr>
        <p:spPr>
          <a:xfrm>
            <a:off x="6860745" y="2783701"/>
            <a:ext cx="1082348" cy="246221"/>
          </a:xfrm>
          <a:prstGeom prst="rect">
            <a:avLst/>
          </a:prstGeom>
          <a:noFill/>
        </p:spPr>
        <p:txBody>
          <a:bodyPr wrap="none" rtlCol="0">
            <a:spAutoFit/>
          </a:bodyPr>
          <a:lstStyle/>
          <a:p>
            <a:r>
              <a:rPr kumimoji="1" lang="ja-JP" altLang="en-US" sz="1000">
                <a:latin typeface="+mn-ea"/>
              </a:rPr>
              <a:t>無効化アイコン</a:t>
            </a:r>
            <a:endParaRPr kumimoji="1" lang="en-US" altLang="ja-JP" sz="1000" dirty="0">
              <a:latin typeface="+mn-ea"/>
            </a:endParaRPr>
          </a:p>
        </p:txBody>
      </p:sp>
      <p:sp>
        <p:nvSpPr>
          <p:cNvPr id="46" name="テキスト ボックス 45">
            <a:extLst>
              <a:ext uri="{FF2B5EF4-FFF2-40B4-BE49-F238E27FC236}">
                <a16:creationId xmlns:a16="http://schemas.microsoft.com/office/drawing/2014/main" id="{9AE7DB31-8827-46D6-BC2F-8CA13EEA483B}"/>
              </a:ext>
            </a:extLst>
          </p:cNvPr>
          <p:cNvSpPr txBox="1"/>
          <p:nvPr/>
        </p:nvSpPr>
        <p:spPr>
          <a:xfrm>
            <a:off x="6860745" y="3249650"/>
            <a:ext cx="1210588" cy="246221"/>
          </a:xfrm>
          <a:prstGeom prst="rect">
            <a:avLst/>
          </a:prstGeom>
          <a:noFill/>
        </p:spPr>
        <p:txBody>
          <a:bodyPr wrap="none" rtlCol="0">
            <a:spAutoFit/>
          </a:bodyPr>
          <a:lstStyle/>
          <a:p>
            <a:r>
              <a:rPr kumimoji="1" lang="ja-JP" altLang="en-US" sz="1000">
                <a:latin typeface="+mn-ea"/>
              </a:rPr>
              <a:t>状態異常アイコン</a:t>
            </a:r>
            <a:endParaRPr kumimoji="1" lang="en-US" altLang="ja-JP" sz="1000" dirty="0">
              <a:latin typeface="+mn-ea"/>
            </a:endParaRPr>
          </a:p>
        </p:txBody>
      </p:sp>
      <p:sp>
        <p:nvSpPr>
          <p:cNvPr id="47" name="テキスト ボックス 46">
            <a:extLst>
              <a:ext uri="{FF2B5EF4-FFF2-40B4-BE49-F238E27FC236}">
                <a16:creationId xmlns:a16="http://schemas.microsoft.com/office/drawing/2014/main" id="{6539CE8B-A3A4-47BC-A0DC-B020D346E6CA}"/>
              </a:ext>
            </a:extLst>
          </p:cNvPr>
          <p:cNvSpPr txBox="1"/>
          <p:nvPr/>
        </p:nvSpPr>
        <p:spPr>
          <a:xfrm>
            <a:off x="5408848" y="3805724"/>
            <a:ext cx="3518912" cy="2092881"/>
          </a:xfrm>
          <a:prstGeom prst="rect">
            <a:avLst/>
          </a:prstGeom>
          <a:noFill/>
        </p:spPr>
        <p:txBody>
          <a:bodyPr wrap="none" rtlCol="0">
            <a:spAutoFit/>
          </a:bodyPr>
          <a:lstStyle/>
          <a:p>
            <a:r>
              <a:rPr kumimoji="1" lang="ja-JP" altLang="en-US" sz="1000">
                <a:latin typeface="+mn-ea"/>
              </a:rPr>
              <a:t>パラメータアイコンおよび状態異常アイコンは</a:t>
            </a:r>
            <a:endParaRPr kumimoji="1" lang="en-US" altLang="ja-JP" sz="1000">
              <a:latin typeface="+mn-ea"/>
            </a:endParaRPr>
          </a:p>
          <a:p>
            <a:r>
              <a:rPr kumimoji="1" lang="ja-JP" altLang="en-US" sz="1000">
                <a:latin typeface="+mn-ea"/>
              </a:rPr>
              <a:t>複数のアイコンが出る可能性がある。</a:t>
            </a:r>
            <a:endParaRPr kumimoji="1" lang="en-US" altLang="ja-JP" sz="1000">
              <a:latin typeface="+mn-ea"/>
            </a:endParaRPr>
          </a:p>
          <a:p>
            <a:r>
              <a:rPr kumimoji="1" lang="ja-JP" altLang="en-US" sz="1000">
                <a:latin typeface="+mn-ea"/>
              </a:rPr>
              <a:t>この場合は、一定時間表示で次のアイコンに切り替わる</a:t>
            </a:r>
            <a:endParaRPr kumimoji="1" lang="en-US" altLang="ja-JP" sz="1000">
              <a:latin typeface="+mn-ea"/>
            </a:endParaRPr>
          </a:p>
          <a:p>
            <a:r>
              <a:rPr kumimoji="1" lang="ja-JP" altLang="en-US" sz="1000">
                <a:latin typeface="+mn-ea"/>
              </a:rPr>
              <a:t>点滅方式を取る。</a:t>
            </a:r>
            <a:endParaRPr kumimoji="1" lang="en-US" altLang="ja-JP" sz="1000">
              <a:latin typeface="+mn-ea"/>
            </a:endParaRPr>
          </a:p>
          <a:p>
            <a:endParaRPr kumimoji="1" lang="en-US" altLang="ja-JP" sz="1000">
              <a:latin typeface="+mn-ea"/>
            </a:endParaRPr>
          </a:p>
          <a:p>
            <a:r>
              <a:rPr kumimoji="1" lang="ja-JP" altLang="en-US" sz="1000">
                <a:latin typeface="+mn-ea"/>
              </a:rPr>
              <a:t>また、同パラメータの同方向のバフ（デバフ）については</a:t>
            </a:r>
            <a:endParaRPr kumimoji="1" lang="en-US" altLang="ja-JP" sz="1000">
              <a:latin typeface="+mn-ea"/>
            </a:endParaRPr>
          </a:p>
          <a:p>
            <a:r>
              <a:rPr kumimoji="1" lang="ja-JP" altLang="en-US" sz="1000">
                <a:latin typeface="+mn-ea"/>
              </a:rPr>
              <a:t>統合してしまう。</a:t>
            </a:r>
            <a:endParaRPr kumimoji="1" lang="en-US" altLang="ja-JP" sz="1000">
              <a:latin typeface="+mn-ea"/>
            </a:endParaRPr>
          </a:p>
          <a:p>
            <a:endParaRPr kumimoji="1" lang="en-US" altLang="ja-JP" sz="1000">
              <a:latin typeface="+mn-ea"/>
            </a:endParaRPr>
          </a:p>
          <a:p>
            <a:r>
              <a:rPr kumimoji="1" lang="ja-JP" altLang="en-US" sz="1000">
                <a:latin typeface="+mn-ea"/>
              </a:rPr>
              <a:t>例）</a:t>
            </a:r>
            <a:endParaRPr kumimoji="1" lang="en-US" altLang="ja-JP" sz="1000">
              <a:latin typeface="+mn-ea"/>
            </a:endParaRPr>
          </a:p>
          <a:p>
            <a:endParaRPr kumimoji="1" lang="en-US" altLang="ja-JP" sz="1000">
              <a:latin typeface="+mn-ea"/>
            </a:endParaRPr>
          </a:p>
          <a:p>
            <a:r>
              <a:rPr kumimoji="1" lang="en-US" altLang="ja-JP" sz="1000">
                <a:latin typeface="+mn-ea"/>
              </a:rPr>
              <a:t>ATK×1.2</a:t>
            </a:r>
            <a:r>
              <a:rPr kumimoji="1" lang="ja-JP" altLang="en-US" sz="1000">
                <a:latin typeface="+mn-ea"/>
              </a:rPr>
              <a:t>と</a:t>
            </a:r>
            <a:r>
              <a:rPr kumimoji="1" lang="en-US" altLang="ja-JP" sz="1000">
                <a:latin typeface="+mn-ea"/>
              </a:rPr>
              <a:t>ATK1.3</a:t>
            </a:r>
            <a:r>
              <a:rPr kumimoji="1" lang="ja-JP" altLang="en-US" sz="1000">
                <a:latin typeface="+mn-ea"/>
              </a:rPr>
              <a:t>のバフ、</a:t>
            </a:r>
            <a:r>
              <a:rPr kumimoji="1" lang="en-US" altLang="ja-JP" sz="1000">
                <a:latin typeface="+mn-ea"/>
              </a:rPr>
              <a:t>ATK×0.8</a:t>
            </a:r>
            <a:r>
              <a:rPr kumimoji="1" lang="ja-JP" altLang="en-US" sz="1000">
                <a:latin typeface="+mn-ea"/>
              </a:rPr>
              <a:t>のバフが</a:t>
            </a:r>
            <a:endParaRPr kumimoji="1" lang="en-US" altLang="ja-JP" sz="1000">
              <a:latin typeface="+mn-ea"/>
            </a:endParaRPr>
          </a:p>
          <a:p>
            <a:r>
              <a:rPr kumimoji="1" lang="ja-JP" altLang="en-US" sz="1000">
                <a:latin typeface="+mn-ea"/>
              </a:rPr>
              <a:t>かかっている場合は、</a:t>
            </a:r>
            <a:endParaRPr kumimoji="1" lang="en-US" altLang="ja-JP" sz="1000">
              <a:latin typeface="+mn-ea"/>
            </a:endParaRPr>
          </a:p>
          <a:p>
            <a:r>
              <a:rPr kumimoji="1" lang="en-US" altLang="ja-JP" sz="1000">
                <a:latin typeface="+mn-ea"/>
              </a:rPr>
              <a:t>ATK</a:t>
            </a:r>
            <a:r>
              <a:rPr kumimoji="1" lang="ja-JP" altLang="en-US" sz="1000">
                <a:latin typeface="+mn-ea"/>
              </a:rPr>
              <a:t>バフ→</a:t>
            </a:r>
            <a:r>
              <a:rPr kumimoji="1" lang="en-US" altLang="ja-JP" sz="1000">
                <a:latin typeface="+mn-ea"/>
              </a:rPr>
              <a:t>ATK</a:t>
            </a:r>
            <a:r>
              <a:rPr kumimoji="1" lang="ja-JP" altLang="en-US" sz="1000">
                <a:latin typeface="+mn-ea"/>
              </a:rPr>
              <a:t>デバフ→</a:t>
            </a:r>
            <a:r>
              <a:rPr kumimoji="1" lang="en-US" altLang="ja-JP" sz="1000">
                <a:latin typeface="+mn-ea"/>
              </a:rPr>
              <a:t>…</a:t>
            </a:r>
            <a:r>
              <a:rPr kumimoji="1" lang="ja-JP" altLang="en-US" sz="1000">
                <a:latin typeface="+mn-ea"/>
              </a:rPr>
              <a:t>と繰り返す。</a:t>
            </a:r>
            <a:endParaRPr kumimoji="1" lang="en-US" altLang="ja-JP" sz="1000">
              <a:latin typeface="+mn-ea"/>
            </a:endParaRPr>
          </a:p>
        </p:txBody>
      </p:sp>
    </p:spTree>
    <p:extLst>
      <p:ext uri="{BB962C8B-B14F-4D97-AF65-F5344CB8AC3E}">
        <p14:creationId xmlns:p14="http://schemas.microsoft.com/office/powerpoint/2010/main" val="3232351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4132863" cy="338554"/>
          </a:xfrm>
          <a:prstGeom prst="rect">
            <a:avLst/>
          </a:prstGeom>
          <a:noFill/>
        </p:spPr>
        <p:txBody>
          <a:bodyPr wrap="none" rtlCol="0">
            <a:spAutoFit/>
          </a:bodyPr>
          <a:lstStyle/>
          <a:p>
            <a:r>
              <a:rPr kumimoji="1" lang="ja-JP" altLang="en-US" sz="1600" b="1"/>
              <a:t>●</a:t>
            </a:r>
            <a:r>
              <a:rPr kumimoji="1" lang="en-US" altLang="ja-JP" sz="1600" b="1"/>
              <a:t>bt110.</a:t>
            </a:r>
            <a:r>
              <a:rPr kumimoji="1" lang="ja-JP" altLang="en-US" sz="1600" b="1"/>
              <a:t>バトルキャラ詳細画面</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endParaRPr kumimoji="1" lang="ja-JP" altLang="en-US" sz="1600" dirty="0">
              <a:solidFill>
                <a:srgbClr val="FF0000"/>
              </a:solidFill>
            </a:endParaRPr>
          </a:p>
        </p:txBody>
      </p: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133644" cy="246221"/>
          </a:xfrm>
          <a:prstGeom prst="rect">
            <a:avLst/>
          </a:prstGeom>
          <a:noFill/>
        </p:spPr>
        <p:txBody>
          <a:bodyPr wrap="none" rtlCol="0">
            <a:spAutoFit/>
          </a:bodyPr>
          <a:lstStyle/>
          <a:p>
            <a:r>
              <a:rPr kumimoji="1" lang="en-US" altLang="ja-JP" sz="1000" b="1"/>
              <a:t>01.</a:t>
            </a:r>
            <a:r>
              <a:rPr kumimoji="1" lang="ja-JP" altLang="en-US" sz="1000" b="1"/>
              <a:t>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537916"/>
            <a:ext cx="1390124" cy="246221"/>
          </a:xfrm>
          <a:prstGeom prst="rect">
            <a:avLst/>
          </a:prstGeom>
          <a:noFill/>
        </p:spPr>
        <p:txBody>
          <a:bodyPr wrap="none" rtlCol="0">
            <a:spAutoFit/>
          </a:bodyPr>
          <a:lstStyle/>
          <a:p>
            <a:r>
              <a:rPr kumimoji="1" lang="en-US" altLang="ja-JP" sz="1000" b="1"/>
              <a:t>02.</a:t>
            </a:r>
            <a:r>
              <a:rPr kumimoji="1" lang="ja-JP" altLang="en-US" sz="1000" b="1"/>
              <a:t>ターゲットボタン</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813446"/>
            <a:ext cx="2108269" cy="246221"/>
          </a:xfrm>
          <a:prstGeom prst="rect">
            <a:avLst/>
          </a:prstGeom>
          <a:noFill/>
        </p:spPr>
        <p:txBody>
          <a:bodyPr wrap="none" rtlCol="0">
            <a:spAutoFit/>
          </a:bodyPr>
          <a:lstStyle/>
          <a:p>
            <a:r>
              <a:rPr kumimoji="1" lang="ja-JP" altLang="en-US" sz="1000"/>
              <a:t>部位選択画面に遷移するボタン。</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2168722"/>
            <a:ext cx="1005403" cy="246221"/>
          </a:xfrm>
          <a:prstGeom prst="rect">
            <a:avLst/>
          </a:prstGeom>
          <a:noFill/>
        </p:spPr>
        <p:txBody>
          <a:bodyPr wrap="none" rtlCol="0">
            <a:spAutoFit/>
          </a:bodyPr>
          <a:lstStyle/>
          <a:p>
            <a:r>
              <a:rPr kumimoji="1" lang="en-US" altLang="ja-JP" sz="1000" b="1"/>
              <a:t>03.</a:t>
            </a:r>
            <a:r>
              <a:rPr kumimoji="1" lang="ja-JP" altLang="en-US" sz="1000" b="1"/>
              <a:t>選択中部位</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444252"/>
            <a:ext cx="2749471" cy="246221"/>
          </a:xfrm>
          <a:prstGeom prst="rect">
            <a:avLst/>
          </a:prstGeom>
          <a:noFill/>
        </p:spPr>
        <p:txBody>
          <a:bodyPr wrap="none" rtlCol="0">
            <a:spAutoFit/>
          </a:bodyPr>
          <a:lstStyle/>
          <a:p>
            <a:r>
              <a:rPr kumimoji="1" lang="ja-JP" altLang="en-US" sz="1000"/>
              <a:t>そのキャラが選択している部位を表示する。</a:t>
            </a:r>
            <a:endParaRPr kumimoji="1" lang="en-US" altLang="ja-JP" sz="1000"/>
          </a:p>
        </p:txBody>
      </p:sp>
      <p:sp>
        <p:nvSpPr>
          <p:cNvPr id="63" name="テキスト ボックス 62">
            <a:extLst>
              <a:ext uri="{FF2B5EF4-FFF2-40B4-BE49-F238E27FC236}">
                <a16:creationId xmlns:a16="http://schemas.microsoft.com/office/drawing/2014/main" id="{AF026CBA-4D21-48F2-B3EB-C0C0CCB4FE7A}"/>
              </a:ext>
            </a:extLst>
          </p:cNvPr>
          <p:cNvSpPr txBox="1"/>
          <p:nvPr/>
        </p:nvSpPr>
        <p:spPr>
          <a:xfrm>
            <a:off x="4240924" y="2796527"/>
            <a:ext cx="1133644" cy="246221"/>
          </a:xfrm>
          <a:prstGeom prst="rect">
            <a:avLst/>
          </a:prstGeom>
          <a:noFill/>
        </p:spPr>
        <p:txBody>
          <a:bodyPr wrap="none" rtlCol="0">
            <a:spAutoFit/>
          </a:bodyPr>
          <a:lstStyle/>
          <a:p>
            <a:r>
              <a:rPr kumimoji="1" lang="en-US" altLang="ja-JP" sz="1000" b="1"/>
              <a:t>04.</a:t>
            </a:r>
            <a:r>
              <a:rPr kumimoji="1" lang="ja-JP" altLang="en-US" sz="1000" b="1"/>
              <a:t>キャラモデル</a:t>
            </a:r>
          </a:p>
        </p:txBody>
      </p:sp>
      <p:sp>
        <p:nvSpPr>
          <p:cNvPr id="64" name="テキスト ボックス 63">
            <a:extLst>
              <a:ext uri="{FF2B5EF4-FFF2-40B4-BE49-F238E27FC236}">
                <a16:creationId xmlns:a16="http://schemas.microsoft.com/office/drawing/2014/main" id="{94786854-37CD-4038-9827-CBE4B08F176A}"/>
              </a:ext>
            </a:extLst>
          </p:cNvPr>
          <p:cNvSpPr txBox="1"/>
          <p:nvPr/>
        </p:nvSpPr>
        <p:spPr>
          <a:xfrm>
            <a:off x="4372303" y="3072057"/>
            <a:ext cx="2749471" cy="861774"/>
          </a:xfrm>
          <a:prstGeom prst="rect">
            <a:avLst/>
          </a:prstGeom>
          <a:noFill/>
        </p:spPr>
        <p:txBody>
          <a:bodyPr wrap="none" rtlCol="0">
            <a:spAutoFit/>
          </a:bodyPr>
          <a:lstStyle/>
          <a:p>
            <a:r>
              <a:rPr kumimoji="1" lang="ja-JP" altLang="en-US" sz="1000"/>
              <a:t>中央にいるキャラの情報を表示する。</a:t>
            </a:r>
            <a:endParaRPr kumimoji="1" lang="en-US" altLang="ja-JP" sz="1000"/>
          </a:p>
          <a:p>
            <a:r>
              <a:rPr kumimoji="1" lang="ja-JP" altLang="en-US" sz="1000"/>
              <a:t>中央以外のキャラは暗転させること。</a:t>
            </a:r>
            <a:endParaRPr kumimoji="1" lang="en-US" altLang="ja-JP" sz="1000"/>
          </a:p>
          <a:p>
            <a:endParaRPr kumimoji="1" lang="en-US" altLang="ja-JP" sz="1000"/>
          </a:p>
          <a:p>
            <a:r>
              <a:rPr kumimoji="1" lang="ja-JP" altLang="en-US" sz="1000"/>
              <a:t>左右スワイプか左右ボタンタップでキャラが</a:t>
            </a:r>
            <a:endParaRPr kumimoji="1" lang="en-US" altLang="ja-JP" sz="1000"/>
          </a:p>
          <a:p>
            <a:r>
              <a:rPr kumimoji="1" lang="ja-JP" altLang="en-US" sz="1000"/>
              <a:t>切り替わる。</a:t>
            </a:r>
            <a:endParaRPr kumimoji="1" lang="en-US" altLang="ja-JP" sz="1000"/>
          </a:p>
        </p:txBody>
      </p:sp>
      <p:sp>
        <p:nvSpPr>
          <p:cNvPr id="65" name="テキスト ボックス 64">
            <a:extLst>
              <a:ext uri="{FF2B5EF4-FFF2-40B4-BE49-F238E27FC236}">
                <a16:creationId xmlns:a16="http://schemas.microsoft.com/office/drawing/2014/main" id="{24DB262B-E13B-479E-AB32-2B72AEAA1A06}"/>
              </a:ext>
            </a:extLst>
          </p:cNvPr>
          <p:cNvSpPr txBox="1"/>
          <p:nvPr/>
        </p:nvSpPr>
        <p:spPr>
          <a:xfrm>
            <a:off x="4240924" y="5129753"/>
            <a:ext cx="2095445" cy="246221"/>
          </a:xfrm>
          <a:prstGeom prst="rect">
            <a:avLst/>
          </a:prstGeom>
          <a:noFill/>
        </p:spPr>
        <p:txBody>
          <a:bodyPr wrap="none" rtlCol="0">
            <a:spAutoFit/>
          </a:bodyPr>
          <a:lstStyle/>
          <a:p>
            <a:r>
              <a:rPr kumimoji="1" lang="en-US" altLang="ja-JP" sz="1000" b="1"/>
              <a:t>05.</a:t>
            </a:r>
            <a:r>
              <a:rPr kumimoji="1" lang="ja-JP" altLang="en-US" sz="1000" b="1"/>
              <a:t>キャラ情報</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6" name="テキスト ボックス 65">
            <a:extLst>
              <a:ext uri="{FF2B5EF4-FFF2-40B4-BE49-F238E27FC236}">
                <a16:creationId xmlns:a16="http://schemas.microsoft.com/office/drawing/2014/main" id="{E8E203B1-AE67-4A2B-816E-E7F8DFA3227B}"/>
              </a:ext>
            </a:extLst>
          </p:cNvPr>
          <p:cNvSpPr txBox="1"/>
          <p:nvPr/>
        </p:nvSpPr>
        <p:spPr>
          <a:xfrm>
            <a:off x="4372303" y="5405283"/>
            <a:ext cx="3775393" cy="553998"/>
          </a:xfrm>
          <a:prstGeom prst="rect">
            <a:avLst/>
          </a:prstGeom>
          <a:noFill/>
        </p:spPr>
        <p:txBody>
          <a:bodyPr wrap="none" rtlCol="0">
            <a:spAutoFit/>
          </a:bodyPr>
          <a:lstStyle/>
          <a:p>
            <a:r>
              <a:rPr kumimoji="1" lang="ja-JP" altLang="en-US" sz="1000"/>
              <a:t>選択中のキャラ名、兵科を表示する。</a:t>
            </a:r>
            <a:endParaRPr kumimoji="1" lang="en-US" altLang="ja-JP" sz="1000"/>
          </a:p>
          <a:p>
            <a:endParaRPr kumimoji="1" lang="en-US" altLang="ja-JP" sz="1000"/>
          </a:p>
          <a:p>
            <a:r>
              <a:rPr kumimoji="1" lang="ja-JP" altLang="en-US" sz="1000"/>
              <a:t>ここをタップすると、キャラ情報ウィンドウがオープンする。</a:t>
            </a:r>
            <a:endParaRPr kumimoji="1" lang="en-US" altLang="ja-JP" sz="1000"/>
          </a:p>
        </p:txBody>
      </p:sp>
      <p:sp>
        <p:nvSpPr>
          <p:cNvPr id="67" name="テキスト ボックス 66">
            <a:extLst>
              <a:ext uri="{FF2B5EF4-FFF2-40B4-BE49-F238E27FC236}">
                <a16:creationId xmlns:a16="http://schemas.microsoft.com/office/drawing/2014/main" id="{B8718E2E-C9CB-4701-947A-A80BE88D415B}"/>
              </a:ext>
            </a:extLst>
          </p:cNvPr>
          <p:cNvSpPr txBox="1"/>
          <p:nvPr/>
        </p:nvSpPr>
        <p:spPr>
          <a:xfrm>
            <a:off x="4240924" y="3963140"/>
            <a:ext cx="2023311" cy="246221"/>
          </a:xfrm>
          <a:prstGeom prst="rect">
            <a:avLst/>
          </a:prstGeom>
          <a:noFill/>
        </p:spPr>
        <p:txBody>
          <a:bodyPr wrap="none" rtlCol="0">
            <a:spAutoFit/>
          </a:bodyPr>
          <a:lstStyle/>
          <a:p>
            <a:r>
              <a:rPr kumimoji="1" lang="en-US" altLang="ja-JP" sz="1000" b="1"/>
              <a:t>05.</a:t>
            </a:r>
            <a:r>
              <a:rPr kumimoji="1" lang="ja-JP" altLang="en-US" sz="1000" b="1"/>
              <a:t>バフ情報</a:t>
            </a:r>
            <a:r>
              <a:rPr kumimoji="1" lang="ja-JP" altLang="en-US" sz="1000" b="1">
                <a:solidFill>
                  <a:schemeClr val="bg1">
                    <a:lumMod val="85000"/>
                  </a:schemeClr>
                </a:solidFill>
              </a:rPr>
              <a:t>（</a:t>
            </a:r>
            <a:r>
              <a:rPr kumimoji="1" lang="en-US" altLang="ja-JP" sz="1000" b="1">
                <a:solidFill>
                  <a:schemeClr val="bg1">
                    <a:lumMod val="85000"/>
                  </a:schemeClr>
                </a:solidFill>
              </a:rPr>
              <a:t>20200206</a:t>
            </a:r>
            <a:r>
              <a:rPr kumimoji="1" lang="ja-JP" altLang="en-US" sz="1000" b="1">
                <a:solidFill>
                  <a:schemeClr val="bg1">
                    <a:lumMod val="85000"/>
                  </a:schemeClr>
                </a:solidFill>
              </a:rPr>
              <a:t>修正）</a:t>
            </a:r>
          </a:p>
        </p:txBody>
      </p:sp>
      <p:sp>
        <p:nvSpPr>
          <p:cNvPr id="68" name="テキスト ボックス 67">
            <a:extLst>
              <a:ext uri="{FF2B5EF4-FFF2-40B4-BE49-F238E27FC236}">
                <a16:creationId xmlns:a16="http://schemas.microsoft.com/office/drawing/2014/main" id="{E8B470C8-3835-4263-BAEA-E98F1C31E99D}"/>
              </a:ext>
            </a:extLst>
          </p:cNvPr>
          <p:cNvSpPr txBox="1"/>
          <p:nvPr/>
        </p:nvSpPr>
        <p:spPr>
          <a:xfrm>
            <a:off x="4372303" y="4238670"/>
            <a:ext cx="4160113" cy="861774"/>
          </a:xfrm>
          <a:prstGeom prst="rect">
            <a:avLst/>
          </a:prstGeom>
          <a:noFill/>
        </p:spPr>
        <p:txBody>
          <a:bodyPr wrap="none" rtlCol="0">
            <a:spAutoFit/>
          </a:bodyPr>
          <a:lstStyle/>
          <a:p>
            <a:r>
              <a:rPr kumimoji="1" lang="ja-JP" altLang="en-US" sz="1000"/>
              <a:t>そのキャラに掛かっているバフが何に影響を与えているかを大まかに</a:t>
            </a:r>
            <a:endParaRPr kumimoji="1" lang="en-US" altLang="ja-JP" sz="1000"/>
          </a:p>
          <a:p>
            <a:r>
              <a:rPr kumimoji="1" lang="ja-JP" altLang="en-US" sz="1000"/>
              <a:t>表す。表示方法については、</a:t>
            </a:r>
            <a:r>
              <a:rPr kumimoji="1" lang="en-US" altLang="ja-JP" sz="1000"/>
              <a:t>P.26</a:t>
            </a:r>
            <a:r>
              <a:rPr kumimoji="1" lang="ja-JP" altLang="en-US" sz="1000"/>
              <a:t>と同じイメージで、</a:t>
            </a:r>
            <a:endParaRPr kumimoji="1" lang="en-US" altLang="ja-JP" sz="1000"/>
          </a:p>
          <a:p>
            <a:r>
              <a:rPr kumimoji="1" lang="ja-JP" altLang="en-US" sz="1000"/>
              <a:t>点滅方式にする。</a:t>
            </a:r>
            <a:endParaRPr kumimoji="1" lang="en-US" altLang="ja-JP" sz="1000"/>
          </a:p>
          <a:p>
            <a:endParaRPr kumimoji="1" lang="en-US" altLang="ja-JP" sz="1000"/>
          </a:p>
          <a:p>
            <a:r>
              <a:rPr kumimoji="1" lang="ja-JP" altLang="en-US" sz="1000"/>
              <a:t>また、ここをタップすると効果リストがオープンする。</a:t>
            </a:r>
            <a:endParaRPr kumimoji="1" lang="en-US" altLang="ja-JP" sz="1000"/>
          </a:p>
        </p:txBody>
      </p:sp>
      <p:sp>
        <p:nvSpPr>
          <p:cNvPr id="69" name="テキスト ボックス 68">
            <a:extLst>
              <a:ext uri="{FF2B5EF4-FFF2-40B4-BE49-F238E27FC236}">
                <a16:creationId xmlns:a16="http://schemas.microsoft.com/office/drawing/2014/main" id="{4C1A925C-1A83-40EE-9F7E-144EE447137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16" name="グループ化 15">
            <a:extLst>
              <a:ext uri="{FF2B5EF4-FFF2-40B4-BE49-F238E27FC236}">
                <a16:creationId xmlns:a16="http://schemas.microsoft.com/office/drawing/2014/main" id="{403CA1A8-96E9-4491-AF5C-EC0C295023D8}"/>
              </a:ext>
            </a:extLst>
          </p:cNvPr>
          <p:cNvGrpSpPr/>
          <p:nvPr/>
        </p:nvGrpSpPr>
        <p:grpSpPr>
          <a:xfrm>
            <a:off x="528591" y="1062461"/>
            <a:ext cx="3476690" cy="3677704"/>
            <a:chOff x="528591" y="1062461"/>
            <a:chExt cx="3476690" cy="3677704"/>
          </a:xfrm>
        </p:grpSpPr>
        <p:graphicFrame>
          <p:nvGraphicFramePr>
            <p:cNvPr id="41" name="オブジェクト 40">
              <a:extLst>
                <a:ext uri="{FF2B5EF4-FFF2-40B4-BE49-F238E27FC236}">
                  <a16:creationId xmlns:a16="http://schemas.microsoft.com/office/drawing/2014/main" id="{ADE0CF43-0DBF-4DA8-B2C2-3B0649A9B872}"/>
                </a:ext>
              </a:extLst>
            </p:cNvPr>
            <p:cNvGraphicFramePr>
              <a:graphicFrameLocks noChangeAspect="1"/>
            </p:cNvGraphicFramePr>
            <p:nvPr>
              <p:extLst>
                <p:ext uri="{D42A27DB-BD31-4B8C-83A1-F6EECF244321}">
                  <p14:modId xmlns:p14="http://schemas.microsoft.com/office/powerpoint/2010/main" val="1271397702"/>
                </p:ext>
              </p:extLst>
            </p:nvPr>
          </p:nvGraphicFramePr>
          <p:xfrm>
            <a:off x="528591" y="1062461"/>
            <a:ext cx="2076547" cy="3677704"/>
          </p:xfrm>
          <a:graphic>
            <a:graphicData uri="http://schemas.openxmlformats.org/presentationml/2006/ole">
              <mc:AlternateContent xmlns:mc="http://schemas.openxmlformats.org/markup-compatibility/2006">
                <mc:Choice xmlns:v="urn:schemas-microsoft-com:vml" Requires="v">
                  <p:oleObj spid="_x0000_s2051" r:id="rId3" imgW="3390120" imgH="6006240" progId="">
                    <p:embed/>
                  </p:oleObj>
                </mc:Choice>
                <mc:Fallback>
                  <p:oleObj r:id="rId3" imgW="3390120" imgH="6006240" progId="">
                    <p:embed/>
                    <p:pic>
                      <p:nvPicPr>
                        <p:cNvPr id="41" name="オブジェクト 40">
                          <a:extLst>
                            <a:ext uri="{FF2B5EF4-FFF2-40B4-BE49-F238E27FC236}">
                              <a16:creationId xmlns:a16="http://schemas.microsoft.com/office/drawing/2014/main" id="{ADE0CF43-0DBF-4DA8-B2C2-3B0649A9B872}"/>
                            </a:ext>
                          </a:extLst>
                        </p:cNvPr>
                        <p:cNvPicPr/>
                        <p:nvPr/>
                      </p:nvPicPr>
                      <p:blipFill>
                        <a:blip r:embed="rId4"/>
                        <a:stretch>
                          <a:fillRect/>
                        </a:stretch>
                      </p:blipFill>
                      <p:spPr>
                        <a:xfrm>
                          <a:off x="528591" y="1062461"/>
                          <a:ext cx="2076547" cy="3677704"/>
                        </a:xfrm>
                        <a:prstGeom prst="rect">
                          <a:avLst/>
                        </a:prstGeom>
                      </p:spPr>
                    </p:pic>
                  </p:oleObj>
                </mc:Fallback>
              </mc:AlternateContent>
            </a:graphicData>
          </a:graphic>
        </p:graphicFrame>
        <p:sp>
          <p:nvSpPr>
            <p:cNvPr id="42" name="テキスト ボックス 41">
              <a:extLst>
                <a:ext uri="{FF2B5EF4-FFF2-40B4-BE49-F238E27FC236}">
                  <a16:creationId xmlns:a16="http://schemas.microsoft.com/office/drawing/2014/main" id="{D2F33843-093B-4417-B4B0-B0C09878A6B2}"/>
                </a:ext>
              </a:extLst>
            </p:cNvPr>
            <p:cNvSpPr txBox="1"/>
            <p:nvPr/>
          </p:nvSpPr>
          <p:spPr>
            <a:xfrm>
              <a:off x="2858813" y="1087389"/>
              <a:ext cx="1103586" cy="215444"/>
            </a:xfrm>
            <a:prstGeom prst="rect">
              <a:avLst/>
            </a:prstGeom>
            <a:noFill/>
          </p:spPr>
          <p:txBody>
            <a:bodyPr wrap="square" rtlCol="0">
              <a:spAutoFit/>
            </a:bodyPr>
            <a:lstStyle/>
            <a:p>
              <a:r>
                <a:rPr kumimoji="1" lang="en-US" altLang="ja-JP" sz="800"/>
                <a:t>01.</a:t>
              </a:r>
              <a:r>
                <a:rPr kumimoji="1" lang="ja-JP" altLang="en-US" sz="800"/>
                <a:t>もどるボタン</a:t>
              </a:r>
            </a:p>
          </p:txBody>
        </p:sp>
        <p:sp>
          <p:nvSpPr>
            <p:cNvPr id="43" name="テキスト ボックス 42">
              <a:extLst>
                <a:ext uri="{FF2B5EF4-FFF2-40B4-BE49-F238E27FC236}">
                  <a16:creationId xmlns:a16="http://schemas.microsoft.com/office/drawing/2014/main" id="{654F07AB-E0EA-4591-AE59-76EA17C85FD1}"/>
                </a:ext>
              </a:extLst>
            </p:cNvPr>
            <p:cNvSpPr txBox="1"/>
            <p:nvPr/>
          </p:nvSpPr>
          <p:spPr>
            <a:xfrm>
              <a:off x="2858813" y="1403157"/>
              <a:ext cx="1146468" cy="215444"/>
            </a:xfrm>
            <a:prstGeom prst="rect">
              <a:avLst/>
            </a:prstGeom>
            <a:noFill/>
          </p:spPr>
          <p:txBody>
            <a:bodyPr wrap="none" rtlCol="0">
              <a:spAutoFit/>
            </a:bodyPr>
            <a:lstStyle/>
            <a:p>
              <a:r>
                <a:rPr kumimoji="1" lang="en-US" altLang="ja-JP" sz="800"/>
                <a:t>02.</a:t>
              </a:r>
              <a:r>
                <a:rPr kumimoji="1" lang="ja-JP" altLang="en-US" sz="800"/>
                <a:t>ターゲットボタン</a:t>
              </a:r>
            </a:p>
          </p:txBody>
        </p:sp>
        <p:sp>
          <p:nvSpPr>
            <p:cNvPr id="45" name="テキスト ボックス 44">
              <a:extLst>
                <a:ext uri="{FF2B5EF4-FFF2-40B4-BE49-F238E27FC236}">
                  <a16:creationId xmlns:a16="http://schemas.microsoft.com/office/drawing/2014/main" id="{8B0FA03E-69CC-4AD0-9EA6-0C54E6260AB6}"/>
                </a:ext>
              </a:extLst>
            </p:cNvPr>
            <p:cNvSpPr txBox="1"/>
            <p:nvPr/>
          </p:nvSpPr>
          <p:spPr>
            <a:xfrm>
              <a:off x="2858813" y="1861845"/>
              <a:ext cx="1103586" cy="215444"/>
            </a:xfrm>
            <a:prstGeom prst="rect">
              <a:avLst/>
            </a:prstGeom>
            <a:noFill/>
          </p:spPr>
          <p:txBody>
            <a:bodyPr wrap="square" rtlCol="0">
              <a:spAutoFit/>
            </a:bodyPr>
            <a:lstStyle/>
            <a:p>
              <a:r>
                <a:rPr kumimoji="1" lang="en-US" altLang="ja-JP" sz="800"/>
                <a:t>03.</a:t>
              </a:r>
              <a:r>
                <a:rPr kumimoji="1" lang="ja-JP" altLang="en-US" sz="800"/>
                <a:t>選択中部位</a:t>
              </a:r>
            </a:p>
          </p:txBody>
        </p:sp>
        <p:sp>
          <p:nvSpPr>
            <p:cNvPr id="46" name="テキスト ボックス 45">
              <a:extLst>
                <a:ext uri="{FF2B5EF4-FFF2-40B4-BE49-F238E27FC236}">
                  <a16:creationId xmlns:a16="http://schemas.microsoft.com/office/drawing/2014/main" id="{8854F859-65FE-471E-A7DD-943D6C8C2A31}"/>
                </a:ext>
              </a:extLst>
            </p:cNvPr>
            <p:cNvSpPr txBox="1"/>
            <p:nvPr/>
          </p:nvSpPr>
          <p:spPr>
            <a:xfrm>
              <a:off x="2858813" y="2140267"/>
              <a:ext cx="1103586" cy="215444"/>
            </a:xfrm>
            <a:prstGeom prst="rect">
              <a:avLst/>
            </a:prstGeom>
            <a:noFill/>
          </p:spPr>
          <p:txBody>
            <a:bodyPr wrap="square" rtlCol="0">
              <a:spAutoFit/>
            </a:bodyPr>
            <a:lstStyle/>
            <a:p>
              <a:r>
                <a:rPr kumimoji="1" lang="en-US" altLang="ja-JP" sz="800"/>
                <a:t>04.</a:t>
              </a:r>
              <a:r>
                <a:rPr kumimoji="1" lang="ja-JP" altLang="en-US" sz="800"/>
                <a:t>キャラモデル</a:t>
              </a:r>
            </a:p>
          </p:txBody>
        </p:sp>
        <p:sp>
          <p:nvSpPr>
            <p:cNvPr id="47" name="テキスト ボックス 46">
              <a:extLst>
                <a:ext uri="{FF2B5EF4-FFF2-40B4-BE49-F238E27FC236}">
                  <a16:creationId xmlns:a16="http://schemas.microsoft.com/office/drawing/2014/main" id="{0B3BE270-DB58-48EE-9304-E0CDBE1C5504}"/>
                </a:ext>
              </a:extLst>
            </p:cNvPr>
            <p:cNvSpPr txBox="1"/>
            <p:nvPr/>
          </p:nvSpPr>
          <p:spPr>
            <a:xfrm>
              <a:off x="2858813" y="3383813"/>
              <a:ext cx="1103586" cy="215444"/>
            </a:xfrm>
            <a:prstGeom prst="rect">
              <a:avLst/>
            </a:prstGeom>
            <a:noFill/>
          </p:spPr>
          <p:txBody>
            <a:bodyPr wrap="square" rtlCol="0">
              <a:spAutoFit/>
            </a:bodyPr>
            <a:lstStyle/>
            <a:p>
              <a:r>
                <a:rPr kumimoji="1" lang="en-US" altLang="ja-JP" sz="800"/>
                <a:t>06.</a:t>
              </a:r>
              <a:r>
                <a:rPr kumimoji="1" lang="ja-JP" altLang="en-US" sz="800"/>
                <a:t>キャラ情報</a:t>
              </a:r>
            </a:p>
          </p:txBody>
        </p:sp>
        <p:sp>
          <p:nvSpPr>
            <p:cNvPr id="49" name="テキスト ボックス 48">
              <a:extLst>
                <a:ext uri="{FF2B5EF4-FFF2-40B4-BE49-F238E27FC236}">
                  <a16:creationId xmlns:a16="http://schemas.microsoft.com/office/drawing/2014/main" id="{0E822645-3C13-469B-ABB8-B493FE9258B6}"/>
                </a:ext>
              </a:extLst>
            </p:cNvPr>
            <p:cNvSpPr txBox="1"/>
            <p:nvPr/>
          </p:nvSpPr>
          <p:spPr>
            <a:xfrm>
              <a:off x="2858813" y="2820154"/>
              <a:ext cx="1103586" cy="215444"/>
            </a:xfrm>
            <a:prstGeom prst="rect">
              <a:avLst/>
            </a:prstGeom>
            <a:noFill/>
          </p:spPr>
          <p:txBody>
            <a:bodyPr wrap="square" rtlCol="0">
              <a:spAutoFit/>
            </a:bodyPr>
            <a:lstStyle/>
            <a:p>
              <a:r>
                <a:rPr kumimoji="1" lang="en-US" altLang="ja-JP" sz="800"/>
                <a:t>05.</a:t>
              </a:r>
              <a:r>
                <a:rPr kumimoji="1" lang="ja-JP" altLang="en-US" sz="800"/>
                <a:t>バフ・状態情報</a:t>
              </a:r>
            </a:p>
          </p:txBody>
        </p:sp>
        <p:sp>
          <p:nvSpPr>
            <p:cNvPr id="50" name="テキスト ボックス 49">
              <a:extLst>
                <a:ext uri="{FF2B5EF4-FFF2-40B4-BE49-F238E27FC236}">
                  <a16:creationId xmlns:a16="http://schemas.microsoft.com/office/drawing/2014/main" id="{3EA92B3E-1CFC-4888-9030-1D860B96CC62}"/>
                </a:ext>
              </a:extLst>
            </p:cNvPr>
            <p:cNvSpPr txBox="1"/>
            <p:nvPr/>
          </p:nvSpPr>
          <p:spPr>
            <a:xfrm>
              <a:off x="2858813" y="3630484"/>
              <a:ext cx="1103586" cy="215444"/>
            </a:xfrm>
            <a:prstGeom prst="rect">
              <a:avLst/>
            </a:prstGeom>
            <a:noFill/>
          </p:spPr>
          <p:txBody>
            <a:bodyPr wrap="square" rtlCol="0">
              <a:spAutoFit/>
            </a:bodyPr>
            <a:lstStyle/>
            <a:p>
              <a:r>
                <a:rPr kumimoji="1" lang="en-US" altLang="ja-JP" sz="800"/>
                <a:t>07.TR</a:t>
              </a:r>
              <a:r>
                <a:rPr kumimoji="1" lang="ja-JP" altLang="en-US" sz="800"/>
                <a:t>カード</a:t>
              </a:r>
            </a:p>
          </p:txBody>
        </p:sp>
        <p:sp>
          <p:nvSpPr>
            <p:cNvPr id="52" name="テキスト ボックス 51">
              <a:extLst>
                <a:ext uri="{FF2B5EF4-FFF2-40B4-BE49-F238E27FC236}">
                  <a16:creationId xmlns:a16="http://schemas.microsoft.com/office/drawing/2014/main" id="{6509A628-F41F-44E9-BD9A-AEE3CE26D360}"/>
                </a:ext>
              </a:extLst>
            </p:cNvPr>
            <p:cNvSpPr txBox="1"/>
            <p:nvPr/>
          </p:nvSpPr>
          <p:spPr>
            <a:xfrm>
              <a:off x="2858813" y="3951966"/>
              <a:ext cx="1103586" cy="215444"/>
            </a:xfrm>
            <a:prstGeom prst="rect">
              <a:avLst/>
            </a:prstGeom>
            <a:noFill/>
          </p:spPr>
          <p:txBody>
            <a:bodyPr wrap="square" rtlCol="0">
              <a:spAutoFit/>
            </a:bodyPr>
            <a:lstStyle/>
            <a:p>
              <a:r>
                <a:rPr kumimoji="1" lang="en-US" altLang="ja-JP" sz="800"/>
                <a:t>08.TR</a:t>
              </a:r>
              <a:r>
                <a:rPr kumimoji="1" lang="ja-JP" altLang="en-US" sz="800"/>
                <a:t>エネルギー</a:t>
              </a:r>
              <a:endParaRPr kumimoji="1" lang="en-US" altLang="ja-JP" sz="800"/>
            </a:p>
          </p:txBody>
        </p:sp>
        <p:sp>
          <p:nvSpPr>
            <p:cNvPr id="53" name="テキスト ボックス 52">
              <a:extLst>
                <a:ext uri="{FF2B5EF4-FFF2-40B4-BE49-F238E27FC236}">
                  <a16:creationId xmlns:a16="http://schemas.microsoft.com/office/drawing/2014/main" id="{0552A075-906A-4650-9D53-D061AECA18C4}"/>
                </a:ext>
              </a:extLst>
            </p:cNvPr>
            <p:cNvSpPr txBox="1"/>
            <p:nvPr/>
          </p:nvSpPr>
          <p:spPr>
            <a:xfrm>
              <a:off x="2858813" y="4232625"/>
              <a:ext cx="1103586" cy="215444"/>
            </a:xfrm>
            <a:prstGeom prst="rect">
              <a:avLst/>
            </a:prstGeom>
            <a:noFill/>
          </p:spPr>
          <p:txBody>
            <a:bodyPr wrap="square" rtlCol="0">
              <a:spAutoFit/>
            </a:bodyPr>
            <a:lstStyle/>
            <a:p>
              <a:r>
                <a:rPr kumimoji="1" lang="en-US" altLang="ja-JP" sz="800"/>
                <a:t>09.</a:t>
              </a:r>
              <a:r>
                <a:rPr kumimoji="1" lang="ja-JP" altLang="en-US" sz="800"/>
                <a:t>選択中</a:t>
              </a:r>
              <a:r>
                <a:rPr kumimoji="1" lang="en-US" altLang="ja-JP" sz="800"/>
                <a:t>TR</a:t>
              </a:r>
              <a:r>
                <a:rPr kumimoji="1" lang="ja-JP" altLang="en-US" sz="800"/>
                <a:t>情報</a:t>
              </a:r>
              <a:endParaRPr kumimoji="1" lang="en-US" altLang="ja-JP" sz="800"/>
            </a:p>
          </p:txBody>
        </p:sp>
        <p:cxnSp>
          <p:nvCxnSpPr>
            <p:cNvPr id="55" name="直線コネクタ 54">
              <a:extLst>
                <a:ext uri="{FF2B5EF4-FFF2-40B4-BE49-F238E27FC236}">
                  <a16:creationId xmlns:a16="http://schemas.microsoft.com/office/drawing/2014/main" id="{507E9DB0-CFA2-41DF-8C9C-3B137B140F68}"/>
                </a:ext>
              </a:extLst>
            </p:cNvPr>
            <p:cNvCxnSpPr>
              <a:cxnSpLocks/>
              <a:stCxn id="42" idx="1"/>
            </p:cNvCxnSpPr>
            <p:nvPr/>
          </p:nvCxnSpPr>
          <p:spPr>
            <a:xfrm flipH="1">
              <a:off x="1002323" y="1195111"/>
              <a:ext cx="1856490" cy="9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02B67C52-057D-4651-9D20-CA70E21730B5}"/>
                </a:ext>
              </a:extLst>
            </p:cNvPr>
            <p:cNvCxnSpPr>
              <a:cxnSpLocks/>
              <a:stCxn id="43" idx="1"/>
            </p:cNvCxnSpPr>
            <p:nvPr/>
          </p:nvCxnSpPr>
          <p:spPr>
            <a:xfrm flipH="1" flipV="1">
              <a:off x="2497015" y="1333745"/>
              <a:ext cx="361798" cy="17713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FC999E19-AB8A-49EB-9590-A45D4CC23977}"/>
                </a:ext>
              </a:extLst>
            </p:cNvPr>
            <p:cNvCxnSpPr>
              <a:cxnSpLocks/>
              <a:stCxn id="45" idx="1"/>
            </p:cNvCxnSpPr>
            <p:nvPr/>
          </p:nvCxnSpPr>
          <p:spPr>
            <a:xfrm flipH="1" flipV="1">
              <a:off x="2110154" y="1290090"/>
              <a:ext cx="748659" cy="67947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915F894E-042E-4A5E-BA06-A231702897B6}"/>
                </a:ext>
              </a:extLst>
            </p:cNvPr>
            <p:cNvCxnSpPr>
              <a:cxnSpLocks/>
              <a:stCxn id="47" idx="1"/>
            </p:cNvCxnSpPr>
            <p:nvPr/>
          </p:nvCxnSpPr>
          <p:spPr>
            <a:xfrm flipH="1" flipV="1">
              <a:off x="2022226" y="3017697"/>
              <a:ext cx="836587" cy="47383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AF1E55C-C0CF-4F4D-B1BD-415072DDF54A}"/>
                </a:ext>
              </a:extLst>
            </p:cNvPr>
            <p:cNvCxnSpPr>
              <a:cxnSpLocks/>
              <a:stCxn id="49" idx="1"/>
            </p:cNvCxnSpPr>
            <p:nvPr/>
          </p:nvCxnSpPr>
          <p:spPr>
            <a:xfrm flipH="1" flipV="1">
              <a:off x="1944413" y="2781604"/>
              <a:ext cx="914400" cy="14627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07D1F95-8FC7-4B04-A4FD-BF449E536672}"/>
                </a:ext>
              </a:extLst>
            </p:cNvPr>
            <p:cNvCxnSpPr>
              <a:cxnSpLocks/>
              <a:stCxn id="46" idx="1"/>
            </p:cNvCxnSpPr>
            <p:nvPr/>
          </p:nvCxnSpPr>
          <p:spPr>
            <a:xfrm flipH="1" flipV="1">
              <a:off x="1860331" y="2234470"/>
              <a:ext cx="998482" cy="1351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F140411-041C-4CE1-BCDD-3E95EBFD3AB1}"/>
                </a:ext>
              </a:extLst>
            </p:cNvPr>
            <p:cNvCxnSpPr>
              <a:cxnSpLocks/>
              <a:stCxn id="50" idx="1"/>
            </p:cNvCxnSpPr>
            <p:nvPr/>
          </p:nvCxnSpPr>
          <p:spPr>
            <a:xfrm flipH="1">
              <a:off x="1749669" y="3738206"/>
              <a:ext cx="1109144" cy="1196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18A0086D-0EA6-4780-A657-CF7F7EE659E5}"/>
                </a:ext>
              </a:extLst>
            </p:cNvPr>
            <p:cNvCxnSpPr>
              <a:cxnSpLocks/>
              <a:stCxn id="52" idx="1"/>
            </p:cNvCxnSpPr>
            <p:nvPr/>
          </p:nvCxnSpPr>
          <p:spPr>
            <a:xfrm flipH="1">
              <a:off x="1650124" y="4059688"/>
              <a:ext cx="1208689" cy="1229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83757EB-B473-4080-BF61-EB0C64F23A75}"/>
                </a:ext>
              </a:extLst>
            </p:cNvPr>
            <p:cNvCxnSpPr>
              <a:cxnSpLocks/>
              <a:stCxn id="53" idx="1"/>
            </p:cNvCxnSpPr>
            <p:nvPr/>
          </p:nvCxnSpPr>
          <p:spPr>
            <a:xfrm flipH="1">
              <a:off x="2180492" y="4340347"/>
              <a:ext cx="678321" cy="2583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063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042821" cy="338554"/>
          </a:xfrm>
          <a:prstGeom prst="rect">
            <a:avLst/>
          </a:prstGeom>
          <a:noFill/>
        </p:spPr>
        <p:txBody>
          <a:bodyPr wrap="none" rtlCol="0">
            <a:spAutoFit/>
          </a:bodyPr>
          <a:lstStyle/>
          <a:p>
            <a:r>
              <a:rPr kumimoji="1" lang="ja-JP" altLang="en-US" sz="1600" b="1"/>
              <a:t>●</a:t>
            </a:r>
            <a:r>
              <a:rPr kumimoji="1" lang="en-US" altLang="ja-JP" sz="1600" b="1"/>
              <a:t>bt110.</a:t>
            </a:r>
            <a:r>
              <a:rPr kumimoji="1" lang="ja-JP" altLang="en-US" sz="1600" b="1"/>
              <a:t>バトルキャラ詳細画面</a:t>
            </a:r>
            <a:endParaRPr kumimoji="1" lang="ja-JP" altLang="en-US" sz="1600" dirty="0"/>
          </a:p>
        </p:txBody>
      </p: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877163" cy="246221"/>
          </a:xfrm>
          <a:prstGeom prst="rect">
            <a:avLst/>
          </a:prstGeom>
          <a:noFill/>
        </p:spPr>
        <p:txBody>
          <a:bodyPr wrap="none" rtlCol="0">
            <a:spAutoFit/>
          </a:bodyPr>
          <a:lstStyle/>
          <a:p>
            <a:r>
              <a:rPr kumimoji="1" lang="en-US" altLang="ja-JP" sz="1000" b="1"/>
              <a:t>07.TR</a:t>
            </a:r>
            <a:r>
              <a:rPr kumimoji="1" lang="ja-JP" altLang="en-US" sz="1000" b="1"/>
              <a:t>カード</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2784737" cy="246221"/>
          </a:xfrm>
          <a:prstGeom prst="rect">
            <a:avLst/>
          </a:prstGeom>
          <a:noFill/>
        </p:spPr>
        <p:txBody>
          <a:bodyPr wrap="none" rtlCol="0">
            <a:spAutoFit/>
          </a:bodyPr>
          <a:lstStyle/>
          <a:p>
            <a:r>
              <a:rPr kumimoji="1" lang="ja-JP" altLang="en-US" sz="1000"/>
              <a:t>ここは</a:t>
            </a:r>
            <a:r>
              <a:rPr kumimoji="1" lang="en-US" altLang="ja-JP" sz="1000"/>
              <a:t>1st</a:t>
            </a:r>
            <a:r>
              <a:rPr kumimoji="1" lang="ja-JP" altLang="en-US" sz="1000"/>
              <a:t>プレイアブルと同様の挙動をする。</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1133644" cy="246221"/>
          </a:xfrm>
          <a:prstGeom prst="rect">
            <a:avLst/>
          </a:prstGeom>
          <a:noFill/>
        </p:spPr>
        <p:txBody>
          <a:bodyPr wrap="none" rtlCol="0">
            <a:spAutoFit/>
          </a:bodyPr>
          <a:lstStyle/>
          <a:p>
            <a:r>
              <a:rPr kumimoji="1" lang="en-US" altLang="ja-JP" sz="1000" b="1"/>
              <a:t>08.TR</a:t>
            </a:r>
            <a:r>
              <a:rPr kumimoji="1" lang="ja-JP" altLang="en-US" sz="1000" b="1"/>
              <a:t>エネルギー</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2656496" cy="246221"/>
          </a:xfrm>
          <a:prstGeom prst="rect">
            <a:avLst/>
          </a:prstGeom>
          <a:noFill/>
        </p:spPr>
        <p:txBody>
          <a:bodyPr wrap="none" rtlCol="0">
            <a:spAutoFit/>
          </a:bodyPr>
          <a:lstStyle/>
          <a:p>
            <a:r>
              <a:rPr kumimoji="1" lang="ja-JP" altLang="en-US" sz="1000"/>
              <a:t>ここは</a:t>
            </a:r>
            <a:r>
              <a:rPr kumimoji="1" lang="en-US" altLang="ja-JP" sz="1000"/>
              <a:t>1st</a:t>
            </a:r>
            <a:r>
              <a:rPr kumimoji="1" lang="ja-JP" altLang="en-US" sz="1000"/>
              <a:t>無礼アブルと同様の挙動をする。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2223686" cy="246221"/>
          </a:xfrm>
          <a:prstGeom prst="rect">
            <a:avLst/>
          </a:prstGeom>
          <a:noFill/>
        </p:spPr>
        <p:txBody>
          <a:bodyPr wrap="none" rtlCol="0">
            <a:spAutoFit/>
          </a:bodyPr>
          <a:lstStyle/>
          <a:p>
            <a:r>
              <a:rPr kumimoji="1" lang="en-US" altLang="ja-JP" sz="1000" b="1"/>
              <a:t>09.</a:t>
            </a:r>
            <a:r>
              <a:rPr kumimoji="1" lang="ja-JP" altLang="en-US" sz="1000" b="1"/>
              <a:t>選択中</a:t>
            </a:r>
            <a:r>
              <a:rPr kumimoji="1" lang="en-US" altLang="ja-JP" sz="1000" b="1"/>
              <a:t>TR</a:t>
            </a:r>
            <a:r>
              <a:rPr kumimoji="1" lang="ja-JP" altLang="en-US" sz="1000" b="1"/>
              <a:t>情報</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3390672" cy="707886"/>
          </a:xfrm>
          <a:prstGeom prst="rect">
            <a:avLst/>
          </a:prstGeom>
          <a:noFill/>
        </p:spPr>
        <p:txBody>
          <a:bodyPr wrap="none" rtlCol="0">
            <a:spAutoFit/>
          </a:bodyPr>
          <a:lstStyle/>
          <a:p>
            <a:r>
              <a:rPr kumimoji="1" lang="ja-JP" altLang="en-US" sz="1000"/>
              <a:t>選択中の</a:t>
            </a:r>
            <a:r>
              <a:rPr kumimoji="1" lang="en-US" altLang="ja-JP" sz="1000"/>
              <a:t>TR</a:t>
            </a:r>
            <a:r>
              <a:rPr kumimoji="1" lang="ja-JP" altLang="en-US" sz="1000"/>
              <a:t>情報を表示する。</a:t>
            </a:r>
            <a:endParaRPr kumimoji="1" lang="en-US" altLang="ja-JP" sz="1000"/>
          </a:p>
          <a:p>
            <a:r>
              <a:rPr kumimoji="1" lang="ja-JP" altLang="en-US" sz="1000"/>
              <a:t>リーダー効果とバトル効果の</a:t>
            </a:r>
            <a:r>
              <a:rPr kumimoji="1" lang="en-US" altLang="ja-JP" sz="1000"/>
              <a:t>2</a:t>
            </a:r>
            <a:r>
              <a:rPr kumimoji="1" lang="ja-JP" altLang="en-US" sz="1000"/>
              <a:t>名前を表示する。</a:t>
            </a:r>
            <a:endParaRPr kumimoji="1" lang="en-US" altLang="ja-JP" sz="1000"/>
          </a:p>
          <a:p>
            <a:endParaRPr kumimoji="1" lang="en-US" altLang="ja-JP" sz="1000"/>
          </a:p>
          <a:p>
            <a:r>
              <a:rPr kumimoji="1" lang="ja-JP" altLang="en-US" sz="1000"/>
              <a:t>本情報タップで、効果詳細ウィンドウをオープンする。</a:t>
            </a:r>
            <a:endParaRPr kumimoji="1" lang="en-US" altLang="ja-JP" sz="1000"/>
          </a:p>
        </p:txBody>
      </p:sp>
      <p:grpSp>
        <p:nvGrpSpPr>
          <p:cNvPr id="37" name="グループ化 36">
            <a:extLst>
              <a:ext uri="{FF2B5EF4-FFF2-40B4-BE49-F238E27FC236}">
                <a16:creationId xmlns:a16="http://schemas.microsoft.com/office/drawing/2014/main" id="{71DB7E5E-E908-4607-82C7-EB79837F36CB}"/>
              </a:ext>
            </a:extLst>
          </p:cNvPr>
          <p:cNvGrpSpPr/>
          <p:nvPr/>
        </p:nvGrpSpPr>
        <p:grpSpPr>
          <a:xfrm>
            <a:off x="528591" y="1062461"/>
            <a:ext cx="3476690" cy="3677704"/>
            <a:chOff x="528591" y="1062461"/>
            <a:chExt cx="3476690" cy="3677704"/>
          </a:xfrm>
        </p:grpSpPr>
        <p:graphicFrame>
          <p:nvGraphicFramePr>
            <p:cNvPr id="38" name="オブジェクト 37">
              <a:extLst>
                <a:ext uri="{FF2B5EF4-FFF2-40B4-BE49-F238E27FC236}">
                  <a16:creationId xmlns:a16="http://schemas.microsoft.com/office/drawing/2014/main" id="{9365B8A8-3C5F-4865-A875-48F80979D514}"/>
                </a:ext>
              </a:extLst>
            </p:cNvPr>
            <p:cNvGraphicFramePr>
              <a:graphicFrameLocks noChangeAspect="1"/>
            </p:cNvGraphicFramePr>
            <p:nvPr>
              <p:extLst>
                <p:ext uri="{D42A27DB-BD31-4B8C-83A1-F6EECF244321}">
                  <p14:modId xmlns:p14="http://schemas.microsoft.com/office/powerpoint/2010/main" val="3488253226"/>
                </p:ext>
              </p:extLst>
            </p:nvPr>
          </p:nvGraphicFramePr>
          <p:xfrm>
            <a:off x="528591" y="1062461"/>
            <a:ext cx="2076547" cy="3677704"/>
          </p:xfrm>
          <a:graphic>
            <a:graphicData uri="http://schemas.openxmlformats.org/presentationml/2006/ole">
              <mc:AlternateContent xmlns:mc="http://schemas.openxmlformats.org/markup-compatibility/2006">
                <mc:Choice xmlns:v="urn:schemas-microsoft-com:vml" Requires="v">
                  <p:oleObj spid="_x0000_s3075" r:id="rId3" imgW="3390120" imgH="6006240" progId="">
                    <p:embed/>
                  </p:oleObj>
                </mc:Choice>
                <mc:Fallback>
                  <p:oleObj r:id="rId3" imgW="3390120" imgH="6006240" progId="">
                    <p:embed/>
                    <p:pic>
                      <p:nvPicPr>
                        <p:cNvPr id="38" name="オブジェクト 37">
                          <a:extLst>
                            <a:ext uri="{FF2B5EF4-FFF2-40B4-BE49-F238E27FC236}">
                              <a16:creationId xmlns:a16="http://schemas.microsoft.com/office/drawing/2014/main" id="{9365B8A8-3C5F-4865-A875-48F80979D514}"/>
                            </a:ext>
                          </a:extLst>
                        </p:cNvPr>
                        <p:cNvPicPr/>
                        <p:nvPr/>
                      </p:nvPicPr>
                      <p:blipFill>
                        <a:blip r:embed="rId4"/>
                        <a:stretch>
                          <a:fillRect/>
                        </a:stretch>
                      </p:blipFill>
                      <p:spPr>
                        <a:xfrm>
                          <a:off x="528591" y="1062461"/>
                          <a:ext cx="2076547" cy="3677704"/>
                        </a:xfrm>
                        <a:prstGeom prst="rect">
                          <a:avLst/>
                        </a:prstGeom>
                      </p:spPr>
                    </p:pic>
                  </p:oleObj>
                </mc:Fallback>
              </mc:AlternateContent>
            </a:graphicData>
          </a:graphic>
        </p:graphicFrame>
        <p:sp>
          <p:nvSpPr>
            <p:cNvPr id="40" name="テキスト ボックス 39">
              <a:extLst>
                <a:ext uri="{FF2B5EF4-FFF2-40B4-BE49-F238E27FC236}">
                  <a16:creationId xmlns:a16="http://schemas.microsoft.com/office/drawing/2014/main" id="{4D2EF000-39B2-41DC-A076-AC211264673C}"/>
                </a:ext>
              </a:extLst>
            </p:cNvPr>
            <p:cNvSpPr txBox="1"/>
            <p:nvPr/>
          </p:nvSpPr>
          <p:spPr>
            <a:xfrm>
              <a:off x="2858813" y="1087389"/>
              <a:ext cx="1103586" cy="215444"/>
            </a:xfrm>
            <a:prstGeom prst="rect">
              <a:avLst/>
            </a:prstGeom>
            <a:noFill/>
          </p:spPr>
          <p:txBody>
            <a:bodyPr wrap="square" rtlCol="0">
              <a:spAutoFit/>
            </a:bodyPr>
            <a:lstStyle/>
            <a:p>
              <a:r>
                <a:rPr kumimoji="1" lang="en-US" altLang="ja-JP" sz="800"/>
                <a:t>01.</a:t>
              </a:r>
              <a:r>
                <a:rPr kumimoji="1" lang="ja-JP" altLang="en-US" sz="800"/>
                <a:t>もどるボタン</a:t>
              </a:r>
            </a:p>
          </p:txBody>
        </p:sp>
        <p:sp>
          <p:nvSpPr>
            <p:cNvPr id="41" name="テキスト ボックス 40">
              <a:extLst>
                <a:ext uri="{FF2B5EF4-FFF2-40B4-BE49-F238E27FC236}">
                  <a16:creationId xmlns:a16="http://schemas.microsoft.com/office/drawing/2014/main" id="{5BF50C85-7499-443D-913A-50FEAABEB967}"/>
                </a:ext>
              </a:extLst>
            </p:cNvPr>
            <p:cNvSpPr txBox="1"/>
            <p:nvPr/>
          </p:nvSpPr>
          <p:spPr>
            <a:xfrm>
              <a:off x="2858813" y="1403157"/>
              <a:ext cx="1146468" cy="215444"/>
            </a:xfrm>
            <a:prstGeom prst="rect">
              <a:avLst/>
            </a:prstGeom>
            <a:noFill/>
          </p:spPr>
          <p:txBody>
            <a:bodyPr wrap="none" rtlCol="0">
              <a:spAutoFit/>
            </a:bodyPr>
            <a:lstStyle/>
            <a:p>
              <a:r>
                <a:rPr kumimoji="1" lang="en-US" altLang="ja-JP" sz="800"/>
                <a:t>02.</a:t>
              </a:r>
              <a:r>
                <a:rPr kumimoji="1" lang="ja-JP" altLang="en-US" sz="800"/>
                <a:t>ターゲットボタン</a:t>
              </a:r>
            </a:p>
          </p:txBody>
        </p:sp>
        <p:sp>
          <p:nvSpPr>
            <p:cNvPr id="42" name="テキスト ボックス 41">
              <a:extLst>
                <a:ext uri="{FF2B5EF4-FFF2-40B4-BE49-F238E27FC236}">
                  <a16:creationId xmlns:a16="http://schemas.microsoft.com/office/drawing/2014/main" id="{F4D8AFCD-CBCE-45C2-A833-7202026A1885}"/>
                </a:ext>
              </a:extLst>
            </p:cNvPr>
            <p:cNvSpPr txBox="1"/>
            <p:nvPr/>
          </p:nvSpPr>
          <p:spPr>
            <a:xfrm>
              <a:off x="2858813" y="1861845"/>
              <a:ext cx="1103586" cy="215444"/>
            </a:xfrm>
            <a:prstGeom prst="rect">
              <a:avLst/>
            </a:prstGeom>
            <a:noFill/>
          </p:spPr>
          <p:txBody>
            <a:bodyPr wrap="square" rtlCol="0">
              <a:spAutoFit/>
            </a:bodyPr>
            <a:lstStyle/>
            <a:p>
              <a:r>
                <a:rPr kumimoji="1" lang="en-US" altLang="ja-JP" sz="800"/>
                <a:t>03.</a:t>
              </a:r>
              <a:r>
                <a:rPr kumimoji="1" lang="ja-JP" altLang="en-US" sz="800"/>
                <a:t>選択中部位</a:t>
              </a:r>
            </a:p>
          </p:txBody>
        </p:sp>
        <p:sp>
          <p:nvSpPr>
            <p:cNvPr id="43" name="テキスト ボックス 42">
              <a:extLst>
                <a:ext uri="{FF2B5EF4-FFF2-40B4-BE49-F238E27FC236}">
                  <a16:creationId xmlns:a16="http://schemas.microsoft.com/office/drawing/2014/main" id="{54A62EEE-7F24-4E4F-9631-AF8703C8CEFB}"/>
                </a:ext>
              </a:extLst>
            </p:cNvPr>
            <p:cNvSpPr txBox="1"/>
            <p:nvPr/>
          </p:nvSpPr>
          <p:spPr>
            <a:xfrm>
              <a:off x="2858813" y="2140267"/>
              <a:ext cx="1103586" cy="215444"/>
            </a:xfrm>
            <a:prstGeom prst="rect">
              <a:avLst/>
            </a:prstGeom>
            <a:noFill/>
          </p:spPr>
          <p:txBody>
            <a:bodyPr wrap="square" rtlCol="0">
              <a:spAutoFit/>
            </a:bodyPr>
            <a:lstStyle/>
            <a:p>
              <a:r>
                <a:rPr kumimoji="1" lang="en-US" altLang="ja-JP" sz="800"/>
                <a:t>04.</a:t>
              </a:r>
              <a:r>
                <a:rPr kumimoji="1" lang="ja-JP" altLang="en-US" sz="800"/>
                <a:t>キャラモデル</a:t>
              </a:r>
            </a:p>
          </p:txBody>
        </p:sp>
        <p:sp>
          <p:nvSpPr>
            <p:cNvPr id="45" name="テキスト ボックス 44">
              <a:extLst>
                <a:ext uri="{FF2B5EF4-FFF2-40B4-BE49-F238E27FC236}">
                  <a16:creationId xmlns:a16="http://schemas.microsoft.com/office/drawing/2014/main" id="{A322FD2F-E6EC-4DD9-B73E-3A6360ECE2DB}"/>
                </a:ext>
              </a:extLst>
            </p:cNvPr>
            <p:cNvSpPr txBox="1"/>
            <p:nvPr/>
          </p:nvSpPr>
          <p:spPr>
            <a:xfrm>
              <a:off x="2858813" y="3383813"/>
              <a:ext cx="1103586" cy="215444"/>
            </a:xfrm>
            <a:prstGeom prst="rect">
              <a:avLst/>
            </a:prstGeom>
            <a:noFill/>
          </p:spPr>
          <p:txBody>
            <a:bodyPr wrap="square" rtlCol="0">
              <a:spAutoFit/>
            </a:bodyPr>
            <a:lstStyle/>
            <a:p>
              <a:r>
                <a:rPr kumimoji="1" lang="en-US" altLang="ja-JP" sz="800"/>
                <a:t>06.</a:t>
              </a:r>
              <a:r>
                <a:rPr kumimoji="1" lang="ja-JP" altLang="en-US" sz="800"/>
                <a:t>キャラ情報</a:t>
              </a:r>
            </a:p>
          </p:txBody>
        </p:sp>
        <p:sp>
          <p:nvSpPr>
            <p:cNvPr id="46" name="テキスト ボックス 45">
              <a:extLst>
                <a:ext uri="{FF2B5EF4-FFF2-40B4-BE49-F238E27FC236}">
                  <a16:creationId xmlns:a16="http://schemas.microsoft.com/office/drawing/2014/main" id="{67C213F9-2DEF-4E1B-95F0-C921E82DCFCF}"/>
                </a:ext>
              </a:extLst>
            </p:cNvPr>
            <p:cNvSpPr txBox="1"/>
            <p:nvPr/>
          </p:nvSpPr>
          <p:spPr>
            <a:xfrm>
              <a:off x="2858813" y="2820154"/>
              <a:ext cx="1103586" cy="215444"/>
            </a:xfrm>
            <a:prstGeom prst="rect">
              <a:avLst/>
            </a:prstGeom>
            <a:noFill/>
          </p:spPr>
          <p:txBody>
            <a:bodyPr wrap="square" rtlCol="0">
              <a:spAutoFit/>
            </a:bodyPr>
            <a:lstStyle/>
            <a:p>
              <a:r>
                <a:rPr kumimoji="1" lang="en-US" altLang="ja-JP" sz="800"/>
                <a:t>05.</a:t>
              </a:r>
              <a:r>
                <a:rPr kumimoji="1" lang="ja-JP" altLang="en-US" sz="800"/>
                <a:t>バフ・状態情報</a:t>
              </a:r>
            </a:p>
          </p:txBody>
        </p:sp>
        <p:sp>
          <p:nvSpPr>
            <p:cNvPr id="47" name="テキスト ボックス 46">
              <a:extLst>
                <a:ext uri="{FF2B5EF4-FFF2-40B4-BE49-F238E27FC236}">
                  <a16:creationId xmlns:a16="http://schemas.microsoft.com/office/drawing/2014/main" id="{0A93DFA8-2ED8-4AE3-841E-7D9AA057ADB5}"/>
                </a:ext>
              </a:extLst>
            </p:cNvPr>
            <p:cNvSpPr txBox="1"/>
            <p:nvPr/>
          </p:nvSpPr>
          <p:spPr>
            <a:xfrm>
              <a:off x="2858813" y="3630484"/>
              <a:ext cx="1103586" cy="215444"/>
            </a:xfrm>
            <a:prstGeom prst="rect">
              <a:avLst/>
            </a:prstGeom>
            <a:noFill/>
          </p:spPr>
          <p:txBody>
            <a:bodyPr wrap="square" rtlCol="0">
              <a:spAutoFit/>
            </a:bodyPr>
            <a:lstStyle/>
            <a:p>
              <a:r>
                <a:rPr kumimoji="1" lang="en-US" altLang="ja-JP" sz="800"/>
                <a:t>07.TR</a:t>
              </a:r>
              <a:r>
                <a:rPr kumimoji="1" lang="ja-JP" altLang="en-US" sz="800"/>
                <a:t>カード</a:t>
              </a:r>
            </a:p>
          </p:txBody>
        </p:sp>
        <p:sp>
          <p:nvSpPr>
            <p:cNvPr id="49" name="テキスト ボックス 48">
              <a:extLst>
                <a:ext uri="{FF2B5EF4-FFF2-40B4-BE49-F238E27FC236}">
                  <a16:creationId xmlns:a16="http://schemas.microsoft.com/office/drawing/2014/main" id="{E75D1151-066B-42E5-BE58-FDB7D1CF8799}"/>
                </a:ext>
              </a:extLst>
            </p:cNvPr>
            <p:cNvSpPr txBox="1"/>
            <p:nvPr/>
          </p:nvSpPr>
          <p:spPr>
            <a:xfrm>
              <a:off x="2858813" y="3951966"/>
              <a:ext cx="1103586" cy="215444"/>
            </a:xfrm>
            <a:prstGeom prst="rect">
              <a:avLst/>
            </a:prstGeom>
            <a:noFill/>
          </p:spPr>
          <p:txBody>
            <a:bodyPr wrap="square" rtlCol="0">
              <a:spAutoFit/>
            </a:bodyPr>
            <a:lstStyle/>
            <a:p>
              <a:r>
                <a:rPr kumimoji="1" lang="en-US" altLang="ja-JP" sz="800"/>
                <a:t>08.TR</a:t>
              </a:r>
              <a:r>
                <a:rPr kumimoji="1" lang="ja-JP" altLang="en-US" sz="800"/>
                <a:t>エネルギー</a:t>
              </a:r>
              <a:endParaRPr kumimoji="1" lang="en-US" altLang="ja-JP" sz="800"/>
            </a:p>
          </p:txBody>
        </p:sp>
        <p:sp>
          <p:nvSpPr>
            <p:cNvPr id="50" name="テキスト ボックス 49">
              <a:extLst>
                <a:ext uri="{FF2B5EF4-FFF2-40B4-BE49-F238E27FC236}">
                  <a16:creationId xmlns:a16="http://schemas.microsoft.com/office/drawing/2014/main" id="{D5777BA9-EB7E-4753-86C5-7AAEB69682E7}"/>
                </a:ext>
              </a:extLst>
            </p:cNvPr>
            <p:cNvSpPr txBox="1"/>
            <p:nvPr/>
          </p:nvSpPr>
          <p:spPr>
            <a:xfrm>
              <a:off x="2858813" y="4232625"/>
              <a:ext cx="1103586" cy="215444"/>
            </a:xfrm>
            <a:prstGeom prst="rect">
              <a:avLst/>
            </a:prstGeom>
            <a:noFill/>
          </p:spPr>
          <p:txBody>
            <a:bodyPr wrap="square" rtlCol="0">
              <a:spAutoFit/>
            </a:bodyPr>
            <a:lstStyle/>
            <a:p>
              <a:r>
                <a:rPr kumimoji="1" lang="en-US" altLang="ja-JP" sz="800"/>
                <a:t>09.</a:t>
              </a:r>
              <a:r>
                <a:rPr kumimoji="1" lang="ja-JP" altLang="en-US" sz="800"/>
                <a:t>選択中</a:t>
              </a:r>
              <a:r>
                <a:rPr kumimoji="1" lang="en-US" altLang="ja-JP" sz="800"/>
                <a:t>TR</a:t>
              </a:r>
              <a:r>
                <a:rPr kumimoji="1" lang="ja-JP" altLang="en-US" sz="800"/>
                <a:t>情報</a:t>
              </a:r>
              <a:endParaRPr kumimoji="1" lang="en-US" altLang="ja-JP" sz="800"/>
            </a:p>
          </p:txBody>
        </p:sp>
        <p:cxnSp>
          <p:nvCxnSpPr>
            <p:cNvPr id="52" name="直線コネクタ 51">
              <a:extLst>
                <a:ext uri="{FF2B5EF4-FFF2-40B4-BE49-F238E27FC236}">
                  <a16:creationId xmlns:a16="http://schemas.microsoft.com/office/drawing/2014/main" id="{B4555FC9-28B4-45AE-861F-5728DBC6AD9A}"/>
                </a:ext>
              </a:extLst>
            </p:cNvPr>
            <p:cNvCxnSpPr>
              <a:cxnSpLocks/>
              <a:stCxn id="40" idx="1"/>
            </p:cNvCxnSpPr>
            <p:nvPr/>
          </p:nvCxnSpPr>
          <p:spPr>
            <a:xfrm flipH="1">
              <a:off x="1002323" y="1195111"/>
              <a:ext cx="1856490" cy="9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C2CAF452-49C2-4D31-902D-22BD82137BF6}"/>
                </a:ext>
              </a:extLst>
            </p:cNvPr>
            <p:cNvCxnSpPr>
              <a:cxnSpLocks/>
              <a:stCxn id="41" idx="1"/>
            </p:cNvCxnSpPr>
            <p:nvPr/>
          </p:nvCxnSpPr>
          <p:spPr>
            <a:xfrm flipH="1" flipV="1">
              <a:off x="2497015" y="1333745"/>
              <a:ext cx="361798" cy="17713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F5B7598-5723-4609-B471-8A9670AA7EC4}"/>
                </a:ext>
              </a:extLst>
            </p:cNvPr>
            <p:cNvCxnSpPr>
              <a:cxnSpLocks/>
              <a:stCxn id="42" idx="1"/>
            </p:cNvCxnSpPr>
            <p:nvPr/>
          </p:nvCxnSpPr>
          <p:spPr>
            <a:xfrm flipH="1" flipV="1">
              <a:off x="2110154" y="1290090"/>
              <a:ext cx="748659" cy="67947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787881E-D62A-4BA3-A687-EACDE8607229}"/>
                </a:ext>
              </a:extLst>
            </p:cNvPr>
            <p:cNvCxnSpPr>
              <a:cxnSpLocks/>
              <a:stCxn id="45" idx="1"/>
            </p:cNvCxnSpPr>
            <p:nvPr/>
          </p:nvCxnSpPr>
          <p:spPr>
            <a:xfrm flipH="1" flipV="1">
              <a:off x="2022226" y="3017697"/>
              <a:ext cx="836587" cy="47383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F10C9E9-C82D-4E9F-9B05-53255C87EBEF}"/>
                </a:ext>
              </a:extLst>
            </p:cNvPr>
            <p:cNvCxnSpPr>
              <a:cxnSpLocks/>
              <a:stCxn id="46" idx="1"/>
            </p:cNvCxnSpPr>
            <p:nvPr/>
          </p:nvCxnSpPr>
          <p:spPr>
            <a:xfrm flipH="1" flipV="1">
              <a:off x="1944413" y="2781604"/>
              <a:ext cx="914400" cy="14627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EC9DF256-9A63-40AA-B5E4-D9EB94E28C04}"/>
                </a:ext>
              </a:extLst>
            </p:cNvPr>
            <p:cNvCxnSpPr>
              <a:cxnSpLocks/>
              <a:stCxn id="43" idx="1"/>
            </p:cNvCxnSpPr>
            <p:nvPr/>
          </p:nvCxnSpPr>
          <p:spPr>
            <a:xfrm flipH="1" flipV="1">
              <a:off x="1860331" y="2234470"/>
              <a:ext cx="998482" cy="1351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6327872-552B-4D85-B19D-3BA87523BDDE}"/>
                </a:ext>
              </a:extLst>
            </p:cNvPr>
            <p:cNvCxnSpPr>
              <a:cxnSpLocks/>
              <a:stCxn id="47" idx="1"/>
            </p:cNvCxnSpPr>
            <p:nvPr/>
          </p:nvCxnSpPr>
          <p:spPr>
            <a:xfrm flipH="1">
              <a:off x="1749669" y="3738206"/>
              <a:ext cx="1109144" cy="1196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988F0253-F878-4F24-A87A-F4EB029707D4}"/>
                </a:ext>
              </a:extLst>
            </p:cNvPr>
            <p:cNvCxnSpPr>
              <a:cxnSpLocks/>
              <a:stCxn id="49" idx="1"/>
            </p:cNvCxnSpPr>
            <p:nvPr/>
          </p:nvCxnSpPr>
          <p:spPr>
            <a:xfrm flipH="1">
              <a:off x="1650124" y="4059688"/>
              <a:ext cx="1208689" cy="1229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EB476D00-7A6D-401F-AE7D-F3EDA950D461}"/>
                </a:ext>
              </a:extLst>
            </p:cNvPr>
            <p:cNvCxnSpPr>
              <a:cxnSpLocks/>
              <a:stCxn id="50" idx="1"/>
            </p:cNvCxnSpPr>
            <p:nvPr/>
          </p:nvCxnSpPr>
          <p:spPr>
            <a:xfrm flipH="1">
              <a:off x="2180492" y="4340347"/>
              <a:ext cx="678321" cy="2583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3876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●本資料について</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832046" cy="400110"/>
          </a:xfrm>
          <a:prstGeom prst="rect">
            <a:avLst/>
          </a:prstGeom>
          <a:noFill/>
        </p:spPr>
        <p:txBody>
          <a:bodyPr wrap="none" rtlCol="0">
            <a:spAutoFit/>
          </a:bodyPr>
          <a:lstStyle/>
          <a:p>
            <a:r>
              <a:rPr kumimoji="1" lang="en-US" altLang="ja-JP" sz="1000"/>
              <a:t>1</a:t>
            </a:r>
            <a:r>
              <a:rPr kumimoji="1" lang="en-US" altLang="ja-JP" sz="1000" baseline="30000"/>
              <a:t>st</a:t>
            </a:r>
            <a:r>
              <a:rPr kumimoji="1" lang="ja-JP" altLang="en-US" sz="1000"/>
              <a:t>プレイアブルから改定されていなかったり、分散されているバトル仕様を一つにまとめたもの。</a:t>
            </a:r>
            <a:endParaRPr kumimoji="1" lang="en-US" altLang="ja-JP" sz="1000"/>
          </a:p>
          <a:p>
            <a:r>
              <a:rPr kumimoji="1" lang="ja-JP" altLang="en-US" sz="1000"/>
              <a:t>徐々にまとめていくため、完全版になるまでしばらくかかる想定。</a:t>
            </a:r>
            <a:endParaRPr kumimoji="1" lang="en-US" altLang="ja-JP" sz="1000" dirty="0"/>
          </a:p>
        </p:txBody>
      </p:sp>
      <p:sp>
        <p:nvSpPr>
          <p:cNvPr id="7" name="テキスト ボックス 6">
            <a:extLst>
              <a:ext uri="{FF2B5EF4-FFF2-40B4-BE49-F238E27FC236}">
                <a16:creationId xmlns:a16="http://schemas.microsoft.com/office/drawing/2014/main" id="{57B106FA-BC62-4297-9285-0C0969563BD9}"/>
              </a:ext>
            </a:extLst>
          </p:cNvPr>
          <p:cNvSpPr txBox="1"/>
          <p:nvPr/>
        </p:nvSpPr>
        <p:spPr>
          <a:xfrm>
            <a:off x="469079" y="1400574"/>
            <a:ext cx="1441420" cy="307777"/>
          </a:xfrm>
          <a:prstGeom prst="rect">
            <a:avLst/>
          </a:prstGeom>
          <a:noFill/>
        </p:spPr>
        <p:txBody>
          <a:bodyPr wrap="none" rtlCol="0">
            <a:spAutoFit/>
          </a:bodyPr>
          <a:lstStyle/>
          <a:p>
            <a:r>
              <a:rPr kumimoji="1" lang="ja-JP" altLang="en-US" sz="1400" b="1"/>
              <a:t>●バトルの流れ</a:t>
            </a:r>
            <a:endParaRPr kumimoji="1" lang="ja-JP" altLang="en-US" sz="1400" b="1" dirty="0"/>
          </a:p>
        </p:txBody>
      </p:sp>
      <p:sp>
        <p:nvSpPr>
          <p:cNvPr id="3" name="正方形/長方形 2">
            <a:extLst>
              <a:ext uri="{FF2B5EF4-FFF2-40B4-BE49-F238E27FC236}">
                <a16:creationId xmlns:a16="http://schemas.microsoft.com/office/drawing/2014/main" id="{C229DBE1-26A6-480E-8D79-A5E9493FF8F6}"/>
              </a:ext>
            </a:extLst>
          </p:cNvPr>
          <p:cNvSpPr/>
          <p:nvPr/>
        </p:nvSpPr>
        <p:spPr>
          <a:xfrm>
            <a:off x="643777" y="219371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怪獣開始演出</a:t>
            </a:r>
          </a:p>
        </p:txBody>
      </p:sp>
      <p:sp>
        <p:nvSpPr>
          <p:cNvPr id="11" name="正方形/長方形 10">
            <a:extLst>
              <a:ext uri="{FF2B5EF4-FFF2-40B4-BE49-F238E27FC236}">
                <a16:creationId xmlns:a16="http://schemas.microsoft.com/office/drawing/2014/main" id="{97DA2444-32B4-47C5-AFE7-4463C4DD2103}"/>
              </a:ext>
            </a:extLst>
          </p:cNvPr>
          <p:cNvSpPr/>
          <p:nvPr/>
        </p:nvSpPr>
        <p:spPr>
          <a:xfrm>
            <a:off x="643777" y="2819741"/>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隊員開始演出</a:t>
            </a:r>
          </a:p>
        </p:txBody>
      </p:sp>
      <p:sp>
        <p:nvSpPr>
          <p:cNvPr id="13" name="正方形/長方形 12">
            <a:extLst>
              <a:ext uri="{FF2B5EF4-FFF2-40B4-BE49-F238E27FC236}">
                <a16:creationId xmlns:a16="http://schemas.microsoft.com/office/drawing/2014/main" id="{471E0F41-FE84-409A-81BF-D9B3EE571877}"/>
              </a:ext>
            </a:extLst>
          </p:cNvPr>
          <p:cNvSpPr/>
          <p:nvPr/>
        </p:nvSpPr>
        <p:spPr>
          <a:xfrm>
            <a:off x="643777" y="3440240"/>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バトル処理</a:t>
            </a:r>
          </a:p>
        </p:txBody>
      </p:sp>
      <p:sp>
        <p:nvSpPr>
          <p:cNvPr id="14" name="正方形/長方形 13">
            <a:extLst>
              <a:ext uri="{FF2B5EF4-FFF2-40B4-BE49-F238E27FC236}">
                <a16:creationId xmlns:a16="http://schemas.microsoft.com/office/drawing/2014/main" id="{B701B7A2-D772-40B0-9073-4B6E09AC5A3B}"/>
              </a:ext>
            </a:extLst>
          </p:cNvPr>
          <p:cNvSpPr/>
          <p:nvPr/>
        </p:nvSpPr>
        <p:spPr>
          <a:xfrm>
            <a:off x="643777" y="468407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勝利・敗北演出</a:t>
            </a:r>
          </a:p>
        </p:txBody>
      </p:sp>
      <p:sp>
        <p:nvSpPr>
          <p:cNvPr id="15" name="正方形/長方形 14">
            <a:extLst>
              <a:ext uri="{FF2B5EF4-FFF2-40B4-BE49-F238E27FC236}">
                <a16:creationId xmlns:a16="http://schemas.microsoft.com/office/drawing/2014/main" id="{A5068F56-F6A2-45DC-A149-4BC96427D0EB}"/>
              </a:ext>
            </a:extLst>
          </p:cNvPr>
          <p:cNvSpPr/>
          <p:nvPr/>
        </p:nvSpPr>
        <p:spPr>
          <a:xfrm>
            <a:off x="643777" y="406615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怪獣逃走・死亡演出</a:t>
            </a:r>
          </a:p>
        </p:txBody>
      </p:sp>
      <p:cxnSp>
        <p:nvCxnSpPr>
          <p:cNvPr id="6" name="直線矢印コネクタ 5">
            <a:extLst>
              <a:ext uri="{FF2B5EF4-FFF2-40B4-BE49-F238E27FC236}">
                <a16:creationId xmlns:a16="http://schemas.microsoft.com/office/drawing/2014/main" id="{4AE63709-4873-41D5-A273-57A41DF9F8DA}"/>
              </a:ext>
            </a:extLst>
          </p:cNvPr>
          <p:cNvCxnSpPr>
            <a:stCxn id="3" idx="2"/>
            <a:endCxn id="11" idx="0"/>
          </p:cNvCxnSpPr>
          <p:nvPr/>
        </p:nvCxnSpPr>
        <p:spPr>
          <a:xfrm>
            <a:off x="1337657" y="2593823"/>
            <a:ext cx="0" cy="225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460EE41A-1464-4CB9-8DD2-CEC29A1D202B}"/>
              </a:ext>
            </a:extLst>
          </p:cNvPr>
          <p:cNvCxnSpPr>
            <a:cxnSpLocks/>
            <a:stCxn id="11" idx="2"/>
            <a:endCxn id="13" idx="0"/>
          </p:cNvCxnSpPr>
          <p:nvPr/>
        </p:nvCxnSpPr>
        <p:spPr>
          <a:xfrm>
            <a:off x="1337657" y="3219852"/>
            <a:ext cx="0" cy="220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C389E571-9552-49A9-B881-412FDE1CE832}"/>
              </a:ext>
            </a:extLst>
          </p:cNvPr>
          <p:cNvCxnSpPr>
            <a:cxnSpLocks/>
            <a:stCxn id="13" idx="2"/>
            <a:endCxn id="15" idx="0"/>
          </p:cNvCxnSpPr>
          <p:nvPr/>
        </p:nvCxnSpPr>
        <p:spPr>
          <a:xfrm>
            <a:off x="1337657" y="3840351"/>
            <a:ext cx="0" cy="225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9746E36-F420-4A5A-96D6-DB81E8944156}"/>
              </a:ext>
            </a:extLst>
          </p:cNvPr>
          <p:cNvCxnSpPr>
            <a:cxnSpLocks/>
            <a:stCxn id="15" idx="2"/>
            <a:endCxn id="14" idx="0"/>
          </p:cNvCxnSpPr>
          <p:nvPr/>
        </p:nvCxnSpPr>
        <p:spPr>
          <a:xfrm>
            <a:off x="1337657" y="4466263"/>
            <a:ext cx="0" cy="217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FFB7AA5-2E6D-4938-B53D-4D3CF3016116}"/>
              </a:ext>
            </a:extLst>
          </p:cNvPr>
          <p:cNvSpPr txBox="1"/>
          <p:nvPr/>
        </p:nvSpPr>
        <p:spPr>
          <a:xfrm>
            <a:off x="643777" y="1703819"/>
            <a:ext cx="2492990" cy="246221"/>
          </a:xfrm>
          <a:prstGeom prst="rect">
            <a:avLst/>
          </a:prstGeom>
          <a:noFill/>
        </p:spPr>
        <p:txBody>
          <a:bodyPr wrap="none" rtlCol="0">
            <a:spAutoFit/>
          </a:bodyPr>
          <a:lstStyle/>
          <a:p>
            <a:r>
              <a:rPr kumimoji="1" lang="ja-JP" altLang="en-US" sz="1000"/>
              <a:t>おおまかなバトルの流れは以下の通り。</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図 51" descr="コンピューターのスクリーンショット&#10;&#10;自動的に生成された説明">
            <a:extLst>
              <a:ext uri="{FF2B5EF4-FFF2-40B4-BE49-F238E27FC236}">
                <a16:creationId xmlns:a16="http://schemas.microsoft.com/office/drawing/2014/main" id="{43384A15-3553-4174-A8AA-EBD8513F2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19" y="1076476"/>
            <a:ext cx="2086525" cy="3703389"/>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30</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2258952" cy="338554"/>
          </a:xfrm>
          <a:prstGeom prst="rect">
            <a:avLst/>
          </a:prstGeom>
          <a:noFill/>
        </p:spPr>
        <p:txBody>
          <a:bodyPr wrap="none" rtlCol="0">
            <a:spAutoFit/>
          </a:bodyPr>
          <a:lstStyle/>
          <a:p>
            <a:r>
              <a:rPr kumimoji="1" lang="ja-JP" altLang="en-US" sz="1600" b="1"/>
              <a:t>●</a:t>
            </a:r>
            <a:r>
              <a:rPr kumimoji="1" lang="en-US" altLang="ja-JP" sz="1600" b="1">
                <a:latin typeface="+mn-ea"/>
              </a:rPr>
              <a:t>bt110a.</a:t>
            </a:r>
            <a:r>
              <a:rPr kumimoji="1" lang="ja-JP" altLang="en-US" sz="1600" b="1">
                <a:latin typeface="+mn-ea"/>
              </a:rPr>
              <a:t>効果リスト</a:t>
            </a:r>
            <a:endParaRPr kumimoji="1" lang="en-US" altLang="ja-JP" sz="1600" b="1">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777784"/>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94706"/>
            <a:ext cx="933269" cy="215444"/>
          </a:xfrm>
          <a:prstGeom prst="rect">
            <a:avLst/>
          </a:prstGeom>
          <a:noFill/>
        </p:spPr>
        <p:txBody>
          <a:bodyPr wrap="none" rtlCol="0">
            <a:spAutoFit/>
          </a:bodyPr>
          <a:lstStyle/>
          <a:p>
            <a:r>
              <a:rPr kumimoji="1" lang="en-US" altLang="ja-JP" sz="800"/>
              <a:t>02.TOTAL</a:t>
            </a:r>
            <a:r>
              <a:rPr kumimoji="1" lang="ja-JP" altLang="en-US" sz="800"/>
              <a:t>見出し</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489612"/>
            <a:ext cx="1103586" cy="215444"/>
          </a:xfrm>
          <a:prstGeom prst="rect">
            <a:avLst/>
          </a:prstGeom>
          <a:noFill/>
        </p:spPr>
        <p:txBody>
          <a:bodyPr wrap="square" rtlCol="0">
            <a:spAutoFit/>
          </a:bodyPr>
          <a:lstStyle/>
          <a:p>
            <a:r>
              <a:rPr kumimoji="1" lang="en-US" altLang="ja-JP" sz="800"/>
              <a:t>03.TOTAL</a:t>
            </a:r>
            <a:r>
              <a:rPr kumimoji="1" lang="ja-JP" altLang="en-US" sz="800"/>
              <a:t>バフ</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2843835"/>
            <a:ext cx="1249060" cy="215444"/>
          </a:xfrm>
          <a:prstGeom prst="rect">
            <a:avLst/>
          </a:prstGeom>
          <a:noFill/>
        </p:spPr>
        <p:txBody>
          <a:bodyPr wrap="none" rtlCol="0">
            <a:spAutoFit/>
          </a:bodyPr>
          <a:lstStyle/>
          <a:p>
            <a:r>
              <a:rPr kumimoji="1" lang="en-US" altLang="ja-JP" sz="800"/>
              <a:t>04.</a:t>
            </a:r>
            <a:r>
              <a:rPr kumimoji="1" lang="ja-JP" altLang="en-US" sz="800"/>
              <a:t>各パラメータ見出し</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173721"/>
            <a:ext cx="1146468" cy="215444"/>
          </a:xfrm>
          <a:prstGeom prst="rect">
            <a:avLst/>
          </a:prstGeom>
          <a:noFill/>
        </p:spPr>
        <p:txBody>
          <a:bodyPr wrap="none" rtlCol="0">
            <a:spAutoFit/>
          </a:bodyPr>
          <a:lstStyle/>
          <a:p>
            <a:r>
              <a:rPr kumimoji="1" lang="en-US" altLang="ja-JP" sz="800"/>
              <a:t>05.</a:t>
            </a:r>
            <a:r>
              <a:rPr kumimoji="1" lang="ja-JP" altLang="en-US" sz="800"/>
              <a:t>各パラメータバフ</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3674195"/>
            <a:ext cx="1103586" cy="215444"/>
          </a:xfrm>
          <a:prstGeom prst="rect">
            <a:avLst/>
          </a:prstGeom>
          <a:noFill/>
        </p:spPr>
        <p:txBody>
          <a:bodyPr wrap="square" rtlCol="0">
            <a:spAutoFit/>
          </a:bodyPr>
          <a:lstStyle/>
          <a:p>
            <a:r>
              <a:rPr kumimoji="1" lang="en-US" altLang="ja-JP" sz="800"/>
              <a:t>06.</a:t>
            </a:r>
            <a:r>
              <a:rPr kumimoji="1" lang="ja-JP" altLang="en-US" sz="800"/>
              <a:t>スクロールバー</a:t>
            </a:r>
            <a:endParaRPr kumimoji="1" lang="en-US" altLang="ja-JP" sz="800"/>
          </a:p>
        </p:txBody>
      </p:sp>
      <p:sp>
        <p:nvSpPr>
          <p:cNvPr id="25" name="テキスト ボックス 24">
            <a:extLst>
              <a:ext uri="{FF2B5EF4-FFF2-40B4-BE49-F238E27FC236}">
                <a16:creationId xmlns:a16="http://schemas.microsoft.com/office/drawing/2014/main" id="{30A0EE2D-1ED1-4CCC-8198-B94BA6E3421D}"/>
              </a:ext>
            </a:extLst>
          </p:cNvPr>
          <p:cNvSpPr txBox="1"/>
          <p:nvPr/>
        </p:nvSpPr>
        <p:spPr>
          <a:xfrm>
            <a:off x="2858813" y="4040001"/>
            <a:ext cx="1103586" cy="215444"/>
          </a:xfrm>
          <a:prstGeom prst="rect">
            <a:avLst/>
          </a:prstGeom>
          <a:noFill/>
        </p:spPr>
        <p:txBody>
          <a:bodyPr wrap="square" rtlCol="0">
            <a:spAutoFit/>
          </a:bodyPr>
          <a:lstStyle/>
          <a:p>
            <a:r>
              <a:rPr kumimoji="1" lang="en-US" altLang="ja-JP" sz="800"/>
              <a:t>07.</a:t>
            </a:r>
            <a:r>
              <a:rPr kumimoji="1" lang="ja-JP" altLang="en-US" sz="800"/>
              <a:t>とじるボタン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824701" y="1885506"/>
            <a:ext cx="1034112" cy="4493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734207" y="2202428"/>
            <a:ext cx="1124606" cy="4729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1734207" y="2597334"/>
            <a:ext cx="1124606" cy="1006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1650125" y="3273041"/>
            <a:ext cx="1208688" cy="840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flipV="1">
            <a:off x="2427891" y="3526974"/>
            <a:ext cx="430922" cy="25494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734207" y="2951557"/>
            <a:ext cx="1124606" cy="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7AABDCD-CE6D-4AC1-A4FC-0BDA94661757}"/>
              </a:ext>
            </a:extLst>
          </p:cNvPr>
          <p:cNvCxnSpPr>
            <a:cxnSpLocks/>
            <a:stCxn id="25" idx="1"/>
          </p:cNvCxnSpPr>
          <p:nvPr/>
        </p:nvCxnSpPr>
        <p:spPr>
          <a:xfrm flipH="1" flipV="1">
            <a:off x="1734207" y="3759929"/>
            <a:ext cx="1124606" cy="3877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1116011" cy="246221"/>
          </a:xfrm>
          <a:prstGeom prst="rect">
            <a:avLst/>
          </a:prstGeom>
          <a:noFill/>
        </p:spPr>
        <p:txBody>
          <a:bodyPr wrap="none" rtlCol="0">
            <a:spAutoFit/>
          </a:bodyPr>
          <a:lstStyle/>
          <a:p>
            <a:r>
              <a:rPr kumimoji="1" lang="en-US" altLang="ja-JP" sz="1000" b="1"/>
              <a:t>02.TOTAL</a:t>
            </a:r>
            <a:r>
              <a:rPr kumimoji="1" lang="ja-JP" altLang="en-US" sz="1000" b="1"/>
              <a:t>見出し</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3390672" cy="246221"/>
          </a:xfrm>
          <a:prstGeom prst="rect">
            <a:avLst/>
          </a:prstGeom>
          <a:noFill/>
        </p:spPr>
        <p:txBody>
          <a:bodyPr wrap="none" rtlCol="0">
            <a:spAutoFit/>
          </a:bodyPr>
          <a:lstStyle/>
          <a:p>
            <a:r>
              <a:rPr kumimoji="1" lang="ja-JP" altLang="en-US" sz="1000"/>
              <a:t>かかっているバフのトータルの表示する箇所の見出し。</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987771" cy="246221"/>
          </a:xfrm>
          <a:prstGeom prst="rect">
            <a:avLst/>
          </a:prstGeom>
          <a:noFill/>
        </p:spPr>
        <p:txBody>
          <a:bodyPr wrap="none" rtlCol="0">
            <a:spAutoFit/>
          </a:bodyPr>
          <a:lstStyle/>
          <a:p>
            <a:r>
              <a:rPr kumimoji="1" lang="en-US" altLang="ja-JP" sz="1000" b="1"/>
              <a:t>03.TOTAL</a:t>
            </a:r>
            <a:r>
              <a:rPr kumimoji="1" lang="ja-JP" altLang="en-US" sz="1000" b="1"/>
              <a:t>バフ</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3903633" cy="246221"/>
          </a:xfrm>
          <a:prstGeom prst="rect">
            <a:avLst/>
          </a:prstGeom>
          <a:noFill/>
        </p:spPr>
        <p:txBody>
          <a:bodyPr wrap="none" rtlCol="0">
            <a:spAutoFit/>
          </a:bodyPr>
          <a:lstStyle/>
          <a:p>
            <a:r>
              <a:rPr kumimoji="1" lang="ja-JP" altLang="en-US" sz="1000"/>
              <a:t>かかっているバフを合計したものを各パラメータ毎に表示する。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2564715"/>
            <a:ext cx="1518364" cy="246221"/>
          </a:xfrm>
          <a:prstGeom prst="rect">
            <a:avLst/>
          </a:prstGeom>
          <a:noFill/>
        </p:spPr>
        <p:txBody>
          <a:bodyPr wrap="none" rtlCol="0">
            <a:spAutoFit/>
          </a:bodyPr>
          <a:lstStyle/>
          <a:p>
            <a:r>
              <a:rPr kumimoji="1" lang="en-US" altLang="ja-JP" sz="1000" b="1"/>
              <a:t>04.</a:t>
            </a:r>
            <a:r>
              <a:rPr kumimoji="1" lang="ja-JP" altLang="en-US" sz="1000" b="1"/>
              <a:t>各パラメータ見出し</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2840245"/>
            <a:ext cx="1980029" cy="246221"/>
          </a:xfrm>
          <a:prstGeom prst="rect">
            <a:avLst/>
          </a:prstGeom>
          <a:noFill/>
        </p:spPr>
        <p:txBody>
          <a:bodyPr wrap="none" rtlCol="0">
            <a:spAutoFit/>
          </a:bodyPr>
          <a:lstStyle/>
          <a:p>
            <a:r>
              <a:rPr kumimoji="1" lang="ja-JP" altLang="en-US" sz="1000"/>
              <a:t>パラメータのテキスト見出し。</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3215849"/>
            <a:ext cx="1390124" cy="246221"/>
          </a:xfrm>
          <a:prstGeom prst="rect">
            <a:avLst/>
          </a:prstGeom>
          <a:noFill/>
        </p:spPr>
        <p:txBody>
          <a:bodyPr wrap="none" rtlCol="0">
            <a:spAutoFit/>
          </a:bodyPr>
          <a:lstStyle/>
          <a:p>
            <a:r>
              <a:rPr kumimoji="1" lang="en-US" altLang="ja-JP" sz="1000" b="1"/>
              <a:t>05.</a:t>
            </a:r>
            <a:r>
              <a:rPr kumimoji="1" lang="ja-JP" altLang="en-US" sz="1000" b="1"/>
              <a:t>各パラメータバフ</a:t>
            </a:r>
          </a:p>
        </p:txBody>
      </p:sp>
      <p:sp>
        <p:nvSpPr>
          <p:cNvPr id="43" name="テキスト ボックス 42">
            <a:extLst>
              <a:ext uri="{FF2B5EF4-FFF2-40B4-BE49-F238E27FC236}">
                <a16:creationId xmlns:a16="http://schemas.microsoft.com/office/drawing/2014/main" id="{56CC0844-3009-41F5-84CC-1E681324889B}"/>
              </a:ext>
            </a:extLst>
          </p:cNvPr>
          <p:cNvSpPr txBox="1"/>
          <p:nvPr/>
        </p:nvSpPr>
        <p:spPr>
          <a:xfrm>
            <a:off x="4372303" y="3491379"/>
            <a:ext cx="3005951" cy="246221"/>
          </a:xfrm>
          <a:prstGeom prst="rect">
            <a:avLst/>
          </a:prstGeom>
          <a:noFill/>
        </p:spPr>
        <p:txBody>
          <a:bodyPr wrap="none" rtlCol="0">
            <a:spAutoFit/>
          </a:bodyPr>
          <a:lstStyle/>
          <a:p>
            <a:r>
              <a:rPr kumimoji="1" lang="ja-JP" altLang="en-US" sz="1000"/>
              <a:t>各パラメータに掛かっているバフの一覧を表示。</a:t>
            </a:r>
            <a:endParaRPr kumimoji="1" lang="en-US" altLang="ja-JP" sz="1000"/>
          </a:p>
        </p:txBody>
      </p:sp>
      <p:sp>
        <p:nvSpPr>
          <p:cNvPr id="45" name="テキスト ボックス 44">
            <a:extLst>
              <a:ext uri="{FF2B5EF4-FFF2-40B4-BE49-F238E27FC236}">
                <a16:creationId xmlns:a16="http://schemas.microsoft.com/office/drawing/2014/main" id="{557A8A37-F513-49CD-9AF7-DD7735D4466E}"/>
              </a:ext>
            </a:extLst>
          </p:cNvPr>
          <p:cNvSpPr txBox="1"/>
          <p:nvPr/>
        </p:nvSpPr>
        <p:spPr>
          <a:xfrm>
            <a:off x="4240924" y="3860092"/>
            <a:ext cx="1261884" cy="246221"/>
          </a:xfrm>
          <a:prstGeom prst="rect">
            <a:avLst/>
          </a:prstGeom>
          <a:noFill/>
        </p:spPr>
        <p:txBody>
          <a:bodyPr wrap="none" rtlCol="0">
            <a:spAutoFit/>
          </a:bodyPr>
          <a:lstStyle/>
          <a:p>
            <a:r>
              <a:rPr kumimoji="1" lang="en-US" altLang="ja-JP" sz="1000" b="1"/>
              <a:t>06.</a:t>
            </a:r>
            <a:r>
              <a:rPr kumimoji="1" lang="ja-JP" altLang="en-US" sz="1000" b="1"/>
              <a:t>スクロールバー</a:t>
            </a:r>
          </a:p>
        </p:txBody>
      </p:sp>
      <p:sp>
        <p:nvSpPr>
          <p:cNvPr id="46" name="テキスト ボックス 45">
            <a:extLst>
              <a:ext uri="{FF2B5EF4-FFF2-40B4-BE49-F238E27FC236}">
                <a16:creationId xmlns:a16="http://schemas.microsoft.com/office/drawing/2014/main" id="{ADEB5405-E489-432D-8021-B1337B65561D}"/>
              </a:ext>
            </a:extLst>
          </p:cNvPr>
          <p:cNvSpPr txBox="1"/>
          <p:nvPr/>
        </p:nvSpPr>
        <p:spPr>
          <a:xfrm>
            <a:off x="4372303" y="4135622"/>
            <a:ext cx="1851789" cy="246221"/>
          </a:xfrm>
          <a:prstGeom prst="rect">
            <a:avLst/>
          </a:prstGeom>
          <a:noFill/>
        </p:spPr>
        <p:txBody>
          <a:bodyPr wrap="none" rtlCol="0">
            <a:spAutoFit/>
          </a:bodyPr>
          <a:lstStyle/>
          <a:p>
            <a:r>
              <a:rPr kumimoji="1" lang="ja-JP" altLang="en-US" sz="1000"/>
              <a:t>情報をスクロールするバー。</a:t>
            </a:r>
            <a:endParaRPr kumimoji="1" lang="en-US" altLang="ja-JP" sz="1000"/>
          </a:p>
        </p:txBody>
      </p:sp>
      <p:sp>
        <p:nvSpPr>
          <p:cNvPr id="47" name="テキスト ボックス 46">
            <a:extLst>
              <a:ext uri="{FF2B5EF4-FFF2-40B4-BE49-F238E27FC236}">
                <a16:creationId xmlns:a16="http://schemas.microsoft.com/office/drawing/2014/main" id="{63036C2B-D53B-429A-B908-A493D6FA7108}"/>
              </a:ext>
            </a:extLst>
          </p:cNvPr>
          <p:cNvSpPr txBox="1"/>
          <p:nvPr/>
        </p:nvSpPr>
        <p:spPr>
          <a:xfrm>
            <a:off x="4230417" y="4504335"/>
            <a:ext cx="1133644" cy="246221"/>
          </a:xfrm>
          <a:prstGeom prst="rect">
            <a:avLst/>
          </a:prstGeom>
          <a:noFill/>
        </p:spPr>
        <p:txBody>
          <a:bodyPr wrap="none" rtlCol="0">
            <a:spAutoFit/>
          </a:bodyPr>
          <a:lstStyle/>
          <a:p>
            <a:r>
              <a:rPr kumimoji="1" lang="en-US" altLang="ja-JP" sz="1000" b="1"/>
              <a:t>07.</a:t>
            </a:r>
            <a:r>
              <a:rPr kumimoji="1" lang="ja-JP" altLang="en-US" sz="1000" b="1"/>
              <a:t>とじるボタン</a:t>
            </a:r>
          </a:p>
        </p:txBody>
      </p:sp>
      <p:sp>
        <p:nvSpPr>
          <p:cNvPr id="49" name="テキスト ボックス 48">
            <a:extLst>
              <a:ext uri="{FF2B5EF4-FFF2-40B4-BE49-F238E27FC236}">
                <a16:creationId xmlns:a16="http://schemas.microsoft.com/office/drawing/2014/main" id="{9069A683-A34F-4666-9C00-AA942ED01137}"/>
              </a:ext>
            </a:extLst>
          </p:cNvPr>
          <p:cNvSpPr txBox="1"/>
          <p:nvPr/>
        </p:nvSpPr>
        <p:spPr>
          <a:xfrm>
            <a:off x="4361796" y="4779865"/>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Tree>
    <p:extLst>
      <p:ext uri="{BB962C8B-B14F-4D97-AF65-F5344CB8AC3E}">
        <p14:creationId xmlns:p14="http://schemas.microsoft.com/office/powerpoint/2010/main" val="729346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オブジェクト 2">
            <a:extLst>
              <a:ext uri="{FF2B5EF4-FFF2-40B4-BE49-F238E27FC236}">
                <a16:creationId xmlns:a16="http://schemas.microsoft.com/office/drawing/2014/main" id="{9776FED5-1400-40A1-8011-01E594192539}"/>
              </a:ext>
            </a:extLst>
          </p:cNvPr>
          <p:cNvGraphicFramePr>
            <a:graphicFrameLocks noChangeAspect="1"/>
          </p:cNvGraphicFramePr>
          <p:nvPr>
            <p:extLst>
              <p:ext uri="{D42A27DB-BD31-4B8C-83A1-F6EECF244321}">
                <p14:modId xmlns:p14="http://schemas.microsoft.com/office/powerpoint/2010/main" val="710120967"/>
              </p:ext>
            </p:extLst>
          </p:nvPr>
        </p:nvGraphicFramePr>
        <p:xfrm>
          <a:off x="529720" y="1076476"/>
          <a:ext cx="2091050" cy="3703389"/>
        </p:xfrm>
        <a:graphic>
          <a:graphicData uri="http://schemas.openxmlformats.org/presentationml/2006/ole">
            <mc:AlternateContent xmlns:mc="http://schemas.openxmlformats.org/markup-compatibility/2006">
              <mc:Choice xmlns:v="urn:schemas-microsoft-com:vml" Requires="v">
                <p:oleObj spid="_x0000_s4099" r:id="rId3" imgW="3390120" imgH="6006240" progId="">
                  <p:embed/>
                </p:oleObj>
              </mc:Choice>
              <mc:Fallback>
                <p:oleObj r:id="rId3" imgW="3390120" imgH="6006240" progId="">
                  <p:embed/>
                  <p:pic>
                    <p:nvPicPr>
                      <p:cNvPr id="3" name="オブジェクト 2">
                        <a:extLst>
                          <a:ext uri="{FF2B5EF4-FFF2-40B4-BE49-F238E27FC236}">
                            <a16:creationId xmlns:a16="http://schemas.microsoft.com/office/drawing/2014/main" id="{9776FED5-1400-40A1-8011-01E594192539}"/>
                          </a:ext>
                        </a:extLst>
                      </p:cNvPr>
                      <p:cNvPicPr/>
                      <p:nvPr/>
                    </p:nvPicPr>
                    <p:blipFill>
                      <a:blip r:embed="rId4"/>
                      <a:stretch>
                        <a:fillRect/>
                      </a:stretch>
                    </p:blipFill>
                    <p:spPr>
                      <a:xfrm>
                        <a:off x="529720" y="1076476"/>
                        <a:ext cx="2091050" cy="3703389"/>
                      </a:xfrm>
                      <a:prstGeom prst="rect">
                        <a:avLst/>
                      </a:prstGeom>
                    </p:spPr>
                  </p:pic>
                </p:oleObj>
              </mc:Fallback>
            </mc:AlternateContent>
          </a:graphicData>
        </a:graphic>
      </p:graphicFrame>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469027" cy="338554"/>
          </a:xfrm>
          <a:prstGeom prst="rect">
            <a:avLst/>
          </a:prstGeom>
          <a:noFill/>
        </p:spPr>
        <p:txBody>
          <a:bodyPr wrap="none" rtlCol="0">
            <a:spAutoFit/>
          </a:bodyPr>
          <a:lstStyle/>
          <a:p>
            <a:r>
              <a:rPr kumimoji="1" lang="ja-JP" altLang="en-US" sz="1600" b="1"/>
              <a:t>●</a:t>
            </a:r>
            <a:r>
              <a:rPr kumimoji="1" lang="en-US" altLang="ja-JP" sz="1600" b="1">
                <a:latin typeface="+mn-ea"/>
              </a:rPr>
              <a:t>bt110b.</a:t>
            </a:r>
            <a:r>
              <a:rPr kumimoji="1" lang="ja-JP" altLang="en-US" sz="1600" b="1">
                <a:latin typeface="+mn-ea"/>
              </a:rPr>
              <a:t>キャラ情報</a:t>
            </a:r>
            <a:r>
              <a:rPr kumimoji="1" lang="ja-JP" altLang="en-US" sz="1000" b="1">
                <a:solidFill>
                  <a:srgbClr val="FF0000"/>
                </a:solidFill>
                <a:latin typeface="+mn-ea"/>
              </a:rPr>
              <a:t>（</a:t>
            </a:r>
            <a:r>
              <a:rPr kumimoji="1" lang="en-US" altLang="ja-JP" sz="1000" b="1">
                <a:solidFill>
                  <a:srgbClr val="FF0000"/>
                </a:solidFill>
                <a:latin typeface="+mn-ea"/>
              </a:rPr>
              <a:t>20200212</a:t>
            </a:r>
            <a:r>
              <a:rPr kumimoji="1" lang="ja-JP" altLang="en-US" sz="1000" b="1">
                <a:solidFill>
                  <a:srgbClr val="FF0000"/>
                </a:solidFill>
                <a:latin typeface="+mn-ea"/>
              </a:rPr>
              <a:t>追加）</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671260"/>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94706"/>
            <a:ext cx="838691" cy="215444"/>
          </a:xfrm>
          <a:prstGeom prst="rect">
            <a:avLst/>
          </a:prstGeom>
          <a:noFill/>
        </p:spPr>
        <p:txBody>
          <a:bodyPr wrap="none" rtlCol="0">
            <a:spAutoFit/>
          </a:bodyPr>
          <a:lstStyle/>
          <a:p>
            <a:r>
              <a:rPr kumimoji="1" lang="en-US" altLang="ja-JP" sz="800"/>
              <a:t>02.</a:t>
            </a:r>
            <a:r>
              <a:rPr kumimoji="1" lang="ja-JP" altLang="en-US" sz="800"/>
              <a:t>キャラ名等</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489612"/>
            <a:ext cx="1103586" cy="215444"/>
          </a:xfrm>
          <a:prstGeom prst="rect">
            <a:avLst/>
          </a:prstGeom>
          <a:noFill/>
        </p:spPr>
        <p:txBody>
          <a:bodyPr wrap="square" rtlCol="0">
            <a:spAutoFit/>
          </a:bodyPr>
          <a:lstStyle/>
          <a:p>
            <a:r>
              <a:rPr kumimoji="1" lang="en-US" altLang="ja-JP" sz="800"/>
              <a:t>03.</a:t>
            </a:r>
            <a:r>
              <a:rPr kumimoji="1" lang="ja-JP" altLang="en-US" sz="800"/>
              <a:t>ステータス</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2843835"/>
            <a:ext cx="736099" cy="215444"/>
          </a:xfrm>
          <a:prstGeom prst="rect">
            <a:avLst/>
          </a:prstGeom>
          <a:noFill/>
        </p:spPr>
        <p:txBody>
          <a:bodyPr wrap="none" rtlCol="0">
            <a:spAutoFit/>
          </a:bodyPr>
          <a:lstStyle/>
          <a:p>
            <a:r>
              <a:rPr kumimoji="1" lang="en-US" altLang="ja-JP" sz="800"/>
              <a:t>04.</a:t>
            </a:r>
            <a:r>
              <a:rPr kumimoji="1" lang="ja-JP" altLang="en-US" sz="800"/>
              <a:t>装備武器</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173721"/>
            <a:ext cx="941283" cy="215444"/>
          </a:xfrm>
          <a:prstGeom prst="rect">
            <a:avLst/>
          </a:prstGeom>
          <a:noFill/>
        </p:spPr>
        <p:txBody>
          <a:bodyPr wrap="none" rtlCol="0">
            <a:spAutoFit/>
          </a:bodyPr>
          <a:lstStyle/>
          <a:p>
            <a:r>
              <a:rPr kumimoji="1" lang="en-US" altLang="ja-JP" sz="800"/>
              <a:t>05.</a:t>
            </a:r>
            <a:r>
              <a:rPr kumimoji="1" lang="ja-JP" altLang="en-US" sz="800"/>
              <a:t>とじるボタン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734207" y="1778982"/>
            <a:ext cx="1124606" cy="37330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837592" y="2202428"/>
            <a:ext cx="1021221" cy="1951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177489" y="2597334"/>
            <a:ext cx="681324" cy="10772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1650125" y="3273041"/>
            <a:ext cx="1208688" cy="840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flipV="1">
            <a:off x="2296292" y="2950587"/>
            <a:ext cx="562521" cy="97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1005403" cy="246221"/>
          </a:xfrm>
          <a:prstGeom prst="rect">
            <a:avLst/>
          </a:prstGeom>
          <a:noFill/>
        </p:spPr>
        <p:txBody>
          <a:bodyPr wrap="none" rtlCol="0">
            <a:spAutoFit/>
          </a:bodyPr>
          <a:lstStyle/>
          <a:p>
            <a:r>
              <a:rPr kumimoji="1" lang="en-US" altLang="ja-JP" sz="1000" b="1"/>
              <a:t>02.</a:t>
            </a:r>
            <a:r>
              <a:rPr kumimoji="1" lang="ja-JP" altLang="en-US" sz="1000" b="1"/>
              <a:t>キャラ名等</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1851789" cy="246221"/>
          </a:xfrm>
          <a:prstGeom prst="rect">
            <a:avLst/>
          </a:prstGeom>
          <a:noFill/>
        </p:spPr>
        <p:txBody>
          <a:bodyPr wrap="none" rtlCol="0">
            <a:spAutoFit/>
          </a:bodyPr>
          <a:lstStyle/>
          <a:p>
            <a:r>
              <a:rPr kumimoji="1" lang="ja-JP" altLang="en-US" sz="1000"/>
              <a:t>キャラ名と兵科を表示する。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1005403" cy="246221"/>
          </a:xfrm>
          <a:prstGeom prst="rect">
            <a:avLst/>
          </a:prstGeom>
          <a:noFill/>
        </p:spPr>
        <p:txBody>
          <a:bodyPr wrap="none" rtlCol="0">
            <a:spAutoFit/>
          </a:bodyPr>
          <a:lstStyle/>
          <a:p>
            <a:r>
              <a:rPr kumimoji="1" lang="en-US" altLang="ja-JP" sz="1000" b="1"/>
              <a:t>03.</a:t>
            </a:r>
            <a:r>
              <a:rPr kumimoji="1" lang="ja-JP" altLang="en-US" sz="1000" b="1"/>
              <a:t>ステータス</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3005951" cy="400110"/>
          </a:xfrm>
          <a:prstGeom prst="rect">
            <a:avLst/>
          </a:prstGeom>
          <a:noFill/>
        </p:spPr>
        <p:txBody>
          <a:bodyPr wrap="none" rtlCol="0">
            <a:spAutoFit/>
          </a:bodyPr>
          <a:lstStyle/>
          <a:p>
            <a:r>
              <a:rPr kumimoji="1" lang="en-US" altLang="ja-JP" sz="1000"/>
              <a:t>ATK</a:t>
            </a:r>
            <a:r>
              <a:rPr kumimoji="1" lang="ja-JP" altLang="en-US" sz="1000"/>
              <a:t>、</a:t>
            </a:r>
            <a:r>
              <a:rPr kumimoji="1" lang="en-US" altLang="ja-JP" sz="1000"/>
              <a:t>DEF</a:t>
            </a:r>
            <a:r>
              <a:rPr kumimoji="1" lang="ja-JP" altLang="en-US" sz="1000"/>
              <a:t>、</a:t>
            </a:r>
            <a:r>
              <a:rPr kumimoji="1" lang="en-US" altLang="ja-JP" sz="1000"/>
              <a:t>SPD</a:t>
            </a:r>
            <a:r>
              <a:rPr kumimoji="1" lang="ja-JP" altLang="en-US" sz="1000"/>
              <a:t>を表示する。</a:t>
            </a:r>
            <a:endParaRPr kumimoji="1" lang="en-US" altLang="ja-JP" sz="1000"/>
          </a:p>
          <a:p>
            <a:r>
              <a:rPr kumimoji="1" lang="ja-JP" altLang="en-US" sz="1000"/>
              <a:t>ここでは武器、カード等の修正込みの値となる。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2720724"/>
            <a:ext cx="877163" cy="246221"/>
          </a:xfrm>
          <a:prstGeom prst="rect">
            <a:avLst/>
          </a:prstGeom>
          <a:noFill/>
        </p:spPr>
        <p:txBody>
          <a:bodyPr wrap="none" rtlCol="0">
            <a:spAutoFit/>
          </a:bodyPr>
          <a:lstStyle/>
          <a:p>
            <a:r>
              <a:rPr kumimoji="1" lang="en-US" altLang="ja-JP" sz="1000" b="1"/>
              <a:t>04.</a:t>
            </a:r>
            <a:r>
              <a:rPr kumimoji="1" lang="ja-JP" altLang="en-US" sz="1000" b="1"/>
              <a:t>装備武器</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2996254"/>
            <a:ext cx="2877711" cy="400110"/>
          </a:xfrm>
          <a:prstGeom prst="rect">
            <a:avLst/>
          </a:prstGeom>
          <a:noFill/>
        </p:spPr>
        <p:txBody>
          <a:bodyPr wrap="none" rtlCol="0">
            <a:spAutoFit/>
          </a:bodyPr>
          <a:lstStyle/>
          <a:p>
            <a:r>
              <a:rPr kumimoji="1" lang="ja-JP" altLang="en-US" sz="1000"/>
              <a:t>装備している武器の武器種アイコンと武器名を</a:t>
            </a:r>
            <a:endParaRPr kumimoji="1" lang="en-US" altLang="ja-JP" sz="1000"/>
          </a:p>
          <a:p>
            <a:r>
              <a:rPr kumimoji="1" lang="ja-JP" altLang="en-US" sz="1000"/>
              <a:t>表示する。</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3491667"/>
            <a:ext cx="1133644" cy="246221"/>
          </a:xfrm>
          <a:prstGeom prst="rect">
            <a:avLst/>
          </a:prstGeom>
          <a:noFill/>
        </p:spPr>
        <p:txBody>
          <a:bodyPr wrap="none" rtlCol="0">
            <a:spAutoFit/>
          </a:bodyPr>
          <a:lstStyle/>
          <a:p>
            <a:r>
              <a:rPr kumimoji="1" lang="en-US" altLang="ja-JP" sz="1000" b="1"/>
              <a:t>05.</a:t>
            </a:r>
            <a:r>
              <a:rPr kumimoji="1" lang="ja-JP" altLang="en-US" sz="1000" b="1"/>
              <a:t>とじるボタン</a:t>
            </a:r>
          </a:p>
        </p:txBody>
      </p:sp>
      <p:sp>
        <p:nvSpPr>
          <p:cNvPr id="50" name="テキスト ボックス 49">
            <a:extLst>
              <a:ext uri="{FF2B5EF4-FFF2-40B4-BE49-F238E27FC236}">
                <a16:creationId xmlns:a16="http://schemas.microsoft.com/office/drawing/2014/main" id="{22C71DB6-D4EE-4E6A-B2B0-5E55F927C2C8}"/>
              </a:ext>
            </a:extLst>
          </p:cNvPr>
          <p:cNvSpPr txBox="1"/>
          <p:nvPr/>
        </p:nvSpPr>
        <p:spPr>
          <a:xfrm>
            <a:off x="4372303" y="3767197"/>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Tree>
    <p:extLst>
      <p:ext uri="{BB962C8B-B14F-4D97-AF65-F5344CB8AC3E}">
        <p14:creationId xmlns:p14="http://schemas.microsoft.com/office/powerpoint/2010/main" val="2724040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オブジェクト 1">
            <a:extLst>
              <a:ext uri="{FF2B5EF4-FFF2-40B4-BE49-F238E27FC236}">
                <a16:creationId xmlns:a16="http://schemas.microsoft.com/office/drawing/2014/main" id="{B6CB6453-2FCD-4510-98D6-39D165BC0A0B}"/>
              </a:ext>
            </a:extLst>
          </p:cNvPr>
          <p:cNvGraphicFramePr>
            <a:graphicFrameLocks noChangeAspect="1"/>
          </p:cNvGraphicFramePr>
          <p:nvPr>
            <p:extLst>
              <p:ext uri="{D42A27DB-BD31-4B8C-83A1-F6EECF244321}">
                <p14:modId xmlns:p14="http://schemas.microsoft.com/office/powerpoint/2010/main" val="3861077837"/>
              </p:ext>
            </p:extLst>
          </p:nvPr>
        </p:nvGraphicFramePr>
        <p:xfrm>
          <a:off x="529720" y="1076476"/>
          <a:ext cx="2091049" cy="3703388"/>
        </p:xfrm>
        <a:graphic>
          <a:graphicData uri="http://schemas.openxmlformats.org/presentationml/2006/ole">
            <mc:AlternateContent xmlns:mc="http://schemas.openxmlformats.org/markup-compatibility/2006">
              <mc:Choice xmlns:v="urn:schemas-microsoft-com:vml" Requires="v">
                <p:oleObj spid="_x0000_s5123" r:id="rId3" imgW="3390120" imgH="6006240" progId="">
                  <p:embed/>
                </p:oleObj>
              </mc:Choice>
              <mc:Fallback>
                <p:oleObj r:id="rId3" imgW="3390120" imgH="6006240" progId="">
                  <p:embed/>
                  <p:pic>
                    <p:nvPicPr>
                      <p:cNvPr id="2" name="オブジェクト 1">
                        <a:extLst>
                          <a:ext uri="{FF2B5EF4-FFF2-40B4-BE49-F238E27FC236}">
                            <a16:creationId xmlns:a16="http://schemas.microsoft.com/office/drawing/2014/main" id="{B6CB6453-2FCD-4510-98D6-39D165BC0A0B}"/>
                          </a:ext>
                        </a:extLst>
                      </p:cNvPr>
                      <p:cNvPicPr/>
                      <p:nvPr/>
                    </p:nvPicPr>
                    <p:blipFill>
                      <a:blip r:embed="rId4"/>
                      <a:stretch>
                        <a:fillRect/>
                      </a:stretch>
                    </p:blipFill>
                    <p:spPr>
                      <a:xfrm>
                        <a:off x="529720" y="1076476"/>
                        <a:ext cx="2091049" cy="3703388"/>
                      </a:xfrm>
                      <a:prstGeom prst="rect">
                        <a:avLst/>
                      </a:prstGeom>
                    </p:spPr>
                  </p:pic>
                </p:oleObj>
              </mc:Fallback>
            </mc:AlternateContent>
          </a:graphicData>
        </a:graphic>
      </p:graphicFrame>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736920" cy="338554"/>
          </a:xfrm>
          <a:prstGeom prst="rect">
            <a:avLst/>
          </a:prstGeom>
          <a:noFill/>
        </p:spPr>
        <p:txBody>
          <a:bodyPr wrap="none" rtlCol="0">
            <a:spAutoFit/>
          </a:bodyPr>
          <a:lstStyle/>
          <a:p>
            <a:r>
              <a:rPr kumimoji="1" lang="ja-JP" altLang="en-US" sz="1600" b="1"/>
              <a:t>●</a:t>
            </a:r>
            <a:r>
              <a:rPr kumimoji="1" lang="en-US" altLang="ja-JP" sz="1600" b="1">
                <a:latin typeface="+mn-ea"/>
              </a:rPr>
              <a:t>bt110c.</a:t>
            </a:r>
            <a:r>
              <a:rPr kumimoji="1" lang="ja-JP" altLang="en-US" sz="1600" b="1">
                <a:latin typeface="+mn-ea"/>
              </a:rPr>
              <a:t>選択中</a:t>
            </a:r>
            <a:r>
              <a:rPr kumimoji="1" lang="en-US" altLang="ja-JP" sz="1600" b="1">
                <a:latin typeface="+mn-ea"/>
              </a:rPr>
              <a:t>TR</a:t>
            </a:r>
            <a:r>
              <a:rPr kumimoji="1" lang="ja-JP" altLang="en-US" sz="1600" b="1">
                <a:latin typeface="+mn-ea"/>
              </a:rPr>
              <a:t>情報</a:t>
            </a:r>
            <a:r>
              <a:rPr kumimoji="1" lang="ja-JP" altLang="en-US" sz="1000" b="1">
                <a:solidFill>
                  <a:srgbClr val="FF0000"/>
                </a:solidFill>
                <a:latin typeface="+mn-ea"/>
              </a:rPr>
              <a:t>（</a:t>
            </a:r>
            <a:r>
              <a:rPr kumimoji="1" lang="en-US" altLang="ja-JP" sz="1000" b="1">
                <a:solidFill>
                  <a:srgbClr val="FF0000"/>
                </a:solidFill>
                <a:latin typeface="+mn-ea"/>
              </a:rPr>
              <a:t>20200212</a:t>
            </a:r>
            <a:r>
              <a:rPr kumimoji="1" lang="ja-JP" altLang="en-US" sz="1000" b="1">
                <a:solidFill>
                  <a:srgbClr val="FF0000"/>
                </a:solidFill>
                <a:latin typeface="+mn-ea"/>
              </a:rPr>
              <a:t>追加）</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108427"/>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1506566"/>
            <a:ext cx="736099" cy="215444"/>
          </a:xfrm>
          <a:prstGeom prst="rect">
            <a:avLst/>
          </a:prstGeom>
          <a:noFill/>
        </p:spPr>
        <p:txBody>
          <a:bodyPr wrap="none" rtlCol="0">
            <a:spAutoFit/>
          </a:bodyPr>
          <a:lstStyle/>
          <a:p>
            <a:r>
              <a:rPr kumimoji="1" lang="en-US" altLang="ja-JP" sz="800"/>
              <a:t>02.</a:t>
            </a:r>
            <a:r>
              <a:rPr kumimoji="1" lang="ja-JP" altLang="en-US" sz="800"/>
              <a:t>カード名</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1794814"/>
            <a:ext cx="1103586" cy="215444"/>
          </a:xfrm>
          <a:prstGeom prst="rect">
            <a:avLst/>
          </a:prstGeom>
          <a:noFill/>
        </p:spPr>
        <p:txBody>
          <a:bodyPr wrap="square" rtlCol="0">
            <a:spAutoFit/>
          </a:bodyPr>
          <a:lstStyle/>
          <a:p>
            <a:r>
              <a:rPr kumimoji="1" lang="en-US" altLang="ja-JP" sz="800"/>
              <a:t>03.</a:t>
            </a:r>
            <a:r>
              <a:rPr kumimoji="1" lang="ja-JP" altLang="en-US" sz="800"/>
              <a:t>ステータス</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2030235"/>
            <a:ext cx="633507" cy="215444"/>
          </a:xfrm>
          <a:prstGeom prst="rect">
            <a:avLst/>
          </a:prstGeom>
          <a:noFill/>
        </p:spPr>
        <p:txBody>
          <a:bodyPr wrap="none" rtlCol="0">
            <a:spAutoFit/>
          </a:bodyPr>
          <a:lstStyle/>
          <a:p>
            <a:r>
              <a:rPr kumimoji="1" lang="en-US" altLang="ja-JP" sz="800"/>
              <a:t>04.</a:t>
            </a:r>
            <a:r>
              <a:rPr kumimoji="1" lang="ja-JP" altLang="en-US" sz="800"/>
              <a:t>タイプ</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2297443"/>
            <a:ext cx="841897" cy="215444"/>
          </a:xfrm>
          <a:prstGeom prst="rect">
            <a:avLst/>
          </a:prstGeom>
          <a:noFill/>
        </p:spPr>
        <p:txBody>
          <a:bodyPr wrap="none" rtlCol="0">
            <a:spAutoFit/>
          </a:bodyPr>
          <a:lstStyle/>
          <a:p>
            <a:r>
              <a:rPr kumimoji="1" lang="en-US" altLang="ja-JP" sz="800"/>
              <a:t>05.TR</a:t>
            </a:r>
            <a:r>
              <a:rPr kumimoji="1" lang="ja-JP" altLang="en-US" sz="800"/>
              <a:t>スキル名</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734207" y="1216149"/>
            <a:ext cx="1124606" cy="37330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837593" y="1614288"/>
            <a:ext cx="1021220" cy="1951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177489" y="1902536"/>
            <a:ext cx="681324" cy="10772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2338755" y="2297443"/>
            <a:ext cx="520058" cy="10772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081455" y="2137957"/>
            <a:ext cx="1777358" cy="8240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877163" cy="246221"/>
          </a:xfrm>
          <a:prstGeom prst="rect">
            <a:avLst/>
          </a:prstGeom>
          <a:noFill/>
        </p:spPr>
        <p:txBody>
          <a:bodyPr wrap="none" rtlCol="0">
            <a:spAutoFit/>
          </a:bodyPr>
          <a:lstStyle/>
          <a:p>
            <a:r>
              <a:rPr kumimoji="1" lang="en-US" altLang="ja-JP" sz="1000" b="1"/>
              <a:t>02.</a:t>
            </a:r>
            <a:r>
              <a:rPr kumimoji="1" lang="ja-JP" altLang="en-US" sz="1000" b="1"/>
              <a:t>カード名</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2364750" cy="246221"/>
          </a:xfrm>
          <a:prstGeom prst="rect">
            <a:avLst/>
          </a:prstGeom>
          <a:noFill/>
        </p:spPr>
        <p:txBody>
          <a:bodyPr wrap="none" rtlCol="0">
            <a:spAutoFit/>
          </a:bodyPr>
          <a:lstStyle/>
          <a:p>
            <a:r>
              <a:rPr kumimoji="1" lang="ja-JP" altLang="en-US" sz="1000"/>
              <a:t>属性アイコンとカード名を表示する。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1005403" cy="246221"/>
          </a:xfrm>
          <a:prstGeom prst="rect">
            <a:avLst/>
          </a:prstGeom>
          <a:noFill/>
        </p:spPr>
        <p:txBody>
          <a:bodyPr wrap="none" rtlCol="0">
            <a:spAutoFit/>
          </a:bodyPr>
          <a:lstStyle/>
          <a:p>
            <a:r>
              <a:rPr kumimoji="1" lang="en-US" altLang="ja-JP" sz="1000" b="1"/>
              <a:t>03.</a:t>
            </a:r>
            <a:r>
              <a:rPr kumimoji="1" lang="ja-JP" altLang="en-US" sz="1000" b="1"/>
              <a:t>ステータス</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2108269" cy="246221"/>
          </a:xfrm>
          <a:prstGeom prst="rect">
            <a:avLst/>
          </a:prstGeom>
          <a:noFill/>
        </p:spPr>
        <p:txBody>
          <a:bodyPr wrap="none" rtlCol="0">
            <a:spAutoFit/>
          </a:bodyPr>
          <a:lstStyle/>
          <a:p>
            <a:r>
              <a:rPr kumimoji="1" lang="ja-JP" altLang="en-US" sz="1000"/>
              <a:t>カードのパラメータを表示する。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3190024"/>
            <a:ext cx="1005403" cy="246221"/>
          </a:xfrm>
          <a:prstGeom prst="rect">
            <a:avLst/>
          </a:prstGeom>
          <a:noFill/>
        </p:spPr>
        <p:txBody>
          <a:bodyPr wrap="none" rtlCol="0">
            <a:spAutoFit/>
          </a:bodyPr>
          <a:lstStyle/>
          <a:p>
            <a:r>
              <a:rPr kumimoji="1" lang="en-US" altLang="ja-JP" sz="1000" b="1"/>
              <a:t>05.TR</a:t>
            </a:r>
            <a:r>
              <a:rPr kumimoji="1" lang="ja-JP" altLang="en-US" sz="1000" b="1"/>
              <a:t>スキル名</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3465554"/>
            <a:ext cx="3903633" cy="400110"/>
          </a:xfrm>
          <a:prstGeom prst="rect">
            <a:avLst/>
          </a:prstGeom>
          <a:noFill/>
        </p:spPr>
        <p:txBody>
          <a:bodyPr wrap="none" rtlCol="0">
            <a:spAutoFit/>
          </a:bodyPr>
          <a:lstStyle/>
          <a:p>
            <a:r>
              <a:rPr kumimoji="1" lang="en-US" altLang="ja-JP" sz="1000"/>
              <a:t>TR</a:t>
            </a:r>
            <a:r>
              <a:rPr kumimoji="1" lang="ja-JP" altLang="en-US" sz="1000"/>
              <a:t>スキルの属性アイコンと名前を表示する。</a:t>
            </a:r>
            <a:endParaRPr kumimoji="1" lang="en-US" altLang="ja-JP" sz="1000"/>
          </a:p>
          <a:p>
            <a:r>
              <a:rPr kumimoji="1" lang="ja-JP" altLang="en-US" sz="1000"/>
              <a:t>（属性アイコンはカードアイコンと同じだからいらないかも</a:t>
            </a:r>
            <a:r>
              <a:rPr kumimoji="1" lang="en-US" altLang="ja-JP" sz="1000"/>
              <a:t>…</a:t>
            </a:r>
            <a:r>
              <a:rPr kumimoji="1" lang="ja-JP" altLang="en-US" sz="1000"/>
              <a:t>）</a:t>
            </a:r>
            <a:endParaRPr kumimoji="1" lang="en-US" altLang="ja-JP" sz="1000"/>
          </a:p>
        </p:txBody>
      </p:sp>
      <p:sp>
        <p:nvSpPr>
          <p:cNvPr id="31" name="テキスト ボックス 30">
            <a:extLst>
              <a:ext uri="{FF2B5EF4-FFF2-40B4-BE49-F238E27FC236}">
                <a16:creationId xmlns:a16="http://schemas.microsoft.com/office/drawing/2014/main" id="{3EE3CC6E-38D2-47E3-90EE-672338C39DC8}"/>
              </a:ext>
            </a:extLst>
          </p:cNvPr>
          <p:cNvSpPr txBox="1"/>
          <p:nvPr/>
        </p:nvSpPr>
        <p:spPr>
          <a:xfrm>
            <a:off x="2853068" y="2578735"/>
            <a:ext cx="941283" cy="215444"/>
          </a:xfrm>
          <a:prstGeom prst="rect">
            <a:avLst/>
          </a:prstGeom>
          <a:noFill/>
        </p:spPr>
        <p:txBody>
          <a:bodyPr wrap="none" rtlCol="0">
            <a:spAutoFit/>
          </a:bodyPr>
          <a:lstStyle/>
          <a:p>
            <a:r>
              <a:rPr kumimoji="1" lang="en-US" altLang="ja-JP" sz="800"/>
              <a:t>06.</a:t>
            </a:r>
            <a:r>
              <a:rPr kumimoji="1" lang="ja-JP" altLang="en-US" sz="800"/>
              <a:t>追加効果説明</a:t>
            </a:r>
          </a:p>
        </p:txBody>
      </p:sp>
      <p:cxnSp>
        <p:nvCxnSpPr>
          <p:cNvPr id="32" name="直線コネクタ 31">
            <a:extLst>
              <a:ext uri="{FF2B5EF4-FFF2-40B4-BE49-F238E27FC236}">
                <a16:creationId xmlns:a16="http://schemas.microsoft.com/office/drawing/2014/main" id="{336ACE3C-D208-48C6-8239-8C14AB85C2E6}"/>
              </a:ext>
            </a:extLst>
          </p:cNvPr>
          <p:cNvCxnSpPr>
            <a:cxnSpLocks/>
            <a:stCxn id="31" idx="1"/>
          </p:cNvCxnSpPr>
          <p:nvPr/>
        </p:nvCxnSpPr>
        <p:spPr>
          <a:xfrm flipH="1" flipV="1">
            <a:off x="2309810" y="2507549"/>
            <a:ext cx="543258" cy="17890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5323C5E1-C392-41EB-B891-EED49A0BCAD1}"/>
              </a:ext>
            </a:extLst>
          </p:cNvPr>
          <p:cNvSpPr txBox="1"/>
          <p:nvPr/>
        </p:nvSpPr>
        <p:spPr>
          <a:xfrm>
            <a:off x="2759427" y="2922181"/>
            <a:ext cx="1043876" cy="215444"/>
          </a:xfrm>
          <a:prstGeom prst="rect">
            <a:avLst/>
          </a:prstGeom>
          <a:noFill/>
        </p:spPr>
        <p:txBody>
          <a:bodyPr wrap="none" rtlCol="0">
            <a:spAutoFit/>
          </a:bodyPr>
          <a:lstStyle/>
          <a:p>
            <a:r>
              <a:rPr kumimoji="1" lang="en-US" altLang="ja-JP" sz="800"/>
              <a:t>06.</a:t>
            </a:r>
            <a:r>
              <a:rPr kumimoji="1" lang="ja-JP" altLang="en-US" sz="800"/>
              <a:t>リーダー効果欄</a:t>
            </a:r>
          </a:p>
        </p:txBody>
      </p:sp>
      <p:cxnSp>
        <p:nvCxnSpPr>
          <p:cNvPr id="37" name="直線コネクタ 36">
            <a:extLst>
              <a:ext uri="{FF2B5EF4-FFF2-40B4-BE49-F238E27FC236}">
                <a16:creationId xmlns:a16="http://schemas.microsoft.com/office/drawing/2014/main" id="{7791D4EA-1C5C-43C9-923A-C29B69FF56EA}"/>
              </a:ext>
            </a:extLst>
          </p:cNvPr>
          <p:cNvCxnSpPr>
            <a:cxnSpLocks/>
            <a:stCxn id="35" idx="1"/>
          </p:cNvCxnSpPr>
          <p:nvPr/>
        </p:nvCxnSpPr>
        <p:spPr>
          <a:xfrm flipH="1" flipV="1">
            <a:off x="2177489" y="2987414"/>
            <a:ext cx="581938" cy="4248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75992917-E2E9-421E-994C-44F66CC1EEB1}"/>
              </a:ext>
            </a:extLst>
          </p:cNvPr>
          <p:cNvSpPr txBox="1"/>
          <p:nvPr/>
        </p:nvSpPr>
        <p:spPr>
          <a:xfrm>
            <a:off x="2750475" y="3453508"/>
            <a:ext cx="941283" cy="215444"/>
          </a:xfrm>
          <a:prstGeom prst="rect">
            <a:avLst/>
          </a:prstGeom>
          <a:noFill/>
        </p:spPr>
        <p:txBody>
          <a:bodyPr wrap="none" rtlCol="0">
            <a:spAutoFit/>
          </a:bodyPr>
          <a:lstStyle/>
          <a:p>
            <a:r>
              <a:rPr kumimoji="1" lang="en-US" altLang="ja-JP" sz="800"/>
              <a:t>07.</a:t>
            </a:r>
            <a:r>
              <a:rPr kumimoji="1" lang="ja-JP" altLang="en-US" sz="800"/>
              <a:t>バトル効果欄</a:t>
            </a:r>
          </a:p>
        </p:txBody>
      </p:sp>
      <p:cxnSp>
        <p:nvCxnSpPr>
          <p:cNvPr id="46" name="直線コネクタ 45">
            <a:extLst>
              <a:ext uri="{FF2B5EF4-FFF2-40B4-BE49-F238E27FC236}">
                <a16:creationId xmlns:a16="http://schemas.microsoft.com/office/drawing/2014/main" id="{54A6F221-29C4-4B7F-8311-73CD22F08234}"/>
              </a:ext>
            </a:extLst>
          </p:cNvPr>
          <p:cNvCxnSpPr>
            <a:cxnSpLocks/>
            <a:stCxn id="45" idx="1"/>
          </p:cNvCxnSpPr>
          <p:nvPr/>
        </p:nvCxnSpPr>
        <p:spPr>
          <a:xfrm flipH="1" flipV="1">
            <a:off x="2168537" y="3518742"/>
            <a:ext cx="581938" cy="4248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754BA11F-A896-4113-A66D-22DAD099D5D5}"/>
              </a:ext>
            </a:extLst>
          </p:cNvPr>
          <p:cNvSpPr txBox="1"/>
          <p:nvPr/>
        </p:nvSpPr>
        <p:spPr>
          <a:xfrm>
            <a:off x="2731749" y="3846058"/>
            <a:ext cx="941283" cy="215444"/>
          </a:xfrm>
          <a:prstGeom prst="rect">
            <a:avLst/>
          </a:prstGeom>
          <a:noFill/>
        </p:spPr>
        <p:txBody>
          <a:bodyPr wrap="square" rtlCol="0">
            <a:spAutoFit/>
          </a:bodyPr>
          <a:lstStyle/>
          <a:p>
            <a:r>
              <a:rPr kumimoji="1" lang="en-US" altLang="ja-JP" sz="800"/>
              <a:t>08.</a:t>
            </a:r>
            <a:r>
              <a:rPr kumimoji="1" lang="ja-JP" altLang="en-US" sz="800"/>
              <a:t>とじるボタン</a:t>
            </a:r>
          </a:p>
        </p:txBody>
      </p:sp>
      <p:cxnSp>
        <p:nvCxnSpPr>
          <p:cNvPr id="48" name="直線コネクタ 47">
            <a:extLst>
              <a:ext uri="{FF2B5EF4-FFF2-40B4-BE49-F238E27FC236}">
                <a16:creationId xmlns:a16="http://schemas.microsoft.com/office/drawing/2014/main" id="{F5777DD3-6CD0-408F-AE19-91F699690DE7}"/>
              </a:ext>
            </a:extLst>
          </p:cNvPr>
          <p:cNvCxnSpPr>
            <a:cxnSpLocks/>
            <a:stCxn id="47" idx="1"/>
          </p:cNvCxnSpPr>
          <p:nvPr/>
        </p:nvCxnSpPr>
        <p:spPr>
          <a:xfrm flipH="1" flipV="1">
            <a:off x="1837593" y="3811267"/>
            <a:ext cx="894156" cy="1425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9A9E864A-FA87-447E-AA60-4416DA30B158}"/>
              </a:ext>
            </a:extLst>
          </p:cNvPr>
          <p:cNvSpPr txBox="1"/>
          <p:nvPr/>
        </p:nvSpPr>
        <p:spPr>
          <a:xfrm>
            <a:off x="4240924" y="2572078"/>
            <a:ext cx="748923" cy="246221"/>
          </a:xfrm>
          <a:prstGeom prst="rect">
            <a:avLst/>
          </a:prstGeom>
          <a:noFill/>
        </p:spPr>
        <p:txBody>
          <a:bodyPr wrap="none" rtlCol="0">
            <a:spAutoFit/>
          </a:bodyPr>
          <a:lstStyle/>
          <a:p>
            <a:r>
              <a:rPr kumimoji="1" lang="en-US" altLang="ja-JP" sz="1000" b="1"/>
              <a:t>04.</a:t>
            </a:r>
            <a:r>
              <a:rPr kumimoji="1" lang="ja-JP" altLang="en-US" sz="1000" b="1"/>
              <a:t>タイプ</a:t>
            </a:r>
          </a:p>
        </p:txBody>
      </p:sp>
      <p:sp>
        <p:nvSpPr>
          <p:cNvPr id="50" name="テキスト ボックス 49">
            <a:extLst>
              <a:ext uri="{FF2B5EF4-FFF2-40B4-BE49-F238E27FC236}">
                <a16:creationId xmlns:a16="http://schemas.microsoft.com/office/drawing/2014/main" id="{D05D8639-75BB-4DC3-A31D-22DE367B5BE3}"/>
              </a:ext>
            </a:extLst>
          </p:cNvPr>
          <p:cNvSpPr txBox="1"/>
          <p:nvPr/>
        </p:nvSpPr>
        <p:spPr>
          <a:xfrm>
            <a:off x="4372303" y="2847608"/>
            <a:ext cx="1980029" cy="246221"/>
          </a:xfrm>
          <a:prstGeom prst="rect">
            <a:avLst/>
          </a:prstGeom>
          <a:noFill/>
        </p:spPr>
        <p:txBody>
          <a:bodyPr wrap="none" rtlCol="0">
            <a:spAutoFit/>
          </a:bodyPr>
          <a:lstStyle/>
          <a:p>
            <a:r>
              <a:rPr kumimoji="1" lang="ja-JP" altLang="en-US" sz="1000"/>
              <a:t>攻撃か回復かの２択のタイプ。</a:t>
            </a:r>
            <a:endParaRPr kumimoji="1" lang="en-US" altLang="ja-JP" sz="1000"/>
          </a:p>
        </p:txBody>
      </p:sp>
      <p:sp>
        <p:nvSpPr>
          <p:cNvPr id="51" name="テキスト ボックス 50">
            <a:extLst>
              <a:ext uri="{FF2B5EF4-FFF2-40B4-BE49-F238E27FC236}">
                <a16:creationId xmlns:a16="http://schemas.microsoft.com/office/drawing/2014/main" id="{44D21D64-99DA-49D3-BBC5-E53A13E66E5A}"/>
              </a:ext>
            </a:extLst>
          </p:cNvPr>
          <p:cNvSpPr txBox="1"/>
          <p:nvPr/>
        </p:nvSpPr>
        <p:spPr>
          <a:xfrm>
            <a:off x="4240924" y="3964740"/>
            <a:ext cx="1261884" cy="246221"/>
          </a:xfrm>
          <a:prstGeom prst="rect">
            <a:avLst/>
          </a:prstGeom>
          <a:noFill/>
        </p:spPr>
        <p:txBody>
          <a:bodyPr wrap="none" rtlCol="0">
            <a:spAutoFit/>
          </a:bodyPr>
          <a:lstStyle/>
          <a:p>
            <a:r>
              <a:rPr kumimoji="1" lang="en-US" altLang="ja-JP" sz="1000" b="1"/>
              <a:t>06.</a:t>
            </a:r>
            <a:r>
              <a:rPr kumimoji="1" lang="ja-JP" altLang="en-US" sz="1000" b="1"/>
              <a:t>リーダー効果欄</a:t>
            </a:r>
          </a:p>
        </p:txBody>
      </p:sp>
      <p:sp>
        <p:nvSpPr>
          <p:cNvPr id="52" name="テキスト ボックス 51">
            <a:extLst>
              <a:ext uri="{FF2B5EF4-FFF2-40B4-BE49-F238E27FC236}">
                <a16:creationId xmlns:a16="http://schemas.microsoft.com/office/drawing/2014/main" id="{0710E527-C3A7-4DEE-8C36-88FF25592E4F}"/>
              </a:ext>
            </a:extLst>
          </p:cNvPr>
          <p:cNvSpPr txBox="1"/>
          <p:nvPr/>
        </p:nvSpPr>
        <p:spPr>
          <a:xfrm>
            <a:off x="4372303" y="4240270"/>
            <a:ext cx="3134191" cy="553998"/>
          </a:xfrm>
          <a:prstGeom prst="rect">
            <a:avLst/>
          </a:prstGeom>
          <a:noFill/>
        </p:spPr>
        <p:txBody>
          <a:bodyPr wrap="none" rtlCol="0">
            <a:spAutoFit/>
          </a:bodyPr>
          <a:lstStyle/>
          <a:p>
            <a:r>
              <a:rPr kumimoji="1" lang="ja-JP" altLang="en-US" sz="1000"/>
              <a:t>リーダー効果自体を表すアイコンに、</a:t>
            </a:r>
            <a:endParaRPr kumimoji="1" lang="en-US" altLang="ja-JP" sz="1000"/>
          </a:p>
          <a:p>
            <a:r>
              <a:rPr kumimoji="1" lang="ja-JP" altLang="en-US" sz="1000"/>
              <a:t>リーダー効果の効果種アイコンとリーダー効果名。</a:t>
            </a:r>
            <a:endParaRPr kumimoji="1" lang="en-US" altLang="ja-JP" sz="1000"/>
          </a:p>
          <a:p>
            <a:r>
              <a:rPr kumimoji="1" lang="ja-JP" altLang="en-US" sz="1000"/>
              <a:t>その下に効果の説明を表示する。</a:t>
            </a:r>
            <a:endParaRPr kumimoji="1" lang="en-US" altLang="ja-JP" sz="1000"/>
          </a:p>
        </p:txBody>
      </p:sp>
      <p:sp>
        <p:nvSpPr>
          <p:cNvPr id="53" name="テキスト ボックス 52">
            <a:extLst>
              <a:ext uri="{FF2B5EF4-FFF2-40B4-BE49-F238E27FC236}">
                <a16:creationId xmlns:a16="http://schemas.microsoft.com/office/drawing/2014/main" id="{D5DDD9A8-23A2-4DE2-9F61-479D16DA4318}"/>
              </a:ext>
            </a:extLst>
          </p:cNvPr>
          <p:cNvSpPr txBox="1"/>
          <p:nvPr/>
        </p:nvSpPr>
        <p:spPr>
          <a:xfrm>
            <a:off x="4240924" y="4890938"/>
            <a:ext cx="1133644" cy="246221"/>
          </a:xfrm>
          <a:prstGeom prst="rect">
            <a:avLst/>
          </a:prstGeom>
          <a:noFill/>
        </p:spPr>
        <p:txBody>
          <a:bodyPr wrap="none" rtlCol="0">
            <a:spAutoFit/>
          </a:bodyPr>
          <a:lstStyle/>
          <a:p>
            <a:r>
              <a:rPr kumimoji="1" lang="en-US" altLang="ja-JP" sz="1000" b="1"/>
              <a:t>07.</a:t>
            </a:r>
            <a:r>
              <a:rPr kumimoji="1" lang="ja-JP" altLang="en-US" sz="1000" b="1"/>
              <a:t>バトル効果欄</a:t>
            </a:r>
          </a:p>
        </p:txBody>
      </p:sp>
      <p:sp>
        <p:nvSpPr>
          <p:cNvPr id="54" name="テキスト ボックス 53">
            <a:extLst>
              <a:ext uri="{FF2B5EF4-FFF2-40B4-BE49-F238E27FC236}">
                <a16:creationId xmlns:a16="http://schemas.microsoft.com/office/drawing/2014/main" id="{52919B0C-E634-42B5-A608-1766E3003936}"/>
              </a:ext>
            </a:extLst>
          </p:cNvPr>
          <p:cNvSpPr txBox="1"/>
          <p:nvPr/>
        </p:nvSpPr>
        <p:spPr>
          <a:xfrm>
            <a:off x="4372303" y="5166468"/>
            <a:ext cx="2877711" cy="400110"/>
          </a:xfrm>
          <a:prstGeom prst="rect">
            <a:avLst/>
          </a:prstGeom>
          <a:noFill/>
        </p:spPr>
        <p:txBody>
          <a:bodyPr wrap="none" rtlCol="0">
            <a:spAutoFit/>
          </a:bodyPr>
          <a:lstStyle/>
          <a:p>
            <a:r>
              <a:rPr kumimoji="1" lang="ja-JP" altLang="en-US" sz="1000"/>
              <a:t>バトル効果の効果種アイコンとバトル効果名。</a:t>
            </a:r>
            <a:endParaRPr kumimoji="1" lang="en-US" altLang="ja-JP" sz="1000"/>
          </a:p>
          <a:p>
            <a:r>
              <a:rPr kumimoji="1" lang="ja-JP" altLang="en-US" sz="1000"/>
              <a:t>その下に効果の説明を表示する。</a:t>
            </a:r>
            <a:endParaRPr kumimoji="1" lang="en-US" altLang="ja-JP" sz="1000"/>
          </a:p>
        </p:txBody>
      </p:sp>
      <p:sp>
        <p:nvSpPr>
          <p:cNvPr id="55" name="テキスト ボックス 54">
            <a:extLst>
              <a:ext uri="{FF2B5EF4-FFF2-40B4-BE49-F238E27FC236}">
                <a16:creationId xmlns:a16="http://schemas.microsoft.com/office/drawing/2014/main" id="{B5CE1BC8-850B-4601-9C07-465A4B0CFAA2}"/>
              </a:ext>
            </a:extLst>
          </p:cNvPr>
          <p:cNvSpPr txBox="1"/>
          <p:nvPr/>
        </p:nvSpPr>
        <p:spPr>
          <a:xfrm>
            <a:off x="4296146" y="5663345"/>
            <a:ext cx="1133644" cy="246221"/>
          </a:xfrm>
          <a:prstGeom prst="rect">
            <a:avLst/>
          </a:prstGeom>
          <a:noFill/>
        </p:spPr>
        <p:txBody>
          <a:bodyPr wrap="none" rtlCol="0">
            <a:spAutoFit/>
          </a:bodyPr>
          <a:lstStyle/>
          <a:p>
            <a:r>
              <a:rPr kumimoji="1" lang="en-US" altLang="ja-JP" sz="1000" b="1"/>
              <a:t>08.</a:t>
            </a:r>
            <a:r>
              <a:rPr kumimoji="1" lang="ja-JP" altLang="en-US" sz="1000" b="1"/>
              <a:t>とじるボタン</a:t>
            </a:r>
          </a:p>
        </p:txBody>
      </p:sp>
      <p:sp>
        <p:nvSpPr>
          <p:cNvPr id="56" name="テキスト ボックス 55">
            <a:extLst>
              <a:ext uri="{FF2B5EF4-FFF2-40B4-BE49-F238E27FC236}">
                <a16:creationId xmlns:a16="http://schemas.microsoft.com/office/drawing/2014/main" id="{2EB1D37F-EAC7-47FE-AE33-15675D88CC91}"/>
              </a:ext>
            </a:extLst>
          </p:cNvPr>
          <p:cNvSpPr txBox="1"/>
          <p:nvPr/>
        </p:nvSpPr>
        <p:spPr>
          <a:xfrm>
            <a:off x="4427525" y="5938875"/>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Tree>
    <p:extLst>
      <p:ext uri="{BB962C8B-B14F-4D97-AF65-F5344CB8AC3E}">
        <p14:creationId xmlns:p14="http://schemas.microsoft.com/office/powerpoint/2010/main" val="1589705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オブジェクト 6">
            <a:extLst>
              <a:ext uri="{FF2B5EF4-FFF2-40B4-BE49-F238E27FC236}">
                <a16:creationId xmlns:a16="http://schemas.microsoft.com/office/drawing/2014/main" id="{4BE52248-57C9-4FD1-BD00-48D7164019F6}"/>
              </a:ext>
            </a:extLst>
          </p:cNvPr>
          <p:cNvGraphicFramePr>
            <a:graphicFrameLocks noChangeAspect="1"/>
          </p:cNvGraphicFramePr>
          <p:nvPr>
            <p:extLst>
              <p:ext uri="{D42A27DB-BD31-4B8C-83A1-F6EECF244321}">
                <p14:modId xmlns:p14="http://schemas.microsoft.com/office/powerpoint/2010/main" val="342772386"/>
              </p:ext>
            </p:extLst>
          </p:nvPr>
        </p:nvGraphicFramePr>
        <p:xfrm>
          <a:off x="526728" y="1071821"/>
          <a:ext cx="2078921" cy="3689695"/>
        </p:xfrm>
        <a:graphic>
          <a:graphicData uri="http://schemas.openxmlformats.org/presentationml/2006/ole">
            <mc:AlternateContent xmlns:mc="http://schemas.openxmlformats.org/markup-compatibility/2006">
              <mc:Choice xmlns:v="urn:schemas-microsoft-com:vml" Requires="v">
                <p:oleObj spid="_x0000_s6147" r:id="rId3" imgW="3390120" imgH="6018840" progId="">
                  <p:embed/>
                </p:oleObj>
              </mc:Choice>
              <mc:Fallback>
                <p:oleObj r:id="rId3" imgW="3390120" imgH="6018840" progId="">
                  <p:embed/>
                  <p:pic>
                    <p:nvPicPr>
                      <p:cNvPr id="7" name="オブジェクト 6">
                        <a:extLst>
                          <a:ext uri="{FF2B5EF4-FFF2-40B4-BE49-F238E27FC236}">
                            <a16:creationId xmlns:a16="http://schemas.microsoft.com/office/drawing/2014/main" id="{4BE52248-57C9-4FD1-BD00-48D7164019F6}"/>
                          </a:ext>
                        </a:extLst>
                      </p:cNvPr>
                      <p:cNvPicPr/>
                      <p:nvPr/>
                    </p:nvPicPr>
                    <p:blipFill>
                      <a:blip r:embed="rId4"/>
                      <a:stretch>
                        <a:fillRect/>
                      </a:stretch>
                    </p:blipFill>
                    <p:spPr>
                      <a:xfrm>
                        <a:off x="526728" y="1071821"/>
                        <a:ext cx="2078921" cy="3689695"/>
                      </a:xfrm>
                      <a:prstGeom prst="rect">
                        <a:avLst/>
                      </a:prstGeom>
                    </p:spPr>
                  </p:pic>
                </p:oleObj>
              </mc:Fallback>
            </mc:AlternateContent>
          </a:graphicData>
        </a:graphic>
      </p:graphicFrame>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33</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539752" cy="338554"/>
          </a:xfrm>
          <a:prstGeom prst="rect">
            <a:avLst/>
          </a:prstGeom>
          <a:noFill/>
        </p:spPr>
        <p:txBody>
          <a:bodyPr wrap="none" rtlCol="0">
            <a:spAutoFit/>
          </a:bodyPr>
          <a:lstStyle/>
          <a:p>
            <a:r>
              <a:rPr kumimoji="1" lang="ja-JP" altLang="en-US" sz="1600" b="1"/>
              <a:t>●</a:t>
            </a:r>
            <a:r>
              <a:rPr kumimoji="1" lang="en-US" altLang="ja-JP" sz="1600" b="1">
                <a:latin typeface="+mn-ea"/>
              </a:rPr>
              <a:t>bt120.</a:t>
            </a:r>
            <a:r>
              <a:rPr kumimoji="1" lang="ja-JP" altLang="en-US" sz="1600" b="1">
                <a:latin typeface="+mn-ea"/>
              </a:rPr>
              <a:t>部位選択画面</a:t>
            </a:r>
            <a:r>
              <a:rPr kumimoji="1" lang="ja-JP" altLang="en-US" sz="1000" b="1">
                <a:solidFill>
                  <a:srgbClr val="FF0000"/>
                </a:solidFill>
                <a:latin typeface="+mn-ea"/>
              </a:rPr>
              <a:t>（</a:t>
            </a:r>
            <a:r>
              <a:rPr kumimoji="1" lang="en-US" altLang="ja-JP" sz="1000" b="1">
                <a:solidFill>
                  <a:srgbClr val="FF0000"/>
                </a:solidFill>
                <a:latin typeface="+mn-ea"/>
              </a:rPr>
              <a:t>20200212</a:t>
            </a:r>
            <a:r>
              <a:rPr kumimoji="1" lang="ja-JP" altLang="en-US" sz="1000" b="1">
                <a:solidFill>
                  <a:srgbClr val="FF0000"/>
                </a:solidFill>
                <a:latin typeface="+mn-ea"/>
              </a:rPr>
              <a:t>修正）</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043674"/>
            <a:ext cx="941283" cy="215444"/>
          </a:xfrm>
          <a:prstGeom prst="rect">
            <a:avLst/>
          </a:prstGeom>
          <a:noFill/>
        </p:spPr>
        <p:txBody>
          <a:bodyPr wrap="none" rtlCol="0">
            <a:spAutoFit/>
          </a:bodyPr>
          <a:lstStyle/>
          <a:p>
            <a:r>
              <a:rPr kumimoji="1" lang="en-US" altLang="ja-JP" sz="800"/>
              <a:t>01.</a:t>
            </a:r>
            <a:r>
              <a:rPr kumimoji="1" lang="ja-JP" altLang="en-US" sz="800"/>
              <a:t>もどるボタン</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56260"/>
            <a:ext cx="941283" cy="215444"/>
          </a:xfrm>
          <a:prstGeom prst="rect">
            <a:avLst/>
          </a:prstGeom>
          <a:noFill/>
        </p:spPr>
        <p:txBody>
          <a:bodyPr wrap="none" rtlCol="0">
            <a:spAutoFit/>
          </a:bodyPr>
          <a:lstStyle/>
          <a:p>
            <a:r>
              <a:rPr kumimoji="1" lang="en-US" altLang="ja-JP" sz="800"/>
              <a:t>03.</a:t>
            </a:r>
            <a:r>
              <a:rPr kumimoji="1" lang="ja-JP" altLang="en-US" sz="800"/>
              <a:t>キャラボタン</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1391876"/>
            <a:ext cx="1103586" cy="215444"/>
          </a:xfrm>
          <a:prstGeom prst="rect">
            <a:avLst/>
          </a:prstGeom>
          <a:noFill/>
        </p:spPr>
        <p:txBody>
          <a:bodyPr wrap="square" rtlCol="0">
            <a:spAutoFit/>
          </a:bodyPr>
          <a:lstStyle/>
          <a:p>
            <a:r>
              <a:rPr kumimoji="1" lang="en-US" altLang="ja-JP" sz="800"/>
              <a:t>02.</a:t>
            </a:r>
            <a:r>
              <a:rPr kumimoji="1" lang="ja-JP" altLang="en-US" sz="800"/>
              <a:t>怪獣モデル</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3608118"/>
            <a:ext cx="736099" cy="215444"/>
          </a:xfrm>
          <a:prstGeom prst="rect">
            <a:avLst/>
          </a:prstGeom>
          <a:noFill/>
        </p:spPr>
        <p:txBody>
          <a:bodyPr wrap="none" rtlCol="0">
            <a:spAutoFit/>
          </a:bodyPr>
          <a:lstStyle/>
          <a:p>
            <a:r>
              <a:rPr kumimoji="1" lang="en-US" altLang="ja-JP" sz="800"/>
              <a:t>05.</a:t>
            </a:r>
            <a:r>
              <a:rPr kumimoji="1" lang="ja-JP" altLang="en-US" sz="800"/>
              <a:t>怪獣情報</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074119"/>
            <a:ext cx="1043876" cy="215444"/>
          </a:xfrm>
          <a:prstGeom prst="rect">
            <a:avLst/>
          </a:prstGeom>
          <a:noFill/>
        </p:spPr>
        <p:txBody>
          <a:bodyPr wrap="none" rtlCol="0">
            <a:spAutoFit/>
          </a:bodyPr>
          <a:lstStyle/>
          <a:p>
            <a:r>
              <a:rPr kumimoji="1" lang="en-US" altLang="ja-JP" sz="800"/>
              <a:t>04.</a:t>
            </a:r>
            <a:r>
              <a:rPr kumimoji="1" lang="ja-JP" altLang="en-US" sz="800"/>
              <a:t>バフ、状態情報</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4233299"/>
            <a:ext cx="1103586" cy="215444"/>
          </a:xfrm>
          <a:prstGeom prst="rect">
            <a:avLst/>
          </a:prstGeom>
          <a:noFill/>
        </p:spPr>
        <p:txBody>
          <a:bodyPr wrap="square" rtlCol="0">
            <a:spAutoFit/>
          </a:bodyPr>
          <a:lstStyle/>
          <a:p>
            <a:r>
              <a:rPr kumimoji="1" lang="en-US" altLang="ja-JP" sz="800"/>
              <a:t>06.</a:t>
            </a:r>
            <a:r>
              <a:rPr kumimoji="1" lang="ja-JP" altLang="en-US" sz="800"/>
              <a:t>部位ボタン</a:t>
            </a:r>
            <a:endParaRPr kumimoji="1" lang="en-US" altLang="ja-JP" sz="800"/>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977463" y="1151396"/>
            <a:ext cx="1881350" cy="3042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427891" y="2163982"/>
            <a:ext cx="430922" cy="1167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176797" y="1499598"/>
            <a:ext cx="682016" cy="30907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a:off x="1459095" y="3181841"/>
            <a:ext cx="1399718" cy="55666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a:off x="2280745" y="4341021"/>
            <a:ext cx="578068" cy="691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230923" y="3715840"/>
            <a:ext cx="1627890" cy="2962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168910" cy="246221"/>
          </a:xfrm>
          <a:prstGeom prst="rect">
            <a:avLst/>
          </a:prstGeom>
          <a:noFill/>
        </p:spPr>
        <p:txBody>
          <a:bodyPr wrap="none" rtlCol="0">
            <a:spAutoFit/>
          </a:bodyPr>
          <a:lstStyle/>
          <a:p>
            <a:r>
              <a:rPr kumimoji="1" lang="en-US" altLang="ja-JP" sz="1000" b="1"/>
              <a:t>01.</a:t>
            </a:r>
            <a:r>
              <a:rPr kumimoji="1" lang="ja-JP" altLang="en-US" sz="1000" b="1"/>
              <a:t> 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2418065"/>
            <a:ext cx="2223686" cy="246221"/>
          </a:xfrm>
          <a:prstGeom prst="rect">
            <a:avLst/>
          </a:prstGeom>
          <a:noFill/>
        </p:spPr>
        <p:txBody>
          <a:bodyPr wrap="none" rtlCol="0">
            <a:spAutoFit/>
          </a:bodyPr>
          <a:lstStyle/>
          <a:p>
            <a:r>
              <a:rPr kumimoji="1" lang="en-US" altLang="ja-JP" sz="1000" b="1"/>
              <a:t>03.</a:t>
            </a:r>
            <a:r>
              <a:rPr kumimoji="1" lang="ja-JP" altLang="en-US" sz="1000" b="1"/>
              <a:t>キャラボタン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2693595"/>
            <a:ext cx="3347391" cy="861774"/>
          </a:xfrm>
          <a:prstGeom prst="rect">
            <a:avLst/>
          </a:prstGeom>
          <a:noFill/>
        </p:spPr>
        <p:txBody>
          <a:bodyPr wrap="none" rtlCol="0">
            <a:spAutoFit/>
          </a:bodyPr>
          <a:lstStyle/>
          <a:p>
            <a:r>
              <a:rPr kumimoji="1" lang="ja-JP" altLang="en-US" sz="1000"/>
              <a:t>部位を設定するキャラのボタン。</a:t>
            </a:r>
            <a:endParaRPr kumimoji="1" lang="en-US" altLang="ja-JP" sz="1000"/>
          </a:p>
          <a:p>
            <a:r>
              <a:rPr kumimoji="1" lang="ja-JP" altLang="en-US" sz="1000"/>
              <a:t>設定中のボタンに枠を表示してわかるようにする。</a:t>
            </a:r>
            <a:endParaRPr kumimoji="1" lang="en-US" altLang="ja-JP" sz="1000"/>
          </a:p>
          <a:p>
            <a:r>
              <a:rPr kumimoji="1" lang="en-US" altLang="ja-JP" sz="1000"/>
              <a:t>ALL</a:t>
            </a:r>
            <a:r>
              <a:rPr kumimoji="1" lang="ja-JP" altLang="en-US" sz="1000"/>
              <a:t>は全キャラ共通の場所を設定できるボタンとなる。</a:t>
            </a:r>
            <a:endParaRPr kumimoji="1" lang="en-US" altLang="ja-JP" sz="1000"/>
          </a:p>
          <a:p>
            <a:endParaRPr kumimoji="1" lang="en-US" altLang="ja-JP" sz="1000"/>
          </a:p>
          <a:p>
            <a:r>
              <a:rPr kumimoji="1" lang="ja-JP" altLang="en-US" sz="1000"/>
              <a:t>また、各アイコンに部位番号を表示する。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559657"/>
            <a:ext cx="1005403" cy="246221"/>
          </a:xfrm>
          <a:prstGeom prst="rect">
            <a:avLst/>
          </a:prstGeom>
          <a:noFill/>
        </p:spPr>
        <p:txBody>
          <a:bodyPr wrap="none" rtlCol="0">
            <a:spAutoFit/>
          </a:bodyPr>
          <a:lstStyle/>
          <a:p>
            <a:r>
              <a:rPr kumimoji="1" lang="en-US" altLang="ja-JP" sz="1000" b="1"/>
              <a:t>02.</a:t>
            </a:r>
            <a:r>
              <a:rPr kumimoji="1" lang="ja-JP" altLang="en-US" sz="1000" b="1"/>
              <a:t>怪獣モデル</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1835187"/>
            <a:ext cx="3262432" cy="553998"/>
          </a:xfrm>
          <a:prstGeom prst="rect">
            <a:avLst/>
          </a:prstGeom>
          <a:noFill/>
        </p:spPr>
        <p:txBody>
          <a:bodyPr wrap="none" rtlCol="0">
            <a:spAutoFit/>
          </a:bodyPr>
          <a:lstStyle/>
          <a:p>
            <a:r>
              <a:rPr kumimoji="1" lang="ja-JP" altLang="en-US" sz="1000"/>
              <a:t>怪獣のモデル。</a:t>
            </a:r>
            <a:endParaRPr kumimoji="1" lang="en-US" altLang="ja-JP" sz="1000"/>
          </a:p>
          <a:p>
            <a:r>
              <a:rPr kumimoji="1" lang="ja-JP" altLang="en-US" sz="1000"/>
              <a:t>全体を表示せず、部位を選択したらカメラが移動し、</a:t>
            </a:r>
            <a:endParaRPr kumimoji="1" lang="en-US" altLang="ja-JP" sz="1000"/>
          </a:p>
          <a:p>
            <a:r>
              <a:rPr kumimoji="1" lang="ja-JP" altLang="en-US" sz="1000"/>
              <a:t>その部分にフォーカスをするようにする。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4282225"/>
            <a:ext cx="877163" cy="246221"/>
          </a:xfrm>
          <a:prstGeom prst="rect">
            <a:avLst/>
          </a:prstGeom>
          <a:noFill/>
        </p:spPr>
        <p:txBody>
          <a:bodyPr wrap="none" rtlCol="0">
            <a:spAutoFit/>
          </a:bodyPr>
          <a:lstStyle/>
          <a:p>
            <a:r>
              <a:rPr kumimoji="1" lang="en-US" altLang="ja-JP" sz="1000" b="1"/>
              <a:t>04.</a:t>
            </a:r>
            <a:r>
              <a:rPr kumimoji="1" lang="ja-JP" altLang="en-US" sz="1000" b="1"/>
              <a:t>怪獣情報</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4557755"/>
            <a:ext cx="1851789" cy="246221"/>
          </a:xfrm>
          <a:prstGeom prst="rect">
            <a:avLst/>
          </a:prstGeom>
          <a:noFill/>
        </p:spPr>
        <p:txBody>
          <a:bodyPr wrap="none" rtlCol="0">
            <a:spAutoFit/>
          </a:bodyPr>
          <a:lstStyle/>
          <a:p>
            <a:r>
              <a:rPr kumimoji="1" lang="ja-JP" altLang="en-US" sz="1000"/>
              <a:t>怪獣名と分類名を表示する。</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4833220"/>
            <a:ext cx="2095445" cy="246221"/>
          </a:xfrm>
          <a:prstGeom prst="rect">
            <a:avLst/>
          </a:prstGeom>
          <a:noFill/>
        </p:spPr>
        <p:txBody>
          <a:bodyPr wrap="none" rtlCol="0">
            <a:spAutoFit/>
          </a:bodyPr>
          <a:lstStyle/>
          <a:p>
            <a:r>
              <a:rPr kumimoji="1" lang="en-US" altLang="ja-JP" sz="1000" b="1"/>
              <a:t>06.</a:t>
            </a:r>
            <a:r>
              <a:rPr kumimoji="1" lang="ja-JP" altLang="en-US" sz="1000" b="1"/>
              <a:t>部位ボタン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43" name="テキスト ボックス 42">
            <a:extLst>
              <a:ext uri="{FF2B5EF4-FFF2-40B4-BE49-F238E27FC236}">
                <a16:creationId xmlns:a16="http://schemas.microsoft.com/office/drawing/2014/main" id="{56CC0844-3009-41F5-84CC-1E681324889B}"/>
              </a:ext>
            </a:extLst>
          </p:cNvPr>
          <p:cNvSpPr txBox="1"/>
          <p:nvPr/>
        </p:nvSpPr>
        <p:spPr>
          <a:xfrm>
            <a:off x="4372303" y="5108750"/>
            <a:ext cx="3445174" cy="553998"/>
          </a:xfrm>
          <a:prstGeom prst="rect">
            <a:avLst/>
          </a:prstGeom>
          <a:noFill/>
        </p:spPr>
        <p:txBody>
          <a:bodyPr wrap="none" rtlCol="0">
            <a:spAutoFit/>
          </a:bodyPr>
          <a:lstStyle/>
          <a:p>
            <a:r>
              <a:rPr kumimoji="1" lang="ja-JP" altLang="en-US" sz="1000"/>
              <a:t>怪獣の部位を表すボタン。</a:t>
            </a:r>
            <a:endParaRPr kumimoji="1" lang="en-US" altLang="ja-JP" sz="1000"/>
          </a:p>
          <a:p>
            <a:r>
              <a:rPr kumimoji="1" lang="ja-JP" altLang="en-US" sz="1000"/>
              <a:t>最大</a:t>
            </a:r>
            <a:r>
              <a:rPr kumimoji="1" lang="en-US" altLang="ja-JP" sz="1000"/>
              <a:t>8</a:t>
            </a:r>
            <a:r>
              <a:rPr kumimoji="1" lang="ja-JP" altLang="en-US" sz="1000"/>
              <a:t>部位想定。（</a:t>
            </a:r>
            <a:r>
              <a:rPr kumimoji="1" lang="en-US" altLang="ja-JP" sz="1000"/>
              <a:t>AUTO</a:t>
            </a:r>
            <a:r>
              <a:rPr kumimoji="1" lang="ja-JP" altLang="en-US" sz="1000"/>
              <a:t>込み）</a:t>
            </a:r>
            <a:endParaRPr kumimoji="1" lang="en-US" altLang="ja-JP" sz="1000"/>
          </a:p>
          <a:p>
            <a:r>
              <a:rPr kumimoji="1" lang="ja-JP" altLang="en-US" sz="1000"/>
              <a:t>部位番号、部位名とその属性を表示する。（</a:t>
            </a:r>
            <a:r>
              <a:rPr kumimoji="1" lang="en-US" altLang="ja-JP" sz="1000"/>
              <a:t>AUTO</a:t>
            </a:r>
            <a:r>
              <a:rPr kumimoji="1" lang="ja-JP" altLang="en-US" sz="1000"/>
              <a:t>は</a:t>
            </a:r>
            <a:r>
              <a:rPr kumimoji="1" lang="en-US" altLang="ja-JP" sz="1000"/>
              <a:t>A</a:t>
            </a:r>
            <a:r>
              <a:rPr kumimoji="1" lang="ja-JP" altLang="en-US" sz="1000"/>
              <a:t>）</a:t>
            </a:r>
            <a:endParaRPr kumimoji="1" lang="en-US" altLang="ja-JP" sz="1000"/>
          </a:p>
        </p:txBody>
      </p:sp>
      <p:sp>
        <p:nvSpPr>
          <p:cNvPr id="35" name="テキスト ボックス 34">
            <a:extLst>
              <a:ext uri="{FF2B5EF4-FFF2-40B4-BE49-F238E27FC236}">
                <a16:creationId xmlns:a16="http://schemas.microsoft.com/office/drawing/2014/main" id="{856B51C1-E429-4D88-945E-4114CA8471CB}"/>
              </a:ext>
            </a:extLst>
          </p:cNvPr>
          <p:cNvSpPr txBox="1"/>
          <p:nvPr/>
        </p:nvSpPr>
        <p:spPr>
          <a:xfrm>
            <a:off x="4240924" y="3577341"/>
            <a:ext cx="2151551" cy="246221"/>
          </a:xfrm>
          <a:prstGeom prst="rect">
            <a:avLst/>
          </a:prstGeom>
          <a:noFill/>
        </p:spPr>
        <p:txBody>
          <a:bodyPr wrap="none" rtlCol="0">
            <a:spAutoFit/>
          </a:bodyPr>
          <a:lstStyle/>
          <a:p>
            <a:r>
              <a:rPr kumimoji="1" lang="en-US" altLang="ja-JP" sz="1000" b="1"/>
              <a:t>04.</a:t>
            </a:r>
            <a:r>
              <a:rPr kumimoji="1" lang="ja-JP" altLang="en-US" sz="1000" b="1"/>
              <a:t>バフ等情報</a:t>
            </a:r>
            <a:r>
              <a:rPr kumimoji="1" lang="ja-JP" altLang="en-US" sz="1000" b="1">
                <a:solidFill>
                  <a:schemeClr val="bg1">
                    <a:lumMod val="85000"/>
                  </a:schemeClr>
                </a:solidFill>
              </a:rPr>
              <a:t>（</a:t>
            </a:r>
            <a:r>
              <a:rPr kumimoji="1" lang="en-US" altLang="ja-JP" sz="1000" b="1">
                <a:solidFill>
                  <a:schemeClr val="bg1">
                    <a:lumMod val="85000"/>
                  </a:schemeClr>
                </a:solidFill>
              </a:rPr>
              <a:t>20200206</a:t>
            </a:r>
            <a:r>
              <a:rPr kumimoji="1" lang="ja-JP" altLang="en-US" sz="1000" b="1">
                <a:solidFill>
                  <a:schemeClr val="bg1">
                    <a:lumMod val="85000"/>
                  </a:schemeClr>
                </a:solidFill>
              </a:rPr>
              <a:t>修正）</a:t>
            </a:r>
          </a:p>
        </p:txBody>
      </p:sp>
      <p:sp>
        <p:nvSpPr>
          <p:cNvPr id="37" name="テキスト ボックス 36">
            <a:extLst>
              <a:ext uri="{FF2B5EF4-FFF2-40B4-BE49-F238E27FC236}">
                <a16:creationId xmlns:a16="http://schemas.microsoft.com/office/drawing/2014/main" id="{7A986C0D-B6A2-4F7E-B5C6-4E3AA43BD658}"/>
              </a:ext>
            </a:extLst>
          </p:cNvPr>
          <p:cNvSpPr txBox="1"/>
          <p:nvPr/>
        </p:nvSpPr>
        <p:spPr>
          <a:xfrm>
            <a:off x="4372303" y="3852871"/>
            <a:ext cx="3390672" cy="400110"/>
          </a:xfrm>
          <a:prstGeom prst="rect">
            <a:avLst/>
          </a:prstGeom>
          <a:noFill/>
        </p:spPr>
        <p:txBody>
          <a:bodyPr wrap="none" rtlCol="0">
            <a:spAutoFit/>
          </a:bodyPr>
          <a:lstStyle/>
          <a:p>
            <a:r>
              <a:rPr kumimoji="1" lang="en-US" altLang="ja-JP" sz="1000"/>
              <a:t>P.26</a:t>
            </a:r>
            <a:r>
              <a:rPr kumimoji="1" lang="ja-JP" altLang="en-US" sz="1000"/>
              <a:t>同様点滅方式のバフ情報を表示する。</a:t>
            </a:r>
            <a:endParaRPr kumimoji="1" lang="en-US" altLang="ja-JP" sz="1000"/>
          </a:p>
          <a:p>
            <a:r>
              <a:rPr kumimoji="1" lang="ja-JP" altLang="en-US" sz="1000"/>
              <a:t>このエリアをタップすると効果リストがオープンする。</a:t>
            </a:r>
            <a:endParaRPr kumimoji="1" lang="en-US" altLang="ja-JP" sz="1000"/>
          </a:p>
        </p:txBody>
      </p:sp>
    </p:spTree>
    <p:extLst>
      <p:ext uri="{BB962C8B-B14F-4D97-AF65-F5344CB8AC3E}">
        <p14:creationId xmlns:p14="http://schemas.microsoft.com/office/powerpoint/2010/main" val="733912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F958B12-80B8-4316-96F0-C9BA64B2C111}"/>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BC942F9-64B7-4FA6-B9A4-5CC172259817}"/>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6" name="テキスト ボックス 5">
            <a:extLst>
              <a:ext uri="{FF2B5EF4-FFF2-40B4-BE49-F238E27FC236}">
                <a16:creationId xmlns:a16="http://schemas.microsoft.com/office/drawing/2014/main" id="{7BA5101F-9370-4931-A0F6-5634C7421211}"/>
              </a:ext>
            </a:extLst>
          </p:cNvPr>
          <p:cNvSpPr txBox="1"/>
          <p:nvPr/>
        </p:nvSpPr>
        <p:spPr>
          <a:xfrm>
            <a:off x="1709686" y="2430602"/>
            <a:ext cx="5724644" cy="1261884"/>
          </a:xfrm>
          <a:prstGeom prst="rect">
            <a:avLst/>
          </a:prstGeom>
          <a:noFill/>
        </p:spPr>
        <p:txBody>
          <a:bodyPr wrap="none" rtlCol="0">
            <a:spAutoFit/>
          </a:bodyPr>
          <a:lstStyle/>
          <a:p>
            <a:pPr algn="ctr"/>
            <a:r>
              <a:rPr kumimoji="1" lang="ja-JP" altLang="en-US" sz="4800" b="1">
                <a:latin typeface="+mn-ea"/>
              </a:rPr>
              <a:t>バトルメニュー仕様</a:t>
            </a:r>
            <a:endParaRPr kumimoji="1" lang="en-US" altLang="ja-JP" sz="4800" b="1">
              <a:latin typeface="+mn-ea"/>
            </a:endParaRPr>
          </a:p>
          <a:p>
            <a:pPr algn="ctr"/>
            <a:endParaRPr kumimoji="1" lang="en-US" altLang="ja-JP" sz="1400">
              <a:latin typeface="+mn-ea"/>
            </a:endParaRPr>
          </a:p>
          <a:p>
            <a:pPr algn="ctr"/>
            <a:r>
              <a:rPr kumimoji="1" lang="en-US" altLang="ja-JP" sz="1400">
                <a:latin typeface="+mn-ea"/>
              </a:rPr>
              <a:t>【GP01】</a:t>
            </a:r>
            <a:r>
              <a:rPr kumimoji="1" lang="ja-JP" altLang="en-US" sz="1400">
                <a:latin typeface="+mn-ea"/>
              </a:rPr>
              <a:t>バトルメニュー仕様</a:t>
            </a:r>
            <a:r>
              <a:rPr kumimoji="1" lang="en-US" altLang="ja-JP" sz="1400">
                <a:latin typeface="+mn-ea"/>
              </a:rPr>
              <a:t>_[</a:t>
            </a:r>
            <a:r>
              <a:rPr kumimoji="1" lang="ja-JP" altLang="en-US" sz="1400">
                <a:latin typeface="+mn-ea"/>
              </a:rPr>
              <a:t>日付</a:t>
            </a:r>
            <a:r>
              <a:rPr kumimoji="1" lang="en-US" altLang="ja-JP" sz="1400">
                <a:latin typeface="+mn-ea"/>
              </a:rPr>
              <a:t>].pptx</a:t>
            </a:r>
            <a:r>
              <a:rPr kumimoji="1" lang="ja-JP" altLang="en-US" sz="1400">
                <a:latin typeface="+mn-ea"/>
              </a:rPr>
              <a:t>と統合</a:t>
            </a:r>
          </a:p>
        </p:txBody>
      </p:sp>
    </p:spTree>
    <p:extLst>
      <p:ext uri="{BB962C8B-B14F-4D97-AF65-F5344CB8AC3E}">
        <p14:creationId xmlns:p14="http://schemas.microsoft.com/office/powerpoint/2010/main" val="313206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dirty="0"/>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7152" cy="246221"/>
          </a:xfrm>
          <a:prstGeom prst="rect">
            <a:avLst/>
          </a:prstGeom>
          <a:noFill/>
        </p:spPr>
        <p:txBody>
          <a:bodyPr wrap="none" rtlCol="0">
            <a:spAutoFit/>
          </a:bodyPr>
          <a:lstStyle/>
          <a:p>
            <a:r>
              <a:rPr kumimoji="1" lang="ja-JP" altLang="en-US" sz="1000" dirty="0"/>
              <a:t>バトル内でのサブメニューとコンティニューに関する仕様。</a:t>
            </a:r>
            <a:endParaRPr kumimoji="1" lang="en-US" altLang="ja-JP" sz="1000" dirty="0"/>
          </a:p>
        </p:txBody>
      </p:sp>
      <p:sp>
        <p:nvSpPr>
          <p:cNvPr id="7" name="テキスト ボックス 6">
            <a:extLst>
              <a:ext uri="{FF2B5EF4-FFF2-40B4-BE49-F238E27FC236}">
                <a16:creationId xmlns:a16="http://schemas.microsoft.com/office/drawing/2014/main" id="{01BE665B-F15B-4ACE-9E06-8C49B6541F25}"/>
              </a:ext>
            </a:extLst>
          </p:cNvPr>
          <p:cNvSpPr txBox="1"/>
          <p:nvPr/>
        </p:nvSpPr>
        <p:spPr>
          <a:xfrm>
            <a:off x="415418" y="1215582"/>
            <a:ext cx="1620957" cy="307777"/>
          </a:xfrm>
          <a:prstGeom prst="rect">
            <a:avLst/>
          </a:prstGeom>
          <a:noFill/>
        </p:spPr>
        <p:txBody>
          <a:bodyPr wrap="none" rtlCol="0">
            <a:spAutoFit/>
          </a:bodyPr>
          <a:lstStyle/>
          <a:p>
            <a:r>
              <a:rPr kumimoji="1" lang="ja-JP" altLang="en-US" sz="1400" b="1" dirty="0"/>
              <a:t>●バトルメニュー</a:t>
            </a:r>
          </a:p>
        </p:txBody>
      </p:sp>
      <p:sp>
        <p:nvSpPr>
          <p:cNvPr id="8" name="テキスト ボックス 7">
            <a:extLst>
              <a:ext uri="{FF2B5EF4-FFF2-40B4-BE49-F238E27FC236}">
                <a16:creationId xmlns:a16="http://schemas.microsoft.com/office/drawing/2014/main" id="{2B9F57DB-1850-4A6A-8536-C3311AC654BA}"/>
              </a:ext>
            </a:extLst>
          </p:cNvPr>
          <p:cNvSpPr txBox="1"/>
          <p:nvPr/>
        </p:nvSpPr>
        <p:spPr>
          <a:xfrm>
            <a:off x="591845" y="1541040"/>
            <a:ext cx="2749471" cy="246221"/>
          </a:xfrm>
          <a:prstGeom prst="rect">
            <a:avLst/>
          </a:prstGeom>
          <a:noFill/>
        </p:spPr>
        <p:txBody>
          <a:bodyPr wrap="none" rtlCol="0">
            <a:spAutoFit/>
          </a:bodyPr>
          <a:lstStyle/>
          <a:p>
            <a:r>
              <a:rPr kumimoji="1" lang="ja-JP" altLang="en-US" sz="1000" dirty="0"/>
              <a:t>バトルメニューには以下の項目が存在する。</a:t>
            </a:r>
            <a:endParaRPr kumimoji="1" lang="en-US" altLang="ja-JP" sz="1000" dirty="0"/>
          </a:p>
        </p:txBody>
      </p:sp>
      <p:sp>
        <p:nvSpPr>
          <p:cNvPr id="9" name="テキスト ボックス 8">
            <a:extLst>
              <a:ext uri="{FF2B5EF4-FFF2-40B4-BE49-F238E27FC236}">
                <a16:creationId xmlns:a16="http://schemas.microsoft.com/office/drawing/2014/main" id="{D3D11C79-2E64-4FF0-93A5-175C9658AFF5}"/>
              </a:ext>
            </a:extLst>
          </p:cNvPr>
          <p:cNvSpPr txBox="1"/>
          <p:nvPr/>
        </p:nvSpPr>
        <p:spPr>
          <a:xfrm>
            <a:off x="688588" y="1902254"/>
            <a:ext cx="1415772" cy="276999"/>
          </a:xfrm>
          <a:prstGeom prst="rect">
            <a:avLst/>
          </a:prstGeom>
          <a:noFill/>
        </p:spPr>
        <p:txBody>
          <a:bodyPr wrap="none" rtlCol="0">
            <a:spAutoFit/>
          </a:bodyPr>
          <a:lstStyle/>
          <a:p>
            <a:r>
              <a:rPr kumimoji="1" lang="ja-JP" altLang="en-US" sz="1200" b="1" dirty="0"/>
              <a:t>○ミッション確認</a:t>
            </a:r>
          </a:p>
        </p:txBody>
      </p:sp>
      <p:sp>
        <p:nvSpPr>
          <p:cNvPr id="10" name="テキスト ボックス 9">
            <a:extLst>
              <a:ext uri="{FF2B5EF4-FFF2-40B4-BE49-F238E27FC236}">
                <a16:creationId xmlns:a16="http://schemas.microsoft.com/office/drawing/2014/main" id="{ECE599F0-A2FC-4372-8CE5-36F852EE0046}"/>
              </a:ext>
            </a:extLst>
          </p:cNvPr>
          <p:cNvSpPr txBox="1"/>
          <p:nvPr/>
        </p:nvSpPr>
        <p:spPr>
          <a:xfrm>
            <a:off x="688588" y="2529654"/>
            <a:ext cx="2351926" cy="276999"/>
          </a:xfrm>
          <a:prstGeom prst="rect">
            <a:avLst/>
          </a:prstGeom>
          <a:noFill/>
        </p:spPr>
        <p:txBody>
          <a:bodyPr wrap="none" rtlCol="0">
            <a:spAutoFit/>
          </a:bodyPr>
          <a:lstStyle/>
          <a:p>
            <a:r>
              <a:rPr kumimoji="1" lang="ja-JP" altLang="en-US" sz="1200" b="1" dirty="0"/>
              <a:t>○サウンド設定</a:t>
            </a:r>
            <a:r>
              <a:rPr kumimoji="1" lang="ja-JP" altLang="en-US" sz="1000" b="1">
                <a:solidFill>
                  <a:srgbClr val="FF0000"/>
                </a:solidFill>
              </a:rPr>
              <a:t>（</a:t>
            </a:r>
            <a:r>
              <a:rPr kumimoji="1" lang="en-US" altLang="ja-JP" sz="1000" b="1">
                <a:solidFill>
                  <a:srgbClr val="FF0000"/>
                </a:solidFill>
              </a:rPr>
              <a:t>20200206</a:t>
            </a:r>
            <a:r>
              <a:rPr kumimoji="1" lang="ja-JP" altLang="en-US" sz="1000" b="1">
                <a:solidFill>
                  <a:srgbClr val="FF0000"/>
                </a:solidFill>
              </a:rPr>
              <a:t>修正</a:t>
            </a:r>
            <a:r>
              <a:rPr kumimoji="1" lang="ja-JP" altLang="en-US" sz="1000" b="1" dirty="0">
                <a:solidFill>
                  <a:srgbClr val="FF0000"/>
                </a:solidFill>
              </a:rPr>
              <a:t>）</a:t>
            </a:r>
          </a:p>
        </p:txBody>
      </p:sp>
      <p:sp>
        <p:nvSpPr>
          <p:cNvPr id="11" name="テキスト ボックス 10">
            <a:extLst>
              <a:ext uri="{FF2B5EF4-FFF2-40B4-BE49-F238E27FC236}">
                <a16:creationId xmlns:a16="http://schemas.microsoft.com/office/drawing/2014/main" id="{CBFAAB71-1AFA-4F35-A7F3-6380B8698524}"/>
              </a:ext>
            </a:extLst>
          </p:cNvPr>
          <p:cNvSpPr txBox="1"/>
          <p:nvPr/>
        </p:nvSpPr>
        <p:spPr>
          <a:xfrm>
            <a:off x="688588" y="5562924"/>
            <a:ext cx="646331" cy="276999"/>
          </a:xfrm>
          <a:prstGeom prst="rect">
            <a:avLst/>
          </a:prstGeom>
          <a:noFill/>
        </p:spPr>
        <p:txBody>
          <a:bodyPr wrap="none" rtlCol="0">
            <a:spAutoFit/>
          </a:bodyPr>
          <a:lstStyle/>
          <a:p>
            <a:r>
              <a:rPr kumimoji="1" lang="ja-JP" altLang="en-US" sz="1200" b="1" dirty="0"/>
              <a:t>○撤退</a:t>
            </a:r>
          </a:p>
        </p:txBody>
      </p:sp>
      <p:sp>
        <p:nvSpPr>
          <p:cNvPr id="13" name="テキスト ボックス 12">
            <a:extLst>
              <a:ext uri="{FF2B5EF4-FFF2-40B4-BE49-F238E27FC236}">
                <a16:creationId xmlns:a16="http://schemas.microsoft.com/office/drawing/2014/main" id="{0FED23F3-36BE-46C8-8274-4400A0DD55DC}"/>
              </a:ext>
            </a:extLst>
          </p:cNvPr>
          <p:cNvSpPr txBox="1"/>
          <p:nvPr/>
        </p:nvSpPr>
        <p:spPr>
          <a:xfrm>
            <a:off x="890894" y="2192762"/>
            <a:ext cx="3390672" cy="246221"/>
          </a:xfrm>
          <a:prstGeom prst="rect">
            <a:avLst/>
          </a:prstGeom>
          <a:noFill/>
        </p:spPr>
        <p:txBody>
          <a:bodyPr wrap="none" rtlCol="0">
            <a:spAutoFit/>
          </a:bodyPr>
          <a:lstStyle/>
          <a:p>
            <a:r>
              <a:rPr kumimoji="1" lang="ja-JP" altLang="en-US" sz="1000" dirty="0"/>
              <a:t>本クエストのミッションの状況を確認するウィンドウ。</a:t>
            </a:r>
            <a:endParaRPr kumimoji="1" lang="en-US" altLang="ja-JP" sz="1000" dirty="0"/>
          </a:p>
        </p:txBody>
      </p:sp>
      <p:sp>
        <p:nvSpPr>
          <p:cNvPr id="14" name="テキスト ボックス 13">
            <a:extLst>
              <a:ext uri="{FF2B5EF4-FFF2-40B4-BE49-F238E27FC236}">
                <a16:creationId xmlns:a16="http://schemas.microsoft.com/office/drawing/2014/main" id="{3815A9FD-AAAF-48E2-AB2E-6CA008A3F71D}"/>
              </a:ext>
            </a:extLst>
          </p:cNvPr>
          <p:cNvSpPr txBox="1"/>
          <p:nvPr/>
        </p:nvSpPr>
        <p:spPr>
          <a:xfrm>
            <a:off x="890894" y="2806653"/>
            <a:ext cx="4929555" cy="707886"/>
          </a:xfrm>
          <a:prstGeom prst="rect">
            <a:avLst/>
          </a:prstGeom>
          <a:noFill/>
        </p:spPr>
        <p:txBody>
          <a:bodyPr wrap="none" rtlCol="0">
            <a:spAutoFit/>
          </a:bodyPr>
          <a:lstStyle/>
          <a:p>
            <a:r>
              <a:rPr kumimoji="1" lang="ja-JP" altLang="en-US" sz="1000" dirty="0"/>
              <a:t>ゲームのサウンド設定を行うウィンドウ。</a:t>
            </a:r>
            <a:endParaRPr kumimoji="1" lang="en-US" altLang="ja-JP" sz="1000" dirty="0"/>
          </a:p>
          <a:p>
            <a:r>
              <a:rPr kumimoji="1" lang="ja-JP" altLang="en-US" sz="1000" dirty="0"/>
              <a:t>ここでの設定は</a:t>
            </a:r>
            <a:r>
              <a:rPr kumimoji="1" lang="ja-JP" altLang="en-US" sz="1000" b="1" dirty="0"/>
              <a:t>全ゲームに影響</a:t>
            </a:r>
            <a:r>
              <a:rPr kumimoji="1" lang="ja-JP" altLang="en-US" sz="1000" dirty="0"/>
              <a:t>する。ゲーム内で設定された分類を記載して</a:t>
            </a:r>
            <a:r>
              <a:rPr kumimoji="1" lang="ja-JP" altLang="en-US" sz="1000"/>
              <a:t>おく。</a:t>
            </a:r>
            <a:endParaRPr kumimoji="1" lang="en-US" altLang="ja-JP" sz="1000"/>
          </a:p>
          <a:p>
            <a:endParaRPr kumimoji="1" lang="en-US" altLang="ja-JP" sz="1000"/>
          </a:p>
          <a:p>
            <a:r>
              <a:rPr kumimoji="1" lang="ja-JP" altLang="en-US" sz="1000"/>
              <a:t>音量の調整段階は</a:t>
            </a:r>
            <a:r>
              <a:rPr kumimoji="1" lang="en-US" altLang="ja-JP" sz="1000"/>
              <a:t>0</a:t>
            </a:r>
            <a:r>
              <a:rPr kumimoji="1" lang="ja-JP" altLang="en-US" sz="1000"/>
              <a:t>～</a:t>
            </a:r>
            <a:r>
              <a:rPr kumimoji="1" lang="en-US" altLang="ja-JP" sz="1000"/>
              <a:t>10</a:t>
            </a:r>
            <a:r>
              <a:rPr kumimoji="1" lang="ja-JP" altLang="en-US" sz="1000"/>
              <a:t>の</a:t>
            </a:r>
            <a:r>
              <a:rPr kumimoji="1" lang="en-US" altLang="ja-JP" sz="1000"/>
              <a:t>11</a:t>
            </a:r>
            <a:r>
              <a:rPr kumimoji="1" lang="ja-JP" altLang="en-US" sz="1000"/>
              <a:t>段階程度とする。</a:t>
            </a:r>
            <a:endParaRPr kumimoji="1" lang="en-US" altLang="ja-JP" sz="1000" dirty="0"/>
          </a:p>
        </p:txBody>
      </p:sp>
      <p:sp>
        <p:nvSpPr>
          <p:cNvPr id="15" name="テキスト ボックス 14">
            <a:extLst>
              <a:ext uri="{FF2B5EF4-FFF2-40B4-BE49-F238E27FC236}">
                <a16:creationId xmlns:a16="http://schemas.microsoft.com/office/drawing/2014/main" id="{50AC7B9B-4F0B-4BEF-B122-7ABD10A0EBDE}"/>
              </a:ext>
            </a:extLst>
          </p:cNvPr>
          <p:cNvSpPr txBox="1"/>
          <p:nvPr/>
        </p:nvSpPr>
        <p:spPr>
          <a:xfrm>
            <a:off x="890894" y="5854661"/>
            <a:ext cx="3390672" cy="246221"/>
          </a:xfrm>
          <a:prstGeom prst="rect">
            <a:avLst/>
          </a:prstGeom>
          <a:noFill/>
        </p:spPr>
        <p:txBody>
          <a:bodyPr wrap="none" rtlCol="0">
            <a:spAutoFit/>
          </a:bodyPr>
          <a:lstStyle/>
          <a:p>
            <a:r>
              <a:rPr kumimoji="1" lang="ja-JP" altLang="en-US" sz="1000" dirty="0"/>
              <a:t>バトルを途中であきらめて強制終了しホームにもどる。</a:t>
            </a:r>
            <a:endParaRPr kumimoji="1" lang="en-US" altLang="ja-JP" sz="1000" dirty="0"/>
          </a:p>
        </p:txBody>
      </p:sp>
      <p:sp>
        <p:nvSpPr>
          <p:cNvPr id="16" name="テキスト ボックス 15">
            <a:extLst>
              <a:ext uri="{FF2B5EF4-FFF2-40B4-BE49-F238E27FC236}">
                <a16:creationId xmlns:a16="http://schemas.microsoft.com/office/drawing/2014/main" id="{61429943-FC83-405F-9654-1B09C357C9E9}"/>
              </a:ext>
            </a:extLst>
          </p:cNvPr>
          <p:cNvSpPr txBox="1"/>
          <p:nvPr/>
        </p:nvSpPr>
        <p:spPr>
          <a:xfrm>
            <a:off x="912163" y="3659168"/>
            <a:ext cx="609462" cy="246221"/>
          </a:xfrm>
          <a:prstGeom prst="rect">
            <a:avLst/>
          </a:prstGeom>
          <a:noFill/>
        </p:spPr>
        <p:txBody>
          <a:bodyPr wrap="none" rtlCol="0">
            <a:spAutoFit/>
          </a:bodyPr>
          <a:lstStyle/>
          <a:p>
            <a:r>
              <a:rPr kumimoji="1" lang="ja-JP" altLang="en-US" sz="1000" b="1" dirty="0"/>
              <a:t>・</a:t>
            </a:r>
            <a:r>
              <a:rPr kumimoji="1" lang="en-US" altLang="ja-JP" sz="1000" b="1" dirty="0" err="1"/>
              <a:t>BGM</a:t>
            </a:r>
            <a:endParaRPr kumimoji="1" lang="ja-JP" altLang="en-US" sz="1000" b="1" dirty="0"/>
          </a:p>
        </p:txBody>
      </p:sp>
      <p:sp>
        <p:nvSpPr>
          <p:cNvPr id="17" name="テキスト ボックス 16">
            <a:extLst>
              <a:ext uri="{FF2B5EF4-FFF2-40B4-BE49-F238E27FC236}">
                <a16:creationId xmlns:a16="http://schemas.microsoft.com/office/drawing/2014/main" id="{53BE74FF-B742-43CE-B83F-53874CDB27B1}"/>
              </a:ext>
            </a:extLst>
          </p:cNvPr>
          <p:cNvSpPr txBox="1"/>
          <p:nvPr/>
        </p:nvSpPr>
        <p:spPr>
          <a:xfrm>
            <a:off x="1114469" y="3949676"/>
            <a:ext cx="2228495" cy="246221"/>
          </a:xfrm>
          <a:prstGeom prst="rect">
            <a:avLst/>
          </a:prstGeom>
          <a:noFill/>
        </p:spPr>
        <p:txBody>
          <a:bodyPr wrap="none" rtlCol="0">
            <a:spAutoFit/>
          </a:bodyPr>
          <a:lstStyle/>
          <a:p>
            <a:r>
              <a:rPr kumimoji="1" lang="en-US" altLang="ja-JP" sz="1000" dirty="0" err="1"/>
              <a:t>BGM</a:t>
            </a:r>
            <a:r>
              <a:rPr kumimoji="1" lang="ja-JP" altLang="en-US" sz="1000" dirty="0"/>
              <a:t>、ジングル、（</a:t>
            </a:r>
            <a:r>
              <a:rPr kumimoji="1" lang="en-US" altLang="ja-JP" sz="1000" dirty="0"/>
              <a:t>ADV</a:t>
            </a:r>
            <a:r>
              <a:rPr kumimoji="1" lang="ja-JP" altLang="en-US" sz="1000" dirty="0"/>
              <a:t>の）</a:t>
            </a:r>
            <a:r>
              <a:rPr kumimoji="1" lang="en-US" altLang="ja-JP" sz="1000" dirty="0" err="1"/>
              <a:t>BGM</a:t>
            </a:r>
            <a:endParaRPr kumimoji="1" lang="en-US" altLang="ja-JP" sz="1000" dirty="0"/>
          </a:p>
        </p:txBody>
      </p:sp>
      <p:sp>
        <p:nvSpPr>
          <p:cNvPr id="19" name="テキスト ボックス 18">
            <a:extLst>
              <a:ext uri="{FF2B5EF4-FFF2-40B4-BE49-F238E27FC236}">
                <a16:creationId xmlns:a16="http://schemas.microsoft.com/office/drawing/2014/main" id="{5285AAA2-65A9-4CE7-ADEA-A116AEB5093C}"/>
              </a:ext>
            </a:extLst>
          </p:cNvPr>
          <p:cNvSpPr txBox="1"/>
          <p:nvPr/>
        </p:nvSpPr>
        <p:spPr>
          <a:xfrm>
            <a:off x="912163" y="4242679"/>
            <a:ext cx="450764" cy="246221"/>
          </a:xfrm>
          <a:prstGeom prst="rect">
            <a:avLst/>
          </a:prstGeom>
          <a:noFill/>
        </p:spPr>
        <p:txBody>
          <a:bodyPr wrap="none" rtlCol="0">
            <a:spAutoFit/>
          </a:bodyPr>
          <a:lstStyle/>
          <a:p>
            <a:r>
              <a:rPr kumimoji="1" lang="ja-JP" altLang="en-US" sz="1000" b="1" dirty="0"/>
              <a:t>・</a:t>
            </a:r>
            <a:r>
              <a:rPr kumimoji="1" lang="en-US" altLang="ja-JP" sz="1000" b="1" dirty="0"/>
              <a:t>SE</a:t>
            </a:r>
            <a:endParaRPr kumimoji="1" lang="ja-JP" altLang="en-US" sz="1000" b="1" dirty="0"/>
          </a:p>
        </p:txBody>
      </p:sp>
      <p:sp>
        <p:nvSpPr>
          <p:cNvPr id="20" name="テキスト ボックス 19">
            <a:extLst>
              <a:ext uri="{FF2B5EF4-FFF2-40B4-BE49-F238E27FC236}">
                <a16:creationId xmlns:a16="http://schemas.microsoft.com/office/drawing/2014/main" id="{825AE11C-D6C5-41F8-B423-D9F3117B93E0}"/>
              </a:ext>
            </a:extLst>
          </p:cNvPr>
          <p:cNvSpPr txBox="1"/>
          <p:nvPr/>
        </p:nvSpPr>
        <p:spPr>
          <a:xfrm>
            <a:off x="1114469" y="4533187"/>
            <a:ext cx="5283819" cy="246221"/>
          </a:xfrm>
          <a:prstGeom prst="rect">
            <a:avLst/>
          </a:prstGeom>
          <a:noFill/>
        </p:spPr>
        <p:txBody>
          <a:bodyPr wrap="none" rtlCol="0">
            <a:spAutoFit/>
          </a:bodyPr>
          <a:lstStyle/>
          <a:p>
            <a:r>
              <a:rPr kumimoji="1" lang="ja-JP" altLang="en-US" sz="1000" dirty="0"/>
              <a:t>システム</a:t>
            </a:r>
            <a:r>
              <a:rPr kumimoji="1" lang="en-US" altLang="ja-JP" sz="1000" dirty="0"/>
              <a:t>SE</a:t>
            </a:r>
            <a:r>
              <a:rPr kumimoji="1" lang="ja-JP" altLang="en-US" sz="1000" dirty="0"/>
              <a:t>、ゲーム</a:t>
            </a:r>
            <a:r>
              <a:rPr kumimoji="1" lang="en-US" altLang="ja-JP" sz="1000" dirty="0"/>
              <a:t>SE</a:t>
            </a:r>
            <a:r>
              <a:rPr kumimoji="1" lang="ja-JP" altLang="en-US" sz="1000" dirty="0"/>
              <a:t>、エフェクト</a:t>
            </a:r>
            <a:r>
              <a:rPr kumimoji="1" lang="en-US" altLang="ja-JP" sz="1000" dirty="0"/>
              <a:t>SE</a:t>
            </a:r>
            <a:r>
              <a:rPr kumimoji="1" lang="ja-JP" altLang="en-US" sz="1000" dirty="0"/>
              <a:t>、環境</a:t>
            </a:r>
            <a:r>
              <a:rPr kumimoji="1" lang="en-US" altLang="ja-JP" sz="1000" dirty="0"/>
              <a:t>SE</a:t>
            </a:r>
            <a:r>
              <a:rPr kumimoji="1" lang="ja-JP" altLang="en-US" sz="1000" dirty="0"/>
              <a:t>、（</a:t>
            </a:r>
            <a:r>
              <a:rPr kumimoji="1" lang="en-US" altLang="ja-JP" sz="1000" dirty="0"/>
              <a:t>ADV</a:t>
            </a:r>
            <a:r>
              <a:rPr kumimoji="1" lang="ja-JP" altLang="en-US" sz="1000" dirty="0"/>
              <a:t>の）</a:t>
            </a:r>
            <a:r>
              <a:rPr kumimoji="1" lang="en-US" altLang="ja-JP" sz="1000" dirty="0"/>
              <a:t>SE</a:t>
            </a:r>
            <a:r>
              <a:rPr kumimoji="1" lang="ja-JP" altLang="en-US" sz="1000" dirty="0"/>
              <a:t>、（</a:t>
            </a:r>
            <a:r>
              <a:rPr kumimoji="1" lang="en-US" altLang="ja-JP" sz="1000" dirty="0"/>
              <a:t>ADV</a:t>
            </a:r>
            <a:r>
              <a:rPr kumimoji="1" lang="ja-JP" altLang="en-US" sz="1000" dirty="0"/>
              <a:t>の）</a:t>
            </a:r>
            <a:r>
              <a:rPr kumimoji="1" lang="en-US" altLang="ja-JP" sz="1000" dirty="0" err="1"/>
              <a:t>Ambiebce</a:t>
            </a:r>
            <a:endParaRPr kumimoji="1" lang="en-US" altLang="ja-JP" sz="1000" dirty="0"/>
          </a:p>
        </p:txBody>
      </p:sp>
      <p:sp>
        <p:nvSpPr>
          <p:cNvPr id="22" name="テキスト ボックス 21">
            <a:extLst>
              <a:ext uri="{FF2B5EF4-FFF2-40B4-BE49-F238E27FC236}">
                <a16:creationId xmlns:a16="http://schemas.microsoft.com/office/drawing/2014/main" id="{5F7CCE40-8C6E-43F3-89B4-1816315EB5C4}"/>
              </a:ext>
            </a:extLst>
          </p:cNvPr>
          <p:cNvSpPr txBox="1"/>
          <p:nvPr/>
        </p:nvSpPr>
        <p:spPr>
          <a:xfrm>
            <a:off x="936388" y="4898673"/>
            <a:ext cx="712054" cy="246221"/>
          </a:xfrm>
          <a:prstGeom prst="rect">
            <a:avLst/>
          </a:prstGeom>
          <a:noFill/>
        </p:spPr>
        <p:txBody>
          <a:bodyPr wrap="none" rtlCol="0">
            <a:spAutoFit/>
          </a:bodyPr>
          <a:lstStyle/>
          <a:p>
            <a:r>
              <a:rPr kumimoji="1" lang="ja-JP" altLang="en-US" sz="1000" b="1" dirty="0"/>
              <a:t>・</a:t>
            </a:r>
            <a:r>
              <a:rPr kumimoji="1" lang="en-US" altLang="ja-JP" sz="1000" b="1" dirty="0"/>
              <a:t>VOICE</a:t>
            </a:r>
            <a:endParaRPr kumimoji="1" lang="ja-JP" altLang="en-US" sz="1000" b="1" dirty="0"/>
          </a:p>
        </p:txBody>
      </p:sp>
      <p:sp>
        <p:nvSpPr>
          <p:cNvPr id="23" name="テキスト ボックス 22">
            <a:extLst>
              <a:ext uri="{FF2B5EF4-FFF2-40B4-BE49-F238E27FC236}">
                <a16:creationId xmlns:a16="http://schemas.microsoft.com/office/drawing/2014/main" id="{BBC76210-B777-422E-9B25-1E42290C87F8}"/>
              </a:ext>
            </a:extLst>
          </p:cNvPr>
          <p:cNvSpPr txBox="1"/>
          <p:nvPr/>
        </p:nvSpPr>
        <p:spPr>
          <a:xfrm>
            <a:off x="1138694" y="5189181"/>
            <a:ext cx="1754006" cy="246221"/>
          </a:xfrm>
          <a:prstGeom prst="rect">
            <a:avLst/>
          </a:prstGeom>
          <a:noFill/>
        </p:spPr>
        <p:txBody>
          <a:bodyPr wrap="none" rtlCol="0">
            <a:spAutoFit/>
          </a:bodyPr>
          <a:lstStyle/>
          <a:p>
            <a:r>
              <a:rPr kumimoji="1" lang="ja-JP" altLang="en-US" sz="1000" dirty="0"/>
              <a:t>ボイス、（</a:t>
            </a:r>
            <a:r>
              <a:rPr kumimoji="1" lang="en-US" altLang="ja-JP" sz="1000" dirty="0"/>
              <a:t>ADV</a:t>
            </a:r>
            <a:r>
              <a:rPr kumimoji="1" lang="ja-JP" altLang="en-US" sz="1000" dirty="0"/>
              <a:t>の）</a:t>
            </a:r>
            <a:r>
              <a:rPr kumimoji="1" lang="en-US" altLang="ja-JP" sz="1000" dirty="0" err="1"/>
              <a:t>Voiice</a:t>
            </a:r>
            <a:endParaRPr kumimoji="1" lang="en-US" altLang="ja-JP" sz="1000" dirty="0"/>
          </a:p>
        </p:txBody>
      </p:sp>
    </p:spTree>
    <p:extLst>
      <p:ext uri="{BB962C8B-B14F-4D97-AF65-F5344CB8AC3E}">
        <p14:creationId xmlns:p14="http://schemas.microsoft.com/office/powerpoint/2010/main" val="1435454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3511010"/>
            <a:ext cx="1082348" cy="307777"/>
          </a:xfrm>
          <a:prstGeom prst="rect">
            <a:avLst/>
          </a:prstGeom>
          <a:noFill/>
        </p:spPr>
        <p:txBody>
          <a:bodyPr wrap="none" rtlCol="0">
            <a:spAutoFit/>
          </a:bodyPr>
          <a:lstStyle/>
          <a:p>
            <a:r>
              <a:rPr kumimoji="1" lang="ja-JP" altLang="en-US" sz="1400" b="1" dirty="0"/>
              <a:t>●一時停止</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3818787"/>
            <a:ext cx="4416594" cy="553998"/>
          </a:xfrm>
          <a:prstGeom prst="rect">
            <a:avLst/>
          </a:prstGeom>
          <a:noFill/>
        </p:spPr>
        <p:txBody>
          <a:bodyPr wrap="none" rtlCol="0">
            <a:spAutoFit/>
          </a:bodyPr>
          <a:lstStyle/>
          <a:p>
            <a:r>
              <a:rPr kumimoji="1" lang="ja-JP" altLang="en-US" sz="1000" dirty="0"/>
              <a:t>バトルメニューを開くとき、バトル内の時間については全て停止させる。</a:t>
            </a:r>
            <a:endParaRPr kumimoji="1" lang="en-US" altLang="ja-JP" sz="1000" dirty="0"/>
          </a:p>
          <a:p>
            <a:r>
              <a:rPr kumimoji="1" lang="ja-JP" altLang="en-US" sz="1000" dirty="0"/>
              <a:t>（止められない状況のときは</a:t>
            </a:r>
            <a:r>
              <a:rPr kumimoji="1" lang="en-US" altLang="ja-JP" sz="1000" dirty="0"/>
              <a:t>UI</a:t>
            </a:r>
            <a:r>
              <a:rPr kumimoji="1" lang="ja-JP" altLang="en-US" sz="1000" dirty="0"/>
              <a:t>が出ていない想定）</a:t>
            </a:r>
            <a:endParaRPr kumimoji="1" lang="en-US" altLang="ja-JP" sz="1000" dirty="0"/>
          </a:p>
          <a:p>
            <a:r>
              <a:rPr kumimoji="1" lang="ja-JP" altLang="en-US" sz="1000" dirty="0"/>
              <a:t>コンティニューについても同様。</a:t>
            </a:r>
            <a:endParaRPr kumimoji="1" lang="en-US" altLang="ja-JP" sz="1000" dirty="0"/>
          </a:p>
        </p:txBody>
      </p:sp>
      <p:sp>
        <p:nvSpPr>
          <p:cNvPr id="22" name="テキスト ボックス 21">
            <a:extLst>
              <a:ext uri="{FF2B5EF4-FFF2-40B4-BE49-F238E27FC236}">
                <a16:creationId xmlns:a16="http://schemas.microsoft.com/office/drawing/2014/main" id="{16AC7A1A-E7D8-4A7D-9584-0257C53FBCCA}"/>
              </a:ext>
            </a:extLst>
          </p:cNvPr>
          <p:cNvSpPr txBox="1"/>
          <p:nvPr/>
        </p:nvSpPr>
        <p:spPr>
          <a:xfrm>
            <a:off x="415418" y="568697"/>
            <a:ext cx="1620957" cy="307777"/>
          </a:xfrm>
          <a:prstGeom prst="rect">
            <a:avLst/>
          </a:prstGeom>
          <a:noFill/>
        </p:spPr>
        <p:txBody>
          <a:bodyPr wrap="none" rtlCol="0">
            <a:spAutoFit/>
          </a:bodyPr>
          <a:lstStyle/>
          <a:p>
            <a:r>
              <a:rPr kumimoji="1" lang="ja-JP" altLang="en-US" sz="1400" b="1" dirty="0"/>
              <a:t>●コンティニュー</a:t>
            </a:r>
          </a:p>
        </p:txBody>
      </p:sp>
      <p:sp>
        <p:nvSpPr>
          <p:cNvPr id="23" name="テキスト ボックス 22">
            <a:extLst>
              <a:ext uri="{FF2B5EF4-FFF2-40B4-BE49-F238E27FC236}">
                <a16:creationId xmlns:a16="http://schemas.microsoft.com/office/drawing/2014/main" id="{A89E313A-AE5C-4216-81EA-5EF9D6DF1F34}"/>
              </a:ext>
            </a:extLst>
          </p:cNvPr>
          <p:cNvSpPr txBox="1"/>
          <p:nvPr/>
        </p:nvSpPr>
        <p:spPr>
          <a:xfrm>
            <a:off x="688588" y="893167"/>
            <a:ext cx="6189515" cy="246221"/>
          </a:xfrm>
          <a:prstGeom prst="rect">
            <a:avLst/>
          </a:prstGeom>
          <a:noFill/>
        </p:spPr>
        <p:txBody>
          <a:bodyPr wrap="none" rtlCol="0">
            <a:spAutoFit/>
          </a:bodyPr>
          <a:lstStyle/>
          <a:p>
            <a:r>
              <a:rPr kumimoji="1" lang="ja-JP" altLang="en-US" sz="1000" dirty="0"/>
              <a:t>部隊</a:t>
            </a:r>
            <a:r>
              <a:rPr kumimoji="1" lang="en-US" altLang="ja-JP" sz="1000" dirty="0"/>
              <a:t>HP</a:t>
            </a:r>
            <a:r>
              <a:rPr kumimoji="1" lang="ja-JP" altLang="en-US" sz="1000" dirty="0"/>
              <a:t>が</a:t>
            </a:r>
            <a:r>
              <a:rPr kumimoji="1" lang="en-US" altLang="ja-JP" sz="1000" dirty="0"/>
              <a:t>0</a:t>
            </a:r>
            <a:r>
              <a:rPr kumimoji="1" lang="ja-JP" altLang="en-US" sz="1000" dirty="0"/>
              <a:t>になった際、クリスタルを使用することで、部隊を復帰させバトルを続行することができる。</a:t>
            </a:r>
            <a:endParaRPr kumimoji="1" lang="en-US" altLang="ja-JP" sz="1000" dirty="0"/>
          </a:p>
        </p:txBody>
      </p:sp>
      <p:sp>
        <p:nvSpPr>
          <p:cNvPr id="24" name="テキスト ボックス 23">
            <a:extLst>
              <a:ext uri="{FF2B5EF4-FFF2-40B4-BE49-F238E27FC236}">
                <a16:creationId xmlns:a16="http://schemas.microsoft.com/office/drawing/2014/main" id="{CE350969-1D4C-4638-8D8E-0731A19AB1D3}"/>
              </a:ext>
            </a:extLst>
          </p:cNvPr>
          <p:cNvSpPr txBox="1"/>
          <p:nvPr/>
        </p:nvSpPr>
        <p:spPr>
          <a:xfrm>
            <a:off x="688588" y="1162532"/>
            <a:ext cx="1107996" cy="276999"/>
          </a:xfrm>
          <a:prstGeom prst="rect">
            <a:avLst/>
          </a:prstGeom>
          <a:noFill/>
        </p:spPr>
        <p:txBody>
          <a:bodyPr wrap="none" rtlCol="0">
            <a:spAutoFit/>
          </a:bodyPr>
          <a:lstStyle/>
          <a:p>
            <a:r>
              <a:rPr kumimoji="1" lang="ja-JP" altLang="en-US" sz="1200" b="1" dirty="0"/>
              <a:t>○部隊の状態</a:t>
            </a:r>
          </a:p>
        </p:txBody>
      </p:sp>
      <p:sp>
        <p:nvSpPr>
          <p:cNvPr id="25" name="テキスト ボックス 24">
            <a:extLst>
              <a:ext uri="{FF2B5EF4-FFF2-40B4-BE49-F238E27FC236}">
                <a16:creationId xmlns:a16="http://schemas.microsoft.com/office/drawing/2014/main" id="{221B111C-FE8F-438D-B83C-5B87518237D3}"/>
              </a:ext>
            </a:extLst>
          </p:cNvPr>
          <p:cNvSpPr txBox="1"/>
          <p:nvPr/>
        </p:nvSpPr>
        <p:spPr>
          <a:xfrm>
            <a:off x="890894" y="1439531"/>
            <a:ext cx="4836580" cy="400110"/>
          </a:xfrm>
          <a:prstGeom prst="rect">
            <a:avLst/>
          </a:prstGeom>
          <a:noFill/>
        </p:spPr>
        <p:txBody>
          <a:bodyPr wrap="none" rtlCol="0">
            <a:spAutoFit/>
          </a:bodyPr>
          <a:lstStyle/>
          <a:p>
            <a:r>
              <a:rPr kumimoji="1" lang="ja-JP" altLang="en-US" sz="1000" dirty="0"/>
              <a:t>今までのバトルのバフ、支援兵器の状態はそのままで、</a:t>
            </a:r>
            <a:r>
              <a:rPr kumimoji="1" lang="en-US" altLang="ja-JP" sz="1000" dirty="0"/>
              <a:t>HP</a:t>
            </a:r>
            <a:r>
              <a:rPr kumimoji="1" lang="ja-JP" altLang="en-US" sz="1000" dirty="0"/>
              <a:t>のみ回復し続行する。</a:t>
            </a:r>
            <a:endParaRPr kumimoji="1" lang="en-US" altLang="ja-JP" sz="1000" dirty="0"/>
          </a:p>
          <a:p>
            <a:r>
              <a:rPr kumimoji="1" lang="ja-JP" altLang="en-US" sz="1000" dirty="0"/>
              <a:t>キズナメーター、</a:t>
            </a:r>
            <a:r>
              <a:rPr kumimoji="1" lang="en-US" altLang="ja-JP" sz="1000" dirty="0"/>
              <a:t>TR</a:t>
            </a:r>
            <a:r>
              <a:rPr kumimoji="1" lang="ja-JP" altLang="en-US" sz="1000" dirty="0"/>
              <a:t>カードについてのメーターも引継ぎのみとする。</a:t>
            </a:r>
            <a:endParaRPr kumimoji="1" lang="en-US" altLang="ja-JP" sz="1000" dirty="0"/>
          </a:p>
        </p:txBody>
      </p:sp>
      <p:sp>
        <p:nvSpPr>
          <p:cNvPr id="26" name="四角形: 角を丸くする 25">
            <a:extLst>
              <a:ext uri="{FF2B5EF4-FFF2-40B4-BE49-F238E27FC236}">
                <a16:creationId xmlns:a16="http://schemas.microsoft.com/office/drawing/2014/main" id="{2517E160-AF4E-4343-B660-92E719FF7726}"/>
              </a:ext>
            </a:extLst>
          </p:cNvPr>
          <p:cNvSpPr/>
          <p:nvPr/>
        </p:nvSpPr>
        <p:spPr>
          <a:xfrm>
            <a:off x="5929780" y="1301031"/>
            <a:ext cx="2889849" cy="120158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endParaRPr kumimoji="1" lang="en-US" altLang="ja-JP" sz="1000" dirty="0">
              <a:solidFill>
                <a:schemeClr val="tx1"/>
              </a:solidFill>
            </a:endParaRPr>
          </a:p>
          <a:p>
            <a:r>
              <a:rPr kumimoji="1" lang="ja-JP" altLang="en-US" sz="1000" dirty="0">
                <a:solidFill>
                  <a:schemeClr val="tx1"/>
                </a:solidFill>
              </a:rPr>
              <a:t>本ゲームにおいて、キズナメーターや</a:t>
            </a:r>
            <a:r>
              <a:rPr kumimoji="1" lang="en-US" altLang="ja-JP" sz="1000" dirty="0">
                <a:solidFill>
                  <a:schemeClr val="tx1"/>
                </a:solidFill>
              </a:rPr>
              <a:t>TR</a:t>
            </a:r>
            <a:r>
              <a:rPr kumimoji="1" lang="ja-JP" altLang="en-US" sz="1000" dirty="0">
                <a:solidFill>
                  <a:schemeClr val="tx1"/>
                </a:solidFill>
              </a:rPr>
              <a:t>メーターが最大になるボーナスを適用すると、強力になりすぎる可能性があるため、現状では</a:t>
            </a:r>
            <a:endParaRPr kumimoji="1" lang="en-US" altLang="ja-JP" sz="1000" dirty="0">
              <a:solidFill>
                <a:schemeClr val="tx1"/>
              </a:solidFill>
            </a:endParaRPr>
          </a:p>
          <a:p>
            <a:r>
              <a:rPr kumimoji="1" lang="ja-JP" altLang="en-US" sz="1000" dirty="0">
                <a:solidFill>
                  <a:schemeClr val="tx1"/>
                </a:solidFill>
              </a:rPr>
              <a:t>これらは戦闘前の状態を引き継ぐのみとする。</a:t>
            </a:r>
          </a:p>
        </p:txBody>
      </p:sp>
      <p:sp>
        <p:nvSpPr>
          <p:cNvPr id="27" name="テキスト ボックス 26">
            <a:extLst>
              <a:ext uri="{FF2B5EF4-FFF2-40B4-BE49-F238E27FC236}">
                <a16:creationId xmlns:a16="http://schemas.microsoft.com/office/drawing/2014/main" id="{85C0ABA8-E4F2-4A66-B249-BC88A5748016}"/>
              </a:ext>
            </a:extLst>
          </p:cNvPr>
          <p:cNvSpPr txBox="1"/>
          <p:nvPr/>
        </p:nvSpPr>
        <p:spPr>
          <a:xfrm>
            <a:off x="688588" y="1908987"/>
            <a:ext cx="1107996" cy="276999"/>
          </a:xfrm>
          <a:prstGeom prst="rect">
            <a:avLst/>
          </a:prstGeom>
          <a:noFill/>
        </p:spPr>
        <p:txBody>
          <a:bodyPr wrap="none" rtlCol="0">
            <a:spAutoFit/>
          </a:bodyPr>
          <a:lstStyle/>
          <a:p>
            <a:r>
              <a:rPr kumimoji="1" lang="ja-JP" altLang="en-US" sz="1200" b="1" dirty="0"/>
              <a:t>○怪獣の状態</a:t>
            </a:r>
          </a:p>
        </p:txBody>
      </p:sp>
      <p:sp>
        <p:nvSpPr>
          <p:cNvPr id="28" name="テキスト ボックス 27">
            <a:extLst>
              <a:ext uri="{FF2B5EF4-FFF2-40B4-BE49-F238E27FC236}">
                <a16:creationId xmlns:a16="http://schemas.microsoft.com/office/drawing/2014/main" id="{1CBFEADB-15D9-4EBA-87C3-08C90499E29E}"/>
              </a:ext>
            </a:extLst>
          </p:cNvPr>
          <p:cNvSpPr txBox="1"/>
          <p:nvPr/>
        </p:nvSpPr>
        <p:spPr>
          <a:xfrm>
            <a:off x="890894" y="2139784"/>
            <a:ext cx="3647152" cy="400110"/>
          </a:xfrm>
          <a:prstGeom prst="rect">
            <a:avLst/>
          </a:prstGeom>
          <a:noFill/>
        </p:spPr>
        <p:txBody>
          <a:bodyPr wrap="none" rtlCol="0">
            <a:spAutoFit/>
          </a:bodyPr>
          <a:lstStyle/>
          <a:p>
            <a:r>
              <a:rPr kumimoji="1" lang="ja-JP" altLang="en-US" sz="1000" dirty="0"/>
              <a:t>こちらは全てのパラメータをそのまま引き継ぐのみとする。</a:t>
            </a:r>
            <a:endParaRPr kumimoji="1" lang="en-US" altLang="ja-JP" sz="1000" dirty="0"/>
          </a:p>
          <a:p>
            <a:r>
              <a:rPr kumimoji="1" lang="ja-JP" altLang="en-US" sz="1000" dirty="0"/>
              <a:t>デバフ、バフの解除等は行われない。</a:t>
            </a:r>
            <a:endParaRPr kumimoji="1" lang="en-US" altLang="ja-JP" sz="1000" dirty="0"/>
          </a:p>
        </p:txBody>
      </p:sp>
      <p:sp>
        <p:nvSpPr>
          <p:cNvPr id="29" name="テキスト ボックス 28">
            <a:extLst>
              <a:ext uri="{FF2B5EF4-FFF2-40B4-BE49-F238E27FC236}">
                <a16:creationId xmlns:a16="http://schemas.microsoft.com/office/drawing/2014/main" id="{7F1AE166-CCE8-47AD-BBA7-3C441E759317}"/>
              </a:ext>
            </a:extLst>
          </p:cNvPr>
          <p:cNvSpPr txBox="1"/>
          <p:nvPr/>
        </p:nvSpPr>
        <p:spPr>
          <a:xfrm>
            <a:off x="688588" y="2762215"/>
            <a:ext cx="1723549" cy="276999"/>
          </a:xfrm>
          <a:prstGeom prst="rect">
            <a:avLst/>
          </a:prstGeom>
          <a:noFill/>
        </p:spPr>
        <p:txBody>
          <a:bodyPr wrap="none" rtlCol="0">
            <a:spAutoFit/>
          </a:bodyPr>
          <a:lstStyle/>
          <a:p>
            <a:r>
              <a:rPr kumimoji="1" lang="ja-JP" altLang="en-US" sz="1200" b="1" dirty="0"/>
              <a:t>○コンティニュー価格</a:t>
            </a:r>
          </a:p>
        </p:txBody>
      </p:sp>
      <p:sp>
        <p:nvSpPr>
          <p:cNvPr id="30" name="テキスト ボックス 29">
            <a:extLst>
              <a:ext uri="{FF2B5EF4-FFF2-40B4-BE49-F238E27FC236}">
                <a16:creationId xmlns:a16="http://schemas.microsoft.com/office/drawing/2014/main" id="{5C6D333C-BAA8-448B-85DD-76DE082C721E}"/>
              </a:ext>
            </a:extLst>
          </p:cNvPr>
          <p:cNvSpPr txBox="1"/>
          <p:nvPr/>
        </p:nvSpPr>
        <p:spPr>
          <a:xfrm>
            <a:off x="890894" y="2993012"/>
            <a:ext cx="4115229" cy="400110"/>
          </a:xfrm>
          <a:prstGeom prst="rect">
            <a:avLst/>
          </a:prstGeom>
          <a:noFill/>
        </p:spPr>
        <p:txBody>
          <a:bodyPr wrap="none" rtlCol="0">
            <a:spAutoFit/>
          </a:bodyPr>
          <a:lstStyle/>
          <a:p>
            <a:r>
              <a:rPr kumimoji="1" lang="ja-JP" altLang="en-US" sz="1000" dirty="0"/>
              <a:t>コンティニューはクリスタルのみで行え、</a:t>
            </a:r>
            <a:r>
              <a:rPr kumimoji="1" lang="en-US" altLang="ja-JP" sz="1000" dirty="0"/>
              <a:t>300</a:t>
            </a:r>
            <a:r>
              <a:rPr kumimoji="1" lang="ja-JP" altLang="en-US" sz="1000" dirty="0"/>
              <a:t>クリスタルで行える。</a:t>
            </a:r>
            <a:endParaRPr kumimoji="1" lang="en-US" altLang="ja-JP" sz="1000" dirty="0"/>
          </a:p>
          <a:p>
            <a:r>
              <a:rPr kumimoji="1" lang="ja-JP" altLang="en-US" sz="1000" dirty="0"/>
              <a:t>（要調整）</a:t>
            </a:r>
            <a:endParaRPr kumimoji="1" lang="en-US" altLang="ja-JP" sz="1000" dirty="0"/>
          </a:p>
        </p:txBody>
      </p:sp>
    </p:spTree>
    <p:extLst>
      <p:ext uri="{BB962C8B-B14F-4D97-AF65-F5344CB8AC3E}">
        <p14:creationId xmlns:p14="http://schemas.microsoft.com/office/powerpoint/2010/main" val="190865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C880A57-AD00-4B1B-A2C0-C04348DE2F2E}"/>
              </a:ext>
            </a:extLst>
          </p:cNvPr>
          <p:cNvPicPr>
            <a:picLocks noChangeAspect="1"/>
          </p:cNvPicPr>
          <p:nvPr/>
        </p:nvPicPr>
        <p:blipFill>
          <a:blip r:embed="rId2"/>
          <a:stretch>
            <a:fillRect/>
          </a:stretch>
        </p:blipFill>
        <p:spPr>
          <a:xfrm>
            <a:off x="4582828" y="4777069"/>
            <a:ext cx="900736" cy="15967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523220"/>
          </a:xfrm>
          <a:prstGeom prst="rect">
            <a:avLst/>
          </a:prstGeom>
          <a:noFill/>
        </p:spPr>
        <p:txBody>
          <a:bodyPr wrap="none" rtlCol="0">
            <a:spAutoFit/>
          </a:bodyPr>
          <a:lstStyle/>
          <a:p>
            <a:r>
              <a:rPr kumimoji="1" lang="ja-JP" altLang="en-US" sz="1400" b="1" dirty="0"/>
              <a:t>●フロー</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endParaRPr kumimoji="1" lang="en-US" altLang="ja-JP" sz="1000" b="1" dirty="0">
              <a:solidFill>
                <a:srgbClr val="FF0000"/>
              </a:solidFill>
            </a:endParaRPr>
          </a:p>
          <a:p>
            <a:r>
              <a:rPr kumimoji="1" lang="ja-JP" altLang="en-US" sz="1400" b="1" dirty="0"/>
              <a:t>　（メニュー）</a:t>
            </a:r>
          </a:p>
        </p:txBody>
      </p:sp>
      <p:sp>
        <p:nvSpPr>
          <p:cNvPr id="23" name="テキスト ボックス 22">
            <a:extLst>
              <a:ext uri="{FF2B5EF4-FFF2-40B4-BE49-F238E27FC236}">
                <a16:creationId xmlns:a16="http://schemas.microsoft.com/office/drawing/2014/main" id="{15A9A09C-BFB9-47C8-ADC5-62EC4D69D908}"/>
              </a:ext>
            </a:extLst>
          </p:cNvPr>
          <p:cNvSpPr txBox="1"/>
          <p:nvPr/>
        </p:nvSpPr>
        <p:spPr>
          <a:xfrm>
            <a:off x="569106" y="1768068"/>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バトル中</a:t>
            </a:r>
          </a:p>
        </p:txBody>
      </p:sp>
      <p:pic>
        <p:nvPicPr>
          <p:cNvPr id="5" name="図 4" descr="バス, モニター, 携帯電話 が含まれている画像&#10;&#10;自動的に生成された説明">
            <a:extLst>
              <a:ext uri="{FF2B5EF4-FFF2-40B4-BE49-F238E27FC236}">
                <a16:creationId xmlns:a16="http://schemas.microsoft.com/office/drawing/2014/main" id="{9D932B5E-FC38-42B9-9B25-102E7F487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7031" y="1062019"/>
            <a:ext cx="902811" cy="1596763"/>
          </a:xfrm>
          <a:prstGeom prst="rect">
            <a:avLst/>
          </a:prstGeom>
        </p:spPr>
      </p:pic>
      <p:pic>
        <p:nvPicPr>
          <p:cNvPr id="22" name="図 21" descr="白いバックグラウンドのスクリーンショット&#10;&#10;自動的に生成された説明">
            <a:extLst>
              <a:ext uri="{FF2B5EF4-FFF2-40B4-BE49-F238E27FC236}">
                <a16:creationId xmlns:a16="http://schemas.microsoft.com/office/drawing/2014/main" id="{EFFC4530-3716-46AA-A373-31841123A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062019"/>
            <a:ext cx="899442" cy="1596763"/>
          </a:xfrm>
          <a:prstGeom prst="rect">
            <a:avLst/>
          </a:prstGeom>
        </p:spPr>
      </p:pic>
      <p:pic>
        <p:nvPicPr>
          <p:cNvPr id="25" name="図 24" descr="時計 が含まれている画像&#10;&#10;自動的に生成された説明">
            <a:extLst>
              <a:ext uri="{FF2B5EF4-FFF2-40B4-BE49-F238E27FC236}">
                <a16:creationId xmlns:a16="http://schemas.microsoft.com/office/drawing/2014/main" id="{DAC5D804-BA9A-4BE9-A2B1-07CEBBADAD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911686"/>
            <a:ext cx="899442" cy="1596763"/>
          </a:xfrm>
          <a:prstGeom prst="rect">
            <a:avLst/>
          </a:prstGeom>
        </p:spPr>
      </p:pic>
      <p:sp>
        <p:nvSpPr>
          <p:cNvPr id="33" name="楕円 32">
            <a:extLst>
              <a:ext uri="{FF2B5EF4-FFF2-40B4-BE49-F238E27FC236}">
                <a16:creationId xmlns:a16="http://schemas.microsoft.com/office/drawing/2014/main" id="{9DC4897D-40F1-4E77-9C32-DD2AD98AE170}"/>
              </a:ext>
            </a:extLst>
          </p:cNvPr>
          <p:cNvSpPr/>
          <p:nvPr/>
        </p:nvSpPr>
        <p:spPr>
          <a:xfrm>
            <a:off x="3515300" y="1706511"/>
            <a:ext cx="307777" cy="3077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BB1CFDAD-F8B3-43B9-A662-194B246DBCD2}"/>
              </a:ext>
            </a:extLst>
          </p:cNvPr>
          <p:cNvCxnSpPr>
            <a:stCxn id="23" idx="3"/>
            <a:endCxn id="5" idx="1"/>
          </p:cNvCxnSpPr>
          <p:nvPr/>
        </p:nvCxnSpPr>
        <p:spPr>
          <a:xfrm>
            <a:off x="1446269" y="1860401"/>
            <a:ext cx="5707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A815DB3-F413-4ABF-8AA9-35E0461647F7}"/>
              </a:ext>
            </a:extLst>
          </p:cNvPr>
          <p:cNvCxnSpPr>
            <a:cxnSpLocks/>
            <a:stCxn id="5" idx="3"/>
            <a:endCxn id="33" idx="2"/>
          </p:cNvCxnSpPr>
          <p:nvPr/>
        </p:nvCxnSpPr>
        <p:spPr>
          <a:xfrm flipV="1">
            <a:off x="2919842" y="1860400"/>
            <a:ext cx="5954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8791D361-23BB-40A6-BB51-2560C8798152}"/>
              </a:ext>
            </a:extLst>
          </p:cNvPr>
          <p:cNvCxnSpPr>
            <a:cxnSpLocks/>
            <a:stCxn id="33" idx="6"/>
            <a:endCxn id="22" idx="1"/>
          </p:cNvCxnSpPr>
          <p:nvPr/>
        </p:nvCxnSpPr>
        <p:spPr>
          <a:xfrm>
            <a:off x="3823077" y="1860400"/>
            <a:ext cx="74892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9457B112-5F6B-4A5C-A4DE-AB5A840B456B}"/>
              </a:ext>
            </a:extLst>
          </p:cNvPr>
          <p:cNvCxnSpPr>
            <a:cxnSpLocks/>
            <a:stCxn id="33" idx="6"/>
            <a:endCxn id="25" idx="1"/>
          </p:cNvCxnSpPr>
          <p:nvPr/>
        </p:nvCxnSpPr>
        <p:spPr>
          <a:xfrm>
            <a:off x="3823077" y="1860400"/>
            <a:ext cx="748923" cy="18496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0">
            <a:extLst>
              <a:ext uri="{FF2B5EF4-FFF2-40B4-BE49-F238E27FC236}">
                <a16:creationId xmlns:a16="http://schemas.microsoft.com/office/drawing/2014/main" id="{005AD28A-EE43-4427-9072-2088F4882801}"/>
              </a:ext>
            </a:extLst>
          </p:cNvPr>
          <p:cNvCxnSpPr>
            <a:cxnSpLocks/>
            <a:stCxn id="33" idx="6"/>
            <a:endCxn id="2" idx="1"/>
          </p:cNvCxnSpPr>
          <p:nvPr/>
        </p:nvCxnSpPr>
        <p:spPr>
          <a:xfrm>
            <a:off x="3823077" y="1860400"/>
            <a:ext cx="759751" cy="37150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FFBD4121-73D7-464B-9E17-544BDBA84CA9}"/>
              </a:ext>
            </a:extLst>
          </p:cNvPr>
          <p:cNvSpPr txBox="1"/>
          <p:nvPr/>
        </p:nvSpPr>
        <p:spPr>
          <a:xfrm>
            <a:off x="3848725" y="1598790"/>
            <a:ext cx="723275" cy="184666"/>
          </a:xfrm>
          <a:prstGeom prst="rect">
            <a:avLst/>
          </a:prstGeom>
          <a:noFill/>
          <a:ln>
            <a:noFill/>
          </a:ln>
        </p:spPr>
        <p:txBody>
          <a:bodyPr wrap="none" rtlCol="0">
            <a:spAutoFit/>
          </a:bodyPr>
          <a:lstStyle>
            <a:defPPr>
              <a:defRPr lang="en-US"/>
            </a:defPPr>
            <a:lvl1pPr algn="ctr">
              <a:defRPr kumimoji="1" sz="600"/>
            </a:lvl1pPr>
          </a:lstStyle>
          <a:p>
            <a:r>
              <a:rPr lang="ja-JP" altLang="en-US" dirty="0"/>
              <a:t>ミッション確認</a:t>
            </a:r>
          </a:p>
        </p:txBody>
      </p:sp>
      <p:sp>
        <p:nvSpPr>
          <p:cNvPr id="61" name="テキスト ボックス 60">
            <a:extLst>
              <a:ext uri="{FF2B5EF4-FFF2-40B4-BE49-F238E27FC236}">
                <a16:creationId xmlns:a16="http://schemas.microsoft.com/office/drawing/2014/main" id="{0C6D5468-D624-4A28-8EDF-F32B4D61D89D}"/>
              </a:ext>
            </a:extLst>
          </p:cNvPr>
          <p:cNvSpPr txBox="1"/>
          <p:nvPr/>
        </p:nvSpPr>
        <p:spPr>
          <a:xfrm>
            <a:off x="3925669" y="3453638"/>
            <a:ext cx="646331" cy="184666"/>
          </a:xfrm>
          <a:prstGeom prst="rect">
            <a:avLst/>
          </a:prstGeom>
          <a:noFill/>
          <a:ln>
            <a:noFill/>
          </a:ln>
        </p:spPr>
        <p:txBody>
          <a:bodyPr wrap="none" rtlCol="0">
            <a:spAutoFit/>
          </a:bodyPr>
          <a:lstStyle>
            <a:defPPr>
              <a:defRPr lang="en-US"/>
            </a:defPPr>
            <a:lvl1pPr algn="ctr">
              <a:defRPr kumimoji="1" sz="600"/>
            </a:lvl1pPr>
          </a:lstStyle>
          <a:p>
            <a:r>
              <a:rPr lang="ja-JP" altLang="en-US" dirty="0"/>
              <a:t>サウンド設定</a:t>
            </a:r>
          </a:p>
        </p:txBody>
      </p:sp>
      <p:sp>
        <p:nvSpPr>
          <p:cNvPr id="62" name="テキスト ボックス 61">
            <a:extLst>
              <a:ext uri="{FF2B5EF4-FFF2-40B4-BE49-F238E27FC236}">
                <a16:creationId xmlns:a16="http://schemas.microsoft.com/office/drawing/2014/main" id="{59B4A700-E3B1-4E04-B002-272C00DEA609}"/>
              </a:ext>
            </a:extLst>
          </p:cNvPr>
          <p:cNvSpPr txBox="1"/>
          <p:nvPr/>
        </p:nvSpPr>
        <p:spPr>
          <a:xfrm>
            <a:off x="4248834" y="5310571"/>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dirty="0"/>
              <a:t>撤退</a:t>
            </a:r>
          </a:p>
        </p:txBody>
      </p:sp>
      <p:sp>
        <p:nvSpPr>
          <p:cNvPr id="64" name="ひし形 63">
            <a:extLst>
              <a:ext uri="{FF2B5EF4-FFF2-40B4-BE49-F238E27FC236}">
                <a16:creationId xmlns:a16="http://schemas.microsoft.com/office/drawing/2014/main" id="{1C712B23-4941-4DD6-BDB0-FACF9F8797EE}"/>
              </a:ext>
            </a:extLst>
          </p:cNvPr>
          <p:cNvSpPr/>
          <p:nvPr/>
        </p:nvSpPr>
        <p:spPr>
          <a:xfrm>
            <a:off x="6869407" y="5343926"/>
            <a:ext cx="984178"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solidFill>
                  <a:schemeClr val="tx1"/>
                </a:solidFill>
              </a:rPr>
              <a:t>撤退</a:t>
            </a:r>
          </a:p>
        </p:txBody>
      </p:sp>
      <p:cxnSp>
        <p:nvCxnSpPr>
          <p:cNvPr id="67" name="直線矢印コネクタ 66">
            <a:extLst>
              <a:ext uri="{FF2B5EF4-FFF2-40B4-BE49-F238E27FC236}">
                <a16:creationId xmlns:a16="http://schemas.microsoft.com/office/drawing/2014/main" id="{DA3A2619-CC15-4A48-9405-9CFA03ED6F6D}"/>
              </a:ext>
            </a:extLst>
          </p:cNvPr>
          <p:cNvCxnSpPr>
            <a:cxnSpLocks/>
            <a:stCxn id="2" idx="3"/>
            <a:endCxn id="7" idx="1"/>
          </p:cNvCxnSpPr>
          <p:nvPr/>
        </p:nvCxnSpPr>
        <p:spPr>
          <a:xfrm flipV="1">
            <a:off x="5483564" y="5575448"/>
            <a:ext cx="2540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FC6A17BE-F8D2-4290-B2C5-214E73B027F0}"/>
              </a:ext>
            </a:extLst>
          </p:cNvPr>
          <p:cNvSpPr txBox="1"/>
          <p:nvPr/>
        </p:nvSpPr>
        <p:spPr>
          <a:xfrm>
            <a:off x="6922914" y="4684737"/>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ホーム画面</a:t>
            </a:r>
            <a:endParaRPr lang="ja-JP" altLang="en-US" dirty="0"/>
          </a:p>
        </p:txBody>
      </p:sp>
      <p:sp>
        <p:nvSpPr>
          <p:cNvPr id="73" name="テキスト ボックス 72">
            <a:extLst>
              <a:ext uri="{FF2B5EF4-FFF2-40B4-BE49-F238E27FC236}">
                <a16:creationId xmlns:a16="http://schemas.microsoft.com/office/drawing/2014/main" id="{BC265A69-09B6-4C57-9068-8B00D2A1564B}"/>
              </a:ext>
            </a:extLst>
          </p:cNvPr>
          <p:cNvSpPr txBox="1"/>
          <p:nvPr/>
        </p:nvSpPr>
        <p:spPr>
          <a:xfrm>
            <a:off x="6922914" y="5014331"/>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フェードアウト</a:t>
            </a:r>
          </a:p>
        </p:txBody>
      </p:sp>
      <p:cxnSp>
        <p:nvCxnSpPr>
          <p:cNvPr id="74" name="直線矢印コネクタ 73">
            <a:extLst>
              <a:ext uri="{FF2B5EF4-FFF2-40B4-BE49-F238E27FC236}">
                <a16:creationId xmlns:a16="http://schemas.microsoft.com/office/drawing/2014/main" id="{9F9984B7-37CA-4A39-9016-D109B13176B9}"/>
              </a:ext>
            </a:extLst>
          </p:cNvPr>
          <p:cNvCxnSpPr>
            <a:cxnSpLocks/>
            <a:stCxn id="64" idx="0"/>
            <a:endCxn id="73" idx="2"/>
          </p:cNvCxnSpPr>
          <p:nvPr/>
        </p:nvCxnSpPr>
        <p:spPr>
          <a:xfrm flipV="1">
            <a:off x="7361496" y="5198997"/>
            <a:ext cx="0" cy="144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FF77DC95-9CEA-49EA-B97F-CCE987D864A7}"/>
              </a:ext>
            </a:extLst>
          </p:cNvPr>
          <p:cNvCxnSpPr>
            <a:cxnSpLocks/>
            <a:stCxn id="73" idx="0"/>
            <a:endCxn id="72" idx="2"/>
          </p:cNvCxnSpPr>
          <p:nvPr/>
        </p:nvCxnSpPr>
        <p:spPr>
          <a:xfrm flipV="1">
            <a:off x="7361496" y="4869403"/>
            <a:ext cx="0" cy="14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12D4A91-097F-4D92-8A99-7EEBC53793B8}"/>
              </a:ext>
            </a:extLst>
          </p:cNvPr>
          <p:cNvSpPr txBox="1"/>
          <p:nvPr/>
        </p:nvSpPr>
        <p:spPr>
          <a:xfrm>
            <a:off x="7377991" y="5218238"/>
            <a:ext cx="229550" cy="184666"/>
          </a:xfrm>
          <a:prstGeom prst="rect">
            <a:avLst/>
          </a:prstGeom>
          <a:noFill/>
          <a:ln>
            <a:noFill/>
          </a:ln>
        </p:spPr>
        <p:txBody>
          <a:bodyPr wrap="none" rtlCol="0">
            <a:spAutoFit/>
          </a:bodyPr>
          <a:lstStyle>
            <a:defPPr>
              <a:defRPr lang="en-US"/>
            </a:defPPr>
            <a:lvl1pPr algn="ctr">
              <a:defRPr kumimoji="1" sz="600"/>
            </a:lvl1pPr>
          </a:lstStyle>
          <a:p>
            <a:r>
              <a:rPr lang="en-US" altLang="ja-JP" dirty="0"/>
              <a:t>Y</a:t>
            </a:r>
            <a:endParaRPr lang="ja-JP" altLang="en-US" dirty="0"/>
          </a:p>
        </p:txBody>
      </p:sp>
      <p:sp>
        <p:nvSpPr>
          <p:cNvPr id="81" name="テキスト ボックス 80">
            <a:extLst>
              <a:ext uri="{FF2B5EF4-FFF2-40B4-BE49-F238E27FC236}">
                <a16:creationId xmlns:a16="http://schemas.microsoft.com/office/drawing/2014/main" id="{B7486543-49F6-4ECA-988B-B731F1769F05}"/>
              </a:ext>
            </a:extLst>
          </p:cNvPr>
          <p:cNvSpPr txBox="1"/>
          <p:nvPr/>
        </p:nvSpPr>
        <p:spPr>
          <a:xfrm>
            <a:off x="7809559" y="5622311"/>
            <a:ext cx="242375" cy="184666"/>
          </a:xfrm>
          <a:prstGeom prst="rect">
            <a:avLst/>
          </a:prstGeom>
          <a:noFill/>
          <a:ln>
            <a:noFill/>
          </a:ln>
        </p:spPr>
        <p:txBody>
          <a:bodyPr wrap="none" rtlCol="0">
            <a:spAutoFit/>
          </a:bodyPr>
          <a:lstStyle>
            <a:defPPr>
              <a:defRPr lang="en-US"/>
            </a:defPPr>
            <a:lvl1pPr algn="ctr">
              <a:defRPr kumimoji="1" sz="600"/>
            </a:lvl1pPr>
          </a:lstStyle>
          <a:p>
            <a:r>
              <a:rPr lang="en-US" altLang="ja-JP" dirty="0"/>
              <a:t>N</a:t>
            </a:r>
            <a:endParaRPr lang="ja-JP" altLang="en-US" dirty="0"/>
          </a:p>
        </p:txBody>
      </p:sp>
      <p:cxnSp>
        <p:nvCxnSpPr>
          <p:cNvPr id="82" name="直線矢印コネクタ 40">
            <a:extLst>
              <a:ext uri="{FF2B5EF4-FFF2-40B4-BE49-F238E27FC236}">
                <a16:creationId xmlns:a16="http://schemas.microsoft.com/office/drawing/2014/main" id="{3BE47619-4EA0-4562-A1F7-8D1DD47B1D84}"/>
              </a:ext>
            </a:extLst>
          </p:cNvPr>
          <p:cNvCxnSpPr>
            <a:cxnSpLocks/>
            <a:stCxn id="64" idx="3"/>
            <a:endCxn id="5" idx="0"/>
          </p:cNvCxnSpPr>
          <p:nvPr/>
        </p:nvCxnSpPr>
        <p:spPr>
          <a:xfrm flipH="1" flipV="1">
            <a:off x="2468437" y="1062019"/>
            <a:ext cx="5385148" cy="4513433"/>
          </a:xfrm>
          <a:prstGeom prst="bentConnector4">
            <a:avLst>
              <a:gd name="adj1" fmla="val -4245"/>
              <a:gd name="adj2" fmla="val 1050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0B85CBC6-93A6-4A5A-BC0D-38CBB2826794}"/>
              </a:ext>
            </a:extLst>
          </p:cNvPr>
          <p:cNvCxnSpPr>
            <a:cxnSpLocks/>
          </p:cNvCxnSpPr>
          <p:nvPr/>
        </p:nvCxnSpPr>
        <p:spPr>
          <a:xfrm>
            <a:off x="5432970" y="3710068"/>
            <a:ext cx="2580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D5D45302-317C-4B7C-9840-95B647F9FD29}"/>
              </a:ext>
            </a:extLst>
          </p:cNvPr>
          <p:cNvCxnSpPr>
            <a:cxnSpLocks/>
            <a:stCxn id="22" idx="3"/>
          </p:cNvCxnSpPr>
          <p:nvPr/>
        </p:nvCxnSpPr>
        <p:spPr>
          <a:xfrm>
            <a:off x="5471442" y="1860401"/>
            <a:ext cx="2580492" cy="30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EC1400E9-6AD3-45B7-8E65-FFF10BCFFF3A}"/>
              </a:ext>
            </a:extLst>
          </p:cNvPr>
          <p:cNvSpPr txBox="1"/>
          <p:nvPr/>
        </p:nvSpPr>
        <p:spPr>
          <a:xfrm>
            <a:off x="1983368" y="2658782"/>
            <a:ext cx="970138" cy="184666"/>
          </a:xfrm>
          <a:prstGeom prst="rect">
            <a:avLst/>
          </a:prstGeom>
          <a:noFill/>
          <a:ln>
            <a:noFill/>
          </a:ln>
        </p:spPr>
        <p:txBody>
          <a:bodyPr wrap="none" rtlCol="0">
            <a:spAutoFit/>
          </a:bodyPr>
          <a:lstStyle>
            <a:defPPr>
              <a:defRPr lang="en-US"/>
            </a:defPPr>
            <a:lvl1pPr algn="ctr">
              <a:defRPr kumimoji="1" sz="600"/>
            </a:lvl1pPr>
          </a:lstStyle>
          <a:p>
            <a:r>
              <a:rPr lang="en-US" altLang="ja-JP" dirty="0">
                <a:latin typeface="+mn-ea"/>
              </a:rPr>
              <a:t>bt200.</a:t>
            </a:r>
            <a:r>
              <a:rPr lang="ja-JP" altLang="en-US" dirty="0">
                <a:latin typeface="+mn-ea"/>
              </a:rPr>
              <a:t>バトルメニュー</a:t>
            </a:r>
          </a:p>
        </p:txBody>
      </p:sp>
      <p:sp>
        <p:nvSpPr>
          <p:cNvPr id="99" name="正方形/長方形 98">
            <a:extLst>
              <a:ext uri="{FF2B5EF4-FFF2-40B4-BE49-F238E27FC236}">
                <a16:creationId xmlns:a16="http://schemas.microsoft.com/office/drawing/2014/main" id="{B38F705E-9B1B-4C61-A8C0-E1AFB3929096}"/>
              </a:ext>
            </a:extLst>
          </p:cNvPr>
          <p:cNvSpPr/>
          <p:nvPr/>
        </p:nvSpPr>
        <p:spPr>
          <a:xfrm>
            <a:off x="4533640" y="2660250"/>
            <a:ext cx="970137" cy="184666"/>
          </a:xfrm>
          <a:prstGeom prst="rect">
            <a:avLst/>
          </a:prstGeom>
          <a:noFill/>
          <a:ln>
            <a:noFill/>
          </a:ln>
        </p:spPr>
        <p:txBody>
          <a:bodyPr wrap="none" rtlCol="0">
            <a:spAutoFit/>
          </a:bodyPr>
          <a:lstStyle/>
          <a:p>
            <a:pPr algn="ctr"/>
            <a:r>
              <a:rPr kumimoji="1" lang="ja-JP" altLang="en-US" sz="600" dirty="0">
                <a:latin typeface="+mn-ea"/>
              </a:rPr>
              <a:t>bt210.ミッション確認</a:t>
            </a:r>
          </a:p>
        </p:txBody>
      </p:sp>
      <p:sp>
        <p:nvSpPr>
          <p:cNvPr id="100" name="正方形/長方形 99">
            <a:extLst>
              <a:ext uri="{FF2B5EF4-FFF2-40B4-BE49-F238E27FC236}">
                <a16:creationId xmlns:a16="http://schemas.microsoft.com/office/drawing/2014/main" id="{B5D0F858-538F-48FF-A7CB-9A77BD1D504B}"/>
              </a:ext>
            </a:extLst>
          </p:cNvPr>
          <p:cNvSpPr/>
          <p:nvPr/>
        </p:nvSpPr>
        <p:spPr>
          <a:xfrm>
            <a:off x="4539777" y="4513575"/>
            <a:ext cx="893193" cy="184666"/>
          </a:xfrm>
          <a:prstGeom prst="rect">
            <a:avLst/>
          </a:prstGeom>
          <a:noFill/>
          <a:ln>
            <a:noFill/>
          </a:ln>
        </p:spPr>
        <p:txBody>
          <a:bodyPr wrap="none" rtlCol="0">
            <a:spAutoFit/>
          </a:bodyPr>
          <a:lstStyle/>
          <a:p>
            <a:pPr algn="ctr"/>
            <a:r>
              <a:rPr kumimoji="1" lang="en-US" altLang="ja-JP" sz="600" dirty="0">
                <a:latin typeface="+mn-ea"/>
              </a:rPr>
              <a:t>bt220.</a:t>
            </a:r>
            <a:r>
              <a:rPr kumimoji="1" lang="ja-JP" altLang="en-US" sz="600" dirty="0">
                <a:latin typeface="+mn-ea"/>
              </a:rPr>
              <a:t>サウンド設定</a:t>
            </a:r>
          </a:p>
        </p:txBody>
      </p:sp>
      <p:sp>
        <p:nvSpPr>
          <p:cNvPr id="101" name="正方形/長方形 100">
            <a:extLst>
              <a:ext uri="{FF2B5EF4-FFF2-40B4-BE49-F238E27FC236}">
                <a16:creationId xmlns:a16="http://schemas.microsoft.com/office/drawing/2014/main" id="{99E76AE2-213B-4E0D-94EF-4C6322D2DC28}"/>
              </a:ext>
            </a:extLst>
          </p:cNvPr>
          <p:cNvSpPr/>
          <p:nvPr/>
        </p:nvSpPr>
        <p:spPr>
          <a:xfrm>
            <a:off x="4621075" y="6387186"/>
            <a:ext cx="816249" cy="184666"/>
          </a:xfrm>
          <a:prstGeom prst="rect">
            <a:avLst/>
          </a:prstGeom>
          <a:noFill/>
          <a:ln>
            <a:noFill/>
          </a:ln>
        </p:spPr>
        <p:txBody>
          <a:bodyPr wrap="none" rtlCol="0">
            <a:spAutoFit/>
          </a:bodyPr>
          <a:lstStyle/>
          <a:p>
            <a:pPr algn="ctr"/>
            <a:r>
              <a:rPr kumimoji="1" lang="en-US" altLang="ja-JP" sz="600" dirty="0">
                <a:latin typeface="+mn-ea"/>
              </a:rPr>
              <a:t>bt230.</a:t>
            </a:r>
            <a:r>
              <a:rPr kumimoji="1" lang="ja-JP" altLang="en-US" sz="600" dirty="0">
                <a:latin typeface="+mn-ea"/>
              </a:rPr>
              <a:t>ギブアップ</a:t>
            </a:r>
          </a:p>
        </p:txBody>
      </p:sp>
      <p:pic>
        <p:nvPicPr>
          <p:cNvPr id="7" name="図 6">
            <a:extLst>
              <a:ext uri="{FF2B5EF4-FFF2-40B4-BE49-F238E27FC236}">
                <a16:creationId xmlns:a16="http://schemas.microsoft.com/office/drawing/2014/main" id="{4D159359-6B31-4BBA-BD65-C6DD3AABA9C6}"/>
              </a:ext>
            </a:extLst>
          </p:cNvPr>
          <p:cNvPicPr>
            <a:picLocks noChangeAspect="1"/>
          </p:cNvPicPr>
          <p:nvPr/>
        </p:nvPicPr>
        <p:blipFill>
          <a:blip r:embed="rId6"/>
          <a:stretch>
            <a:fillRect/>
          </a:stretch>
        </p:blipFill>
        <p:spPr>
          <a:xfrm>
            <a:off x="5737593" y="4777068"/>
            <a:ext cx="900736" cy="1596760"/>
          </a:xfrm>
          <a:prstGeom prst="rect">
            <a:avLst/>
          </a:prstGeom>
        </p:spPr>
      </p:pic>
      <p:sp>
        <p:nvSpPr>
          <p:cNvPr id="45" name="正方形/長方形 44">
            <a:extLst>
              <a:ext uri="{FF2B5EF4-FFF2-40B4-BE49-F238E27FC236}">
                <a16:creationId xmlns:a16="http://schemas.microsoft.com/office/drawing/2014/main" id="{8E51BC66-6E31-4F1E-BF66-6E3DAAC7BF7C}"/>
              </a:ext>
            </a:extLst>
          </p:cNvPr>
          <p:cNvSpPr/>
          <p:nvPr/>
        </p:nvSpPr>
        <p:spPr>
          <a:xfrm>
            <a:off x="5741364" y="6400108"/>
            <a:ext cx="893193" cy="184666"/>
          </a:xfrm>
          <a:prstGeom prst="rect">
            <a:avLst/>
          </a:prstGeom>
          <a:noFill/>
          <a:ln>
            <a:noFill/>
          </a:ln>
        </p:spPr>
        <p:txBody>
          <a:bodyPr wrap="none" rtlCol="0">
            <a:spAutoFit/>
          </a:bodyPr>
          <a:lstStyle/>
          <a:p>
            <a:pPr algn="ctr"/>
            <a:r>
              <a:rPr kumimoji="1" lang="en-US" altLang="ja-JP" sz="600">
                <a:latin typeface="+mn-ea"/>
              </a:rPr>
              <a:t>bt231.</a:t>
            </a:r>
            <a:r>
              <a:rPr kumimoji="1" lang="ja-JP" altLang="en-US" sz="600">
                <a:latin typeface="+mn-ea"/>
              </a:rPr>
              <a:t>ギブアップ２</a:t>
            </a:r>
            <a:endParaRPr kumimoji="1" lang="ja-JP" altLang="en-US" sz="600" dirty="0">
              <a:latin typeface="+mn-ea"/>
            </a:endParaRPr>
          </a:p>
        </p:txBody>
      </p:sp>
      <p:cxnSp>
        <p:nvCxnSpPr>
          <p:cNvPr id="46" name="直線矢印コネクタ 45">
            <a:extLst>
              <a:ext uri="{FF2B5EF4-FFF2-40B4-BE49-F238E27FC236}">
                <a16:creationId xmlns:a16="http://schemas.microsoft.com/office/drawing/2014/main" id="{16CCC381-53D5-4429-A292-F0B9BD9EE584}"/>
              </a:ext>
            </a:extLst>
          </p:cNvPr>
          <p:cNvCxnSpPr>
            <a:cxnSpLocks/>
            <a:stCxn id="7" idx="3"/>
            <a:endCxn id="64" idx="1"/>
          </p:cNvCxnSpPr>
          <p:nvPr/>
        </p:nvCxnSpPr>
        <p:spPr>
          <a:xfrm>
            <a:off x="6638329" y="5575448"/>
            <a:ext cx="231078"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178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図 116">
            <a:extLst>
              <a:ext uri="{FF2B5EF4-FFF2-40B4-BE49-F238E27FC236}">
                <a16:creationId xmlns:a16="http://schemas.microsoft.com/office/drawing/2014/main" id="{7CAA7824-E3E1-4A9B-97A6-ACC058A4F795}"/>
              </a:ext>
            </a:extLst>
          </p:cNvPr>
          <p:cNvPicPr>
            <a:picLocks noChangeAspect="1"/>
          </p:cNvPicPr>
          <p:nvPr/>
        </p:nvPicPr>
        <p:blipFill>
          <a:blip r:embed="rId2"/>
          <a:stretch>
            <a:fillRect/>
          </a:stretch>
        </p:blipFill>
        <p:spPr>
          <a:xfrm>
            <a:off x="5272821" y="3311351"/>
            <a:ext cx="898582" cy="1596761"/>
          </a:xfrm>
          <a:prstGeom prst="rect">
            <a:avLst/>
          </a:prstGeom>
        </p:spPr>
      </p:pic>
      <p:pic>
        <p:nvPicPr>
          <p:cNvPr id="10" name="図 9" descr="バス が含まれている画像&#10;&#10;自動的に生成された説明">
            <a:extLst>
              <a:ext uri="{FF2B5EF4-FFF2-40B4-BE49-F238E27FC236}">
                <a16:creationId xmlns:a16="http://schemas.microsoft.com/office/drawing/2014/main" id="{C5BFB487-41B3-4C06-AECA-37F4983FD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925" y="1463574"/>
            <a:ext cx="899442" cy="159676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523220"/>
          </a:xfrm>
          <a:prstGeom prst="rect">
            <a:avLst/>
          </a:prstGeom>
          <a:noFill/>
        </p:spPr>
        <p:txBody>
          <a:bodyPr wrap="none" rtlCol="0">
            <a:spAutoFit/>
          </a:bodyPr>
          <a:lstStyle/>
          <a:p>
            <a:r>
              <a:rPr kumimoji="1" lang="ja-JP" altLang="en-US" sz="1400" b="1"/>
              <a:t>●フロー</a:t>
            </a:r>
            <a:r>
              <a:rPr kumimoji="1" lang="ja-JP" altLang="en-US" sz="1000" b="1">
                <a:solidFill>
                  <a:srgbClr val="FF0000"/>
                </a:solidFill>
              </a:rPr>
              <a:t>（</a:t>
            </a:r>
            <a:r>
              <a:rPr kumimoji="1" lang="en-US" altLang="ja-JP" sz="1000" b="1">
                <a:solidFill>
                  <a:srgbClr val="FF0000"/>
                </a:solidFill>
              </a:rPr>
              <a:t>20200128</a:t>
            </a:r>
            <a:r>
              <a:rPr kumimoji="1" lang="ja-JP" altLang="en-US" sz="1000" b="1">
                <a:solidFill>
                  <a:srgbClr val="FF0000"/>
                </a:solidFill>
              </a:rPr>
              <a:t>修正）</a:t>
            </a:r>
            <a:endParaRPr kumimoji="1" lang="en-US" altLang="ja-JP" sz="1400" b="1" dirty="0">
              <a:solidFill>
                <a:srgbClr val="FF0000"/>
              </a:solidFill>
            </a:endParaRPr>
          </a:p>
          <a:p>
            <a:r>
              <a:rPr kumimoji="1" lang="ja-JP" altLang="en-US" sz="1400" b="1" dirty="0"/>
              <a:t>　（コンティニュー）</a:t>
            </a:r>
          </a:p>
        </p:txBody>
      </p:sp>
      <p:sp>
        <p:nvSpPr>
          <p:cNvPr id="23" name="テキスト ボックス 22">
            <a:extLst>
              <a:ext uri="{FF2B5EF4-FFF2-40B4-BE49-F238E27FC236}">
                <a16:creationId xmlns:a16="http://schemas.microsoft.com/office/drawing/2014/main" id="{15A9A09C-BFB9-47C8-ADC5-62EC4D69D908}"/>
              </a:ext>
            </a:extLst>
          </p:cNvPr>
          <p:cNvSpPr txBox="1"/>
          <p:nvPr/>
        </p:nvSpPr>
        <p:spPr>
          <a:xfrm>
            <a:off x="569106" y="2169623"/>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部隊</a:t>
            </a:r>
            <a:r>
              <a:rPr lang="en-US" altLang="ja-JP" dirty="0"/>
              <a:t>HP0</a:t>
            </a:r>
            <a:endParaRPr lang="ja-JP" altLang="en-US" dirty="0"/>
          </a:p>
        </p:txBody>
      </p:sp>
      <p:cxnSp>
        <p:nvCxnSpPr>
          <p:cNvPr id="29" name="直線矢印コネクタ 28">
            <a:extLst>
              <a:ext uri="{FF2B5EF4-FFF2-40B4-BE49-F238E27FC236}">
                <a16:creationId xmlns:a16="http://schemas.microsoft.com/office/drawing/2014/main" id="{BB1CFDAD-F8B3-43B9-A662-194B246DBCD2}"/>
              </a:ext>
            </a:extLst>
          </p:cNvPr>
          <p:cNvCxnSpPr>
            <a:cxnSpLocks/>
            <a:stCxn id="23" idx="3"/>
            <a:endCxn id="10" idx="1"/>
          </p:cNvCxnSpPr>
          <p:nvPr/>
        </p:nvCxnSpPr>
        <p:spPr>
          <a:xfrm flipV="1">
            <a:off x="1446269" y="2261955"/>
            <a:ext cx="2636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ひし形 63">
            <a:extLst>
              <a:ext uri="{FF2B5EF4-FFF2-40B4-BE49-F238E27FC236}">
                <a16:creationId xmlns:a16="http://schemas.microsoft.com/office/drawing/2014/main" id="{1C712B23-4941-4DD6-BDB0-FACF9F8797EE}"/>
              </a:ext>
            </a:extLst>
          </p:cNvPr>
          <p:cNvSpPr/>
          <p:nvPr/>
        </p:nvSpPr>
        <p:spPr>
          <a:xfrm>
            <a:off x="3884738" y="2816050"/>
            <a:ext cx="970139"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a:solidFill>
                  <a:schemeClr val="tx1"/>
                </a:solidFill>
              </a:rPr>
              <a:t>クリスタル？</a:t>
            </a:r>
            <a:endParaRPr kumimoji="1" lang="ja-JP" altLang="en-US" sz="700" dirty="0">
              <a:solidFill>
                <a:schemeClr val="tx1"/>
              </a:solidFill>
            </a:endParaRPr>
          </a:p>
        </p:txBody>
      </p:sp>
      <p:cxnSp>
        <p:nvCxnSpPr>
          <p:cNvPr id="74" name="直線矢印コネクタ 73">
            <a:extLst>
              <a:ext uri="{FF2B5EF4-FFF2-40B4-BE49-F238E27FC236}">
                <a16:creationId xmlns:a16="http://schemas.microsoft.com/office/drawing/2014/main" id="{9F9984B7-37CA-4A39-9016-D109B13176B9}"/>
              </a:ext>
            </a:extLst>
          </p:cNvPr>
          <p:cNvCxnSpPr>
            <a:cxnSpLocks/>
            <a:stCxn id="10" idx="3"/>
            <a:endCxn id="4" idx="2"/>
          </p:cNvCxnSpPr>
          <p:nvPr/>
        </p:nvCxnSpPr>
        <p:spPr>
          <a:xfrm flipV="1">
            <a:off x="2609367" y="2260668"/>
            <a:ext cx="264159" cy="1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12D4A91-097F-4D92-8A99-7EEBC53793B8}"/>
              </a:ext>
            </a:extLst>
          </p:cNvPr>
          <p:cNvSpPr txBox="1"/>
          <p:nvPr/>
        </p:nvSpPr>
        <p:spPr>
          <a:xfrm>
            <a:off x="3474012" y="2862909"/>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a:t>復活</a:t>
            </a:r>
            <a:endParaRPr lang="ja-JP" altLang="en-US" dirty="0"/>
          </a:p>
        </p:txBody>
      </p:sp>
      <p:cxnSp>
        <p:nvCxnSpPr>
          <p:cNvPr id="87" name="直線矢印コネクタ 86">
            <a:extLst>
              <a:ext uri="{FF2B5EF4-FFF2-40B4-BE49-F238E27FC236}">
                <a16:creationId xmlns:a16="http://schemas.microsoft.com/office/drawing/2014/main" id="{0B85CBC6-93A6-4A5A-BC0D-38CBB2826794}"/>
              </a:ext>
            </a:extLst>
          </p:cNvPr>
          <p:cNvCxnSpPr>
            <a:cxnSpLocks/>
            <a:stCxn id="64" idx="3"/>
            <a:endCxn id="57" idx="1"/>
          </p:cNvCxnSpPr>
          <p:nvPr/>
        </p:nvCxnSpPr>
        <p:spPr>
          <a:xfrm flipV="1">
            <a:off x="4854877" y="3047575"/>
            <a:ext cx="86723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D5D45302-317C-4B7C-9840-95B647F9FD29}"/>
              </a:ext>
            </a:extLst>
          </p:cNvPr>
          <p:cNvCxnSpPr>
            <a:cxnSpLocks/>
            <a:stCxn id="64" idx="2"/>
            <a:endCxn id="117" idx="1"/>
          </p:cNvCxnSpPr>
          <p:nvPr/>
        </p:nvCxnSpPr>
        <p:spPr>
          <a:xfrm rot="16200000" flipH="1">
            <a:off x="4405999" y="3242909"/>
            <a:ext cx="830631" cy="9030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EC1400E9-6AD3-45B7-8E65-FFF10BCFFF3A}"/>
              </a:ext>
            </a:extLst>
          </p:cNvPr>
          <p:cNvSpPr txBox="1"/>
          <p:nvPr/>
        </p:nvSpPr>
        <p:spPr>
          <a:xfrm>
            <a:off x="1674578" y="3060337"/>
            <a:ext cx="970138" cy="184666"/>
          </a:xfrm>
          <a:prstGeom prst="rect">
            <a:avLst/>
          </a:prstGeom>
          <a:noFill/>
          <a:ln>
            <a:noFill/>
          </a:ln>
        </p:spPr>
        <p:txBody>
          <a:bodyPr wrap="none" rtlCol="0">
            <a:spAutoFit/>
          </a:bodyPr>
          <a:lstStyle>
            <a:defPPr>
              <a:defRPr lang="en-US"/>
            </a:defPPr>
            <a:lvl1pPr algn="ctr">
              <a:defRPr kumimoji="1" sz="600"/>
            </a:lvl1pPr>
          </a:lstStyle>
          <a:p>
            <a:r>
              <a:rPr lang="en-US" altLang="ja-JP" dirty="0">
                <a:latin typeface="+mn-ea"/>
              </a:rPr>
              <a:t>bt300.</a:t>
            </a:r>
            <a:r>
              <a:rPr lang="ja-JP" altLang="en-US" dirty="0">
                <a:latin typeface="+mn-ea"/>
              </a:rPr>
              <a:t>コンティニュー</a:t>
            </a:r>
          </a:p>
        </p:txBody>
      </p:sp>
      <p:sp>
        <p:nvSpPr>
          <p:cNvPr id="57" name="テキスト ボックス 56">
            <a:extLst>
              <a:ext uri="{FF2B5EF4-FFF2-40B4-BE49-F238E27FC236}">
                <a16:creationId xmlns:a16="http://schemas.microsoft.com/office/drawing/2014/main" id="{FC02CF84-B661-4929-A6C7-7D676F1F8B5D}"/>
              </a:ext>
            </a:extLst>
          </p:cNvPr>
          <p:cNvSpPr txBox="1"/>
          <p:nvPr/>
        </p:nvSpPr>
        <p:spPr>
          <a:xfrm>
            <a:off x="5722112" y="2955242"/>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バトル</a:t>
            </a:r>
          </a:p>
        </p:txBody>
      </p:sp>
      <p:sp>
        <p:nvSpPr>
          <p:cNvPr id="4" name="楕円 3">
            <a:extLst>
              <a:ext uri="{FF2B5EF4-FFF2-40B4-BE49-F238E27FC236}">
                <a16:creationId xmlns:a16="http://schemas.microsoft.com/office/drawing/2014/main" id="{9A69A9F2-1003-48C3-AFEC-CED94ECB19BF}"/>
              </a:ext>
            </a:extLst>
          </p:cNvPr>
          <p:cNvSpPr/>
          <p:nvPr/>
        </p:nvSpPr>
        <p:spPr>
          <a:xfrm>
            <a:off x="2873526" y="2120017"/>
            <a:ext cx="281302" cy="281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F151ECEB-F181-4B28-AA4F-10237FC314FB}"/>
              </a:ext>
            </a:extLst>
          </p:cNvPr>
          <p:cNvSpPr txBox="1"/>
          <p:nvPr/>
        </p:nvSpPr>
        <p:spPr>
          <a:xfrm>
            <a:off x="3878759" y="2168335"/>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課金ウィンドウ</a:t>
            </a:r>
            <a:r>
              <a:rPr lang="en-US" altLang="ja-JP"/>
              <a:t>OPEN</a:t>
            </a:r>
            <a:endParaRPr lang="ja-JP" altLang="en-US" dirty="0"/>
          </a:p>
        </p:txBody>
      </p:sp>
      <p:sp>
        <p:nvSpPr>
          <p:cNvPr id="30" name="テキスト ボックス 29">
            <a:extLst>
              <a:ext uri="{FF2B5EF4-FFF2-40B4-BE49-F238E27FC236}">
                <a16:creationId xmlns:a16="http://schemas.microsoft.com/office/drawing/2014/main" id="{4E966DB9-062B-492C-A1EA-994F8B114528}"/>
              </a:ext>
            </a:extLst>
          </p:cNvPr>
          <p:cNvSpPr txBox="1"/>
          <p:nvPr/>
        </p:nvSpPr>
        <p:spPr>
          <a:xfrm>
            <a:off x="4758268" y="2816050"/>
            <a:ext cx="569387" cy="184666"/>
          </a:xfrm>
          <a:prstGeom prst="rect">
            <a:avLst/>
          </a:prstGeom>
          <a:noFill/>
          <a:ln>
            <a:noFill/>
          </a:ln>
        </p:spPr>
        <p:txBody>
          <a:bodyPr wrap="none" rtlCol="0">
            <a:spAutoFit/>
          </a:bodyPr>
          <a:lstStyle>
            <a:defPPr>
              <a:defRPr lang="en-US"/>
            </a:defPPr>
            <a:lvl1pPr algn="ctr">
              <a:defRPr kumimoji="1" sz="600"/>
            </a:lvl1pPr>
          </a:lstStyle>
          <a:p>
            <a:r>
              <a:rPr lang="ja-JP" altLang="en-US"/>
              <a:t>足りている</a:t>
            </a:r>
            <a:endParaRPr lang="ja-JP" altLang="en-US" dirty="0"/>
          </a:p>
        </p:txBody>
      </p:sp>
      <p:sp>
        <p:nvSpPr>
          <p:cNvPr id="33" name="テキスト ボックス 32">
            <a:extLst>
              <a:ext uri="{FF2B5EF4-FFF2-40B4-BE49-F238E27FC236}">
                <a16:creationId xmlns:a16="http://schemas.microsoft.com/office/drawing/2014/main" id="{B46B955C-A4FF-457C-A956-813EBE08E51A}"/>
              </a:ext>
            </a:extLst>
          </p:cNvPr>
          <p:cNvSpPr txBox="1"/>
          <p:nvPr/>
        </p:nvSpPr>
        <p:spPr>
          <a:xfrm>
            <a:off x="4320569" y="3311352"/>
            <a:ext cx="646331" cy="184666"/>
          </a:xfrm>
          <a:prstGeom prst="rect">
            <a:avLst/>
          </a:prstGeom>
          <a:noFill/>
          <a:ln>
            <a:noFill/>
          </a:ln>
        </p:spPr>
        <p:txBody>
          <a:bodyPr wrap="none" rtlCol="0">
            <a:spAutoFit/>
          </a:bodyPr>
          <a:lstStyle>
            <a:defPPr>
              <a:defRPr lang="en-US"/>
            </a:defPPr>
            <a:lvl1pPr algn="ctr">
              <a:defRPr kumimoji="1" sz="600"/>
            </a:lvl1pPr>
          </a:lstStyle>
          <a:p>
            <a:r>
              <a:rPr lang="ja-JP" altLang="en-US"/>
              <a:t>不足している</a:t>
            </a:r>
            <a:endParaRPr lang="ja-JP" altLang="en-US" dirty="0"/>
          </a:p>
        </p:txBody>
      </p:sp>
      <p:cxnSp>
        <p:nvCxnSpPr>
          <p:cNvPr id="34" name="直線矢印コネクタ 33">
            <a:extLst>
              <a:ext uri="{FF2B5EF4-FFF2-40B4-BE49-F238E27FC236}">
                <a16:creationId xmlns:a16="http://schemas.microsoft.com/office/drawing/2014/main" id="{6D5CE259-A493-4D2F-B1DD-68BBB4DBE9C3}"/>
              </a:ext>
            </a:extLst>
          </p:cNvPr>
          <p:cNvCxnSpPr>
            <a:cxnSpLocks/>
            <a:stCxn id="4" idx="6"/>
            <a:endCxn id="26" idx="1"/>
          </p:cNvCxnSpPr>
          <p:nvPr/>
        </p:nvCxnSpPr>
        <p:spPr>
          <a:xfrm>
            <a:off x="3154828" y="2260668"/>
            <a:ext cx="723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B124FF41-62E9-4158-8AC7-72A010144F11}"/>
              </a:ext>
            </a:extLst>
          </p:cNvPr>
          <p:cNvSpPr txBox="1"/>
          <p:nvPr/>
        </p:nvSpPr>
        <p:spPr>
          <a:xfrm>
            <a:off x="3881749" y="4702587"/>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ホーム</a:t>
            </a:r>
            <a:endParaRPr lang="ja-JP" altLang="en-US" dirty="0"/>
          </a:p>
        </p:txBody>
      </p:sp>
      <p:cxnSp>
        <p:nvCxnSpPr>
          <p:cNvPr id="41" name="直線矢印コネクタ 40">
            <a:extLst>
              <a:ext uri="{FF2B5EF4-FFF2-40B4-BE49-F238E27FC236}">
                <a16:creationId xmlns:a16="http://schemas.microsoft.com/office/drawing/2014/main" id="{73FAD1BA-34FF-4147-B34C-27CBB8560467}"/>
              </a:ext>
            </a:extLst>
          </p:cNvPr>
          <p:cNvCxnSpPr>
            <a:cxnSpLocks/>
            <a:stCxn id="4" idx="6"/>
            <a:endCxn id="64" idx="1"/>
          </p:cNvCxnSpPr>
          <p:nvPr/>
        </p:nvCxnSpPr>
        <p:spPr>
          <a:xfrm>
            <a:off x="3154828" y="2260668"/>
            <a:ext cx="729910" cy="7869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108F510-B84B-4089-BC88-9652AC61C413}"/>
              </a:ext>
            </a:extLst>
          </p:cNvPr>
          <p:cNvSpPr txBox="1"/>
          <p:nvPr/>
        </p:nvSpPr>
        <p:spPr>
          <a:xfrm>
            <a:off x="7562475" y="4017399"/>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課金ウィンドウ</a:t>
            </a:r>
            <a:r>
              <a:rPr lang="en-US" altLang="ja-JP"/>
              <a:t>OPEN</a:t>
            </a:r>
            <a:endParaRPr lang="ja-JP" altLang="en-US" dirty="0"/>
          </a:p>
        </p:txBody>
      </p:sp>
      <p:sp>
        <p:nvSpPr>
          <p:cNvPr id="52" name="テキスト ボックス 51">
            <a:extLst>
              <a:ext uri="{FF2B5EF4-FFF2-40B4-BE49-F238E27FC236}">
                <a16:creationId xmlns:a16="http://schemas.microsoft.com/office/drawing/2014/main" id="{D1E809DD-4E64-4204-BB84-A34824A40089}"/>
              </a:ext>
            </a:extLst>
          </p:cNvPr>
          <p:cNvSpPr txBox="1"/>
          <p:nvPr/>
        </p:nvSpPr>
        <p:spPr>
          <a:xfrm>
            <a:off x="3358594" y="2043751"/>
            <a:ext cx="569387" cy="184666"/>
          </a:xfrm>
          <a:prstGeom prst="rect">
            <a:avLst/>
          </a:prstGeom>
          <a:noFill/>
          <a:ln>
            <a:noFill/>
          </a:ln>
        </p:spPr>
        <p:txBody>
          <a:bodyPr wrap="none" rtlCol="0">
            <a:spAutoFit/>
          </a:bodyPr>
          <a:lstStyle>
            <a:defPPr>
              <a:defRPr lang="en-US"/>
            </a:defPPr>
            <a:lvl1pPr algn="ctr">
              <a:defRPr kumimoji="1" sz="600"/>
            </a:lvl1pPr>
          </a:lstStyle>
          <a:p>
            <a:r>
              <a:rPr lang="ja-JP" altLang="en-US"/>
              <a:t>課金ボタン</a:t>
            </a:r>
            <a:endParaRPr lang="ja-JP" altLang="en-US" dirty="0"/>
          </a:p>
        </p:txBody>
      </p:sp>
      <p:cxnSp>
        <p:nvCxnSpPr>
          <p:cNvPr id="53" name="直線矢印コネクタ 40">
            <a:extLst>
              <a:ext uri="{FF2B5EF4-FFF2-40B4-BE49-F238E27FC236}">
                <a16:creationId xmlns:a16="http://schemas.microsoft.com/office/drawing/2014/main" id="{03097532-B7E0-416D-8B00-974111EBD32B}"/>
              </a:ext>
            </a:extLst>
          </p:cNvPr>
          <p:cNvCxnSpPr>
            <a:cxnSpLocks/>
            <a:stCxn id="4" idx="6"/>
            <a:endCxn id="36" idx="1"/>
          </p:cNvCxnSpPr>
          <p:nvPr/>
        </p:nvCxnSpPr>
        <p:spPr>
          <a:xfrm>
            <a:off x="3154828" y="2260668"/>
            <a:ext cx="726921" cy="25342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F5E5968C-29D3-422D-B5C9-C2CD5DD1F7E5}"/>
              </a:ext>
            </a:extLst>
          </p:cNvPr>
          <p:cNvSpPr txBox="1"/>
          <p:nvPr/>
        </p:nvSpPr>
        <p:spPr>
          <a:xfrm>
            <a:off x="3479582" y="4610254"/>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a:t>敗北</a:t>
            </a:r>
            <a:endParaRPr lang="ja-JP" altLang="en-US" dirty="0"/>
          </a:p>
        </p:txBody>
      </p:sp>
      <p:cxnSp>
        <p:nvCxnSpPr>
          <p:cNvPr id="62" name="直線矢印コネクタ 61">
            <a:extLst>
              <a:ext uri="{FF2B5EF4-FFF2-40B4-BE49-F238E27FC236}">
                <a16:creationId xmlns:a16="http://schemas.microsoft.com/office/drawing/2014/main" id="{0D6CD78D-2415-40DD-B7B9-2FAFED55FBD5}"/>
              </a:ext>
            </a:extLst>
          </p:cNvPr>
          <p:cNvCxnSpPr>
            <a:cxnSpLocks/>
            <a:stCxn id="117" idx="3"/>
            <a:endCxn id="95" idx="1"/>
          </p:cNvCxnSpPr>
          <p:nvPr/>
        </p:nvCxnSpPr>
        <p:spPr>
          <a:xfrm>
            <a:off x="6171403" y="4109732"/>
            <a:ext cx="18424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C583B1E0-0D5E-4509-92EC-E7DF40256EBF}"/>
              </a:ext>
            </a:extLst>
          </p:cNvPr>
          <p:cNvSpPr txBox="1"/>
          <p:nvPr/>
        </p:nvSpPr>
        <p:spPr>
          <a:xfrm>
            <a:off x="5044683" y="4940365"/>
            <a:ext cx="1354858" cy="184666"/>
          </a:xfrm>
          <a:prstGeom prst="rect">
            <a:avLst/>
          </a:prstGeom>
          <a:noFill/>
          <a:ln>
            <a:noFill/>
          </a:ln>
        </p:spPr>
        <p:txBody>
          <a:bodyPr wrap="none" rtlCol="0">
            <a:spAutoFit/>
          </a:bodyPr>
          <a:lstStyle>
            <a:defPPr>
              <a:defRPr lang="en-US"/>
            </a:defPPr>
            <a:lvl1pPr algn="ctr">
              <a:defRPr kumimoji="1" sz="600"/>
            </a:lvl1pPr>
          </a:lstStyle>
          <a:p>
            <a:r>
              <a:rPr lang="en-US" altLang="ja-JP">
                <a:latin typeface="+mn-ea"/>
              </a:rPr>
              <a:t>bt301.</a:t>
            </a:r>
            <a:r>
              <a:rPr lang="ja-JP" altLang="en-US">
                <a:latin typeface="+mn-ea"/>
              </a:rPr>
              <a:t>クリスタル不足ウィンドウ</a:t>
            </a:r>
            <a:endParaRPr lang="ja-JP" altLang="en-US" dirty="0">
              <a:latin typeface="+mn-ea"/>
            </a:endParaRPr>
          </a:p>
        </p:txBody>
      </p:sp>
      <p:cxnSp>
        <p:nvCxnSpPr>
          <p:cNvPr id="66" name="直線矢印コネクタ 93">
            <a:extLst>
              <a:ext uri="{FF2B5EF4-FFF2-40B4-BE49-F238E27FC236}">
                <a16:creationId xmlns:a16="http://schemas.microsoft.com/office/drawing/2014/main" id="{69822BC8-0CEE-46BC-9490-BB9C09C87C95}"/>
              </a:ext>
            </a:extLst>
          </p:cNvPr>
          <p:cNvCxnSpPr>
            <a:cxnSpLocks/>
            <a:stCxn id="95" idx="2"/>
            <a:endCxn id="10" idx="0"/>
          </p:cNvCxnSpPr>
          <p:nvPr/>
        </p:nvCxnSpPr>
        <p:spPr>
          <a:xfrm rot="5400000" flipH="1">
            <a:off x="3061341" y="561879"/>
            <a:ext cx="2877684" cy="4681074"/>
          </a:xfrm>
          <a:prstGeom prst="bentConnector5">
            <a:avLst>
              <a:gd name="adj1" fmla="val -17628"/>
              <a:gd name="adj2" fmla="val -43571"/>
              <a:gd name="adj3" fmla="val 10794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F426DBDE-9222-4BB8-92CD-AF756F95E5F7}"/>
              </a:ext>
            </a:extLst>
          </p:cNvPr>
          <p:cNvCxnSpPr>
            <a:cxnSpLocks/>
            <a:stCxn id="26" idx="3"/>
          </p:cNvCxnSpPr>
          <p:nvPr/>
        </p:nvCxnSpPr>
        <p:spPr>
          <a:xfrm>
            <a:off x="4853704" y="2260668"/>
            <a:ext cx="4020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ひし形 94">
            <a:extLst>
              <a:ext uri="{FF2B5EF4-FFF2-40B4-BE49-F238E27FC236}">
                <a16:creationId xmlns:a16="http://schemas.microsoft.com/office/drawing/2014/main" id="{F7A2C352-696F-4AC2-9104-26413A194A0D}"/>
              </a:ext>
            </a:extLst>
          </p:cNvPr>
          <p:cNvSpPr/>
          <p:nvPr/>
        </p:nvSpPr>
        <p:spPr>
          <a:xfrm>
            <a:off x="6355650" y="3878207"/>
            <a:ext cx="970139"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a:solidFill>
                  <a:schemeClr val="tx1"/>
                </a:solidFill>
              </a:rPr>
              <a:t>ボタン</a:t>
            </a:r>
            <a:endParaRPr kumimoji="1" lang="ja-JP" altLang="en-US" sz="700" dirty="0">
              <a:solidFill>
                <a:schemeClr val="tx1"/>
              </a:solidFill>
            </a:endParaRPr>
          </a:p>
        </p:txBody>
      </p:sp>
      <p:sp>
        <p:nvSpPr>
          <p:cNvPr id="107" name="テキスト ボックス 106">
            <a:extLst>
              <a:ext uri="{FF2B5EF4-FFF2-40B4-BE49-F238E27FC236}">
                <a16:creationId xmlns:a16="http://schemas.microsoft.com/office/drawing/2014/main" id="{4705EA7B-388E-41F7-B794-5789A04B3642}"/>
              </a:ext>
            </a:extLst>
          </p:cNvPr>
          <p:cNvSpPr txBox="1"/>
          <p:nvPr/>
        </p:nvSpPr>
        <p:spPr>
          <a:xfrm>
            <a:off x="7192938" y="3832733"/>
            <a:ext cx="492444" cy="184666"/>
          </a:xfrm>
          <a:prstGeom prst="rect">
            <a:avLst/>
          </a:prstGeom>
          <a:noFill/>
          <a:ln>
            <a:noFill/>
          </a:ln>
        </p:spPr>
        <p:txBody>
          <a:bodyPr wrap="none" rtlCol="0">
            <a:spAutoFit/>
          </a:bodyPr>
          <a:lstStyle>
            <a:defPPr>
              <a:defRPr lang="en-US"/>
            </a:defPPr>
            <a:lvl1pPr algn="ctr">
              <a:defRPr kumimoji="1" sz="600"/>
            </a:lvl1pPr>
          </a:lstStyle>
          <a:p>
            <a:r>
              <a:rPr lang="ja-JP" altLang="en-US"/>
              <a:t>ショップ</a:t>
            </a:r>
            <a:endParaRPr lang="ja-JP" altLang="en-US" dirty="0"/>
          </a:p>
        </p:txBody>
      </p:sp>
      <p:sp>
        <p:nvSpPr>
          <p:cNvPr id="108" name="テキスト ボックス 107">
            <a:extLst>
              <a:ext uri="{FF2B5EF4-FFF2-40B4-BE49-F238E27FC236}">
                <a16:creationId xmlns:a16="http://schemas.microsoft.com/office/drawing/2014/main" id="{49597EC3-727A-4A0A-B904-4A96EEFEA31D}"/>
              </a:ext>
            </a:extLst>
          </p:cNvPr>
          <p:cNvSpPr txBox="1"/>
          <p:nvPr/>
        </p:nvSpPr>
        <p:spPr>
          <a:xfrm>
            <a:off x="6909834" y="4331155"/>
            <a:ext cx="415499" cy="184666"/>
          </a:xfrm>
          <a:prstGeom prst="rect">
            <a:avLst/>
          </a:prstGeom>
          <a:noFill/>
          <a:ln>
            <a:noFill/>
          </a:ln>
        </p:spPr>
        <p:txBody>
          <a:bodyPr wrap="none" rtlCol="0">
            <a:spAutoFit/>
          </a:bodyPr>
          <a:lstStyle>
            <a:defPPr>
              <a:defRPr lang="en-US"/>
            </a:defPPr>
            <a:lvl1pPr algn="ctr">
              <a:defRPr kumimoji="1" sz="600"/>
            </a:lvl1pPr>
          </a:lstStyle>
          <a:p>
            <a:r>
              <a:rPr lang="ja-JP" altLang="en-US"/>
              <a:t>やめる</a:t>
            </a:r>
            <a:endParaRPr lang="ja-JP" altLang="en-US" dirty="0"/>
          </a:p>
        </p:txBody>
      </p:sp>
      <p:cxnSp>
        <p:nvCxnSpPr>
          <p:cNvPr id="113" name="直線矢印コネクタ 112">
            <a:extLst>
              <a:ext uri="{FF2B5EF4-FFF2-40B4-BE49-F238E27FC236}">
                <a16:creationId xmlns:a16="http://schemas.microsoft.com/office/drawing/2014/main" id="{F37A6660-CBCD-4ED9-9609-3470CC8480E5}"/>
              </a:ext>
            </a:extLst>
          </p:cNvPr>
          <p:cNvCxnSpPr>
            <a:cxnSpLocks/>
            <a:stCxn id="47" idx="3"/>
          </p:cNvCxnSpPr>
          <p:nvPr/>
        </p:nvCxnSpPr>
        <p:spPr>
          <a:xfrm>
            <a:off x="8537420" y="4109732"/>
            <a:ext cx="3366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A0ECFD1D-4509-423F-96FC-99B2CA83F510}"/>
              </a:ext>
            </a:extLst>
          </p:cNvPr>
          <p:cNvCxnSpPr>
            <a:cxnSpLocks/>
            <a:stCxn id="95" idx="3"/>
            <a:endCxn id="47" idx="1"/>
          </p:cNvCxnSpPr>
          <p:nvPr/>
        </p:nvCxnSpPr>
        <p:spPr>
          <a:xfrm flipV="1">
            <a:off x="7325789" y="4109732"/>
            <a:ext cx="2366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953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bt200.</a:t>
            </a:r>
            <a:r>
              <a:rPr kumimoji="1" lang="ja-JP" altLang="en-US" sz="1400" b="1" dirty="0"/>
              <a:t>バトルメニュー</a:t>
            </a:r>
          </a:p>
        </p:txBody>
      </p:sp>
      <p:pic>
        <p:nvPicPr>
          <p:cNvPr id="21" name="図 20" descr="バス, モニター, 携帯電話 が含まれている画像&#10;&#10;自動的に生成された説明">
            <a:extLst>
              <a:ext uri="{FF2B5EF4-FFF2-40B4-BE49-F238E27FC236}">
                <a16:creationId xmlns:a16="http://schemas.microsoft.com/office/drawing/2014/main" id="{00659505-9B6C-49A7-9ABF-C1DAB2570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7" y="969361"/>
            <a:ext cx="2339333" cy="4137477"/>
          </a:xfrm>
          <a:prstGeom prst="rect">
            <a:avLst/>
          </a:prstGeom>
        </p:spPr>
      </p:pic>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340198"/>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240170"/>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1648790"/>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548762"/>
            <a:ext cx="848309" cy="200055"/>
          </a:xfrm>
          <a:prstGeom prst="rect">
            <a:avLst/>
          </a:prstGeom>
          <a:noFill/>
        </p:spPr>
        <p:txBody>
          <a:bodyPr wrap="none" rtlCol="0">
            <a:spAutoFit/>
          </a:bodyPr>
          <a:lstStyle/>
          <a:p>
            <a:r>
              <a:rPr kumimoji="1" lang="en-US" altLang="ja-JP" sz="700" dirty="0"/>
              <a:t>02.</a:t>
            </a:r>
            <a:r>
              <a:rPr kumimoji="1" lang="ja-JP" altLang="en-US" sz="700" dirty="0"/>
              <a:t>クエスト情報</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287538" y="2170367"/>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758541" cy="200055"/>
          </a:xfrm>
          <a:prstGeom prst="rect">
            <a:avLst/>
          </a:prstGeom>
          <a:noFill/>
        </p:spPr>
        <p:txBody>
          <a:bodyPr wrap="none" rtlCol="0">
            <a:spAutoFit/>
          </a:bodyPr>
          <a:lstStyle/>
          <a:p>
            <a:r>
              <a:rPr kumimoji="1" lang="en-US" altLang="ja-JP" sz="700" dirty="0"/>
              <a:t>03.</a:t>
            </a:r>
            <a:r>
              <a:rPr kumimoji="1" lang="ja-JP" altLang="en-US" sz="700" dirty="0"/>
              <a:t>機能ボタン</a:t>
            </a:r>
          </a:p>
        </p:txBody>
      </p:sp>
      <p:cxnSp>
        <p:nvCxnSpPr>
          <p:cNvPr id="30" name="直線コネクタ 29">
            <a:extLst>
              <a:ext uri="{FF2B5EF4-FFF2-40B4-BE49-F238E27FC236}">
                <a16:creationId xmlns:a16="http://schemas.microsoft.com/office/drawing/2014/main" id="{4C7C39D3-6FE4-44FC-B8FD-44B9C6FA763C}"/>
              </a:ext>
            </a:extLst>
          </p:cNvPr>
          <p:cNvCxnSpPr>
            <a:cxnSpLocks/>
            <a:endCxn id="28" idx="1"/>
          </p:cNvCxnSpPr>
          <p:nvPr/>
        </p:nvCxnSpPr>
        <p:spPr>
          <a:xfrm flipV="1">
            <a:off x="2265825" y="2170367"/>
            <a:ext cx="947662" cy="9266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4A60BA-6575-4ED4-A1E0-F2AE6C807A22}"/>
              </a:ext>
            </a:extLst>
          </p:cNvPr>
          <p:cNvCxnSpPr>
            <a:cxnSpLocks/>
            <a:endCxn id="28" idx="1"/>
          </p:cNvCxnSpPr>
          <p:nvPr/>
        </p:nvCxnSpPr>
        <p:spPr>
          <a:xfrm flipV="1">
            <a:off x="2254968" y="2170367"/>
            <a:ext cx="958519" cy="157455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197083"/>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323659" y="3297111"/>
            <a:ext cx="889828" cy="10273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endParaRPr kumimoji="1" lang="en-US" altLang="ja-JP" sz="1000" b="1" dirty="0"/>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2108269" cy="246221"/>
          </a:xfrm>
          <a:prstGeom prst="rect">
            <a:avLst/>
          </a:prstGeom>
          <a:noFill/>
        </p:spPr>
        <p:txBody>
          <a:bodyPr wrap="none" rtlCol="0">
            <a:spAutoFit/>
          </a:bodyPr>
          <a:lstStyle/>
          <a:p>
            <a:r>
              <a:rPr kumimoji="1" lang="ja-JP" altLang="en-US" sz="1000" dirty="0"/>
              <a:t>バトルメニューというテキスト。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1133644" cy="246221"/>
          </a:xfrm>
          <a:prstGeom prst="rect">
            <a:avLst/>
          </a:prstGeom>
          <a:noFill/>
        </p:spPr>
        <p:txBody>
          <a:bodyPr wrap="none" rtlCol="0">
            <a:spAutoFit/>
          </a:bodyPr>
          <a:lstStyle/>
          <a:p>
            <a:r>
              <a:rPr kumimoji="1" lang="en-US" altLang="ja-JP" sz="1000" b="1" dirty="0"/>
              <a:t>02.</a:t>
            </a:r>
            <a:r>
              <a:rPr kumimoji="1" lang="ja-JP" altLang="en-US" sz="1000" b="1" dirty="0"/>
              <a:t>クエスト情報</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364750" cy="246221"/>
          </a:xfrm>
          <a:prstGeom prst="rect">
            <a:avLst/>
          </a:prstGeom>
          <a:noFill/>
        </p:spPr>
        <p:txBody>
          <a:bodyPr wrap="none" rtlCol="0">
            <a:spAutoFit/>
          </a:bodyPr>
          <a:lstStyle/>
          <a:p>
            <a:r>
              <a:rPr kumimoji="1" lang="ja-JP" altLang="en-US" sz="1000" dirty="0"/>
              <a:t>ステージ名とクエスト名を表示する。</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005403" cy="246221"/>
          </a:xfrm>
          <a:prstGeom prst="rect">
            <a:avLst/>
          </a:prstGeom>
          <a:noFill/>
        </p:spPr>
        <p:txBody>
          <a:bodyPr wrap="none" rtlCol="0">
            <a:spAutoFit/>
          </a:bodyPr>
          <a:lstStyle/>
          <a:p>
            <a:r>
              <a:rPr kumimoji="1" lang="en-US" altLang="ja-JP" sz="1000" b="1" dirty="0"/>
              <a:t>03.</a:t>
            </a:r>
            <a:r>
              <a:rPr kumimoji="1" lang="ja-JP" altLang="en-US" sz="1000" b="1" dirty="0"/>
              <a:t>機能ボタン</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236510" cy="861774"/>
          </a:xfrm>
          <a:prstGeom prst="rect">
            <a:avLst/>
          </a:prstGeom>
          <a:noFill/>
        </p:spPr>
        <p:txBody>
          <a:bodyPr wrap="none" rtlCol="0">
            <a:spAutoFit/>
          </a:bodyPr>
          <a:lstStyle/>
          <a:p>
            <a:r>
              <a:rPr kumimoji="1" lang="ja-JP" altLang="en-US" sz="1000" dirty="0"/>
              <a:t>バトルメニューの各機能のボタン。</a:t>
            </a:r>
            <a:endParaRPr kumimoji="1" lang="en-US" altLang="ja-JP" sz="1000" dirty="0"/>
          </a:p>
          <a:p>
            <a:r>
              <a:rPr kumimoji="1" lang="ja-JP" altLang="en-US" sz="1000" dirty="0"/>
              <a:t>　</a:t>
            </a:r>
            <a:endParaRPr kumimoji="1" lang="en-US" altLang="ja-JP" sz="1000" dirty="0"/>
          </a:p>
          <a:p>
            <a:r>
              <a:rPr kumimoji="1" lang="ja-JP" altLang="en-US" sz="1000" dirty="0"/>
              <a:t>　・ミッション確認</a:t>
            </a:r>
            <a:endParaRPr kumimoji="1" lang="en-US" altLang="ja-JP" sz="1000" dirty="0"/>
          </a:p>
          <a:p>
            <a:r>
              <a:rPr kumimoji="1" lang="ja-JP" altLang="en-US" sz="1000" dirty="0"/>
              <a:t>　・サウンド設定</a:t>
            </a:r>
            <a:endParaRPr kumimoji="1" lang="en-US" altLang="ja-JP" sz="1000" dirty="0"/>
          </a:p>
          <a:p>
            <a:r>
              <a:rPr kumimoji="1" lang="ja-JP" altLang="en-US" sz="1000" dirty="0"/>
              <a:t>　・撤退</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3396441"/>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642662"/>
            <a:ext cx="2749471" cy="246221"/>
          </a:xfrm>
          <a:prstGeom prst="rect">
            <a:avLst/>
          </a:prstGeom>
          <a:noFill/>
        </p:spPr>
        <p:txBody>
          <a:bodyPr wrap="none" rtlCol="0">
            <a:spAutoFit/>
          </a:bodyPr>
          <a:lstStyle/>
          <a:p>
            <a:r>
              <a:rPr kumimoji="1" lang="ja-JP" altLang="en-US" sz="1000" dirty="0"/>
              <a:t>ウィンドウを閉じてバトルにもどるボタン。</a:t>
            </a:r>
            <a:endParaRPr kumimoji="1" lang="en-US" altLang="ja-JP" sz="1000" dirty="0"/>
          </a:p>
        </p:txBody>
      </p:sp>
    </p:spTree>
    <p:extLst>
      <p:ext uri="{BB962C8B-B14F-4D97-AF65-F5344CB8AC3E}">
        <p14:creationId xmlns:p14="http://schemas.microsoft.com/office/powerpoint/2010/main" val="1053381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9">
            <a:extLst>
              <a:ext uri="{FF2B5EF4-FFF2-40B4-BE49-F238E27FC236}">
                <a16:creationId xmlns:a16="http://schemas.microsoft.com/office/drawing/2014/main" id="{74130F57-EE2C-4486-A57F-039B5B50E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4950" y="166613"/>
            <a:ext cx="1034364" cy="1834599"/>
          </a:xfrm>
          <a:prstGeom prst="rect">
            <a:avLst/>
          </a:prstGeom>
        </p:spPr>
      </p:pic>
      <p:sp>
        <p:nvSpPr>
          <p:cNvPr id="7" name="テキスト ボックス 6">
            <a:extLst>
              <a:ext uri="{FF2B5EF4-FFF2-40B4-BE49-F238E27FC236}">
                <a16:creationId xmlns:a16="http://schemas.microsoft.com/office/drawing/2014/main" id="{049DE3BD-3820-44FD-985D-C87E11F09DDF}"/>
              </a:ext>
            </a:extLst>
          </p:cNvPr>
          <p:cNvSpPr txBox="1"/>
          <p:nvPr/>
        </p:nvSpPr>
        <p:spPr>
          <a:xfrm>
            <a:off x="654969" y="881729"/>
            <a:ext cx="4648565" cy="400110"/>
          </a:xfrm>
          <a:prstGeom prst="rect">
            <a:avLst/>
          </a:prstGeom>
          <a:noFill/>
        </p:spPr>
        <p:txBody>
          <a:bodyPr wrap="square" rtlCol="0" anchor="t">
            <a:spAutoFit/>
          </a:bodyPr>
          <a:lstStyle/>
          <a:p>
            <a:r>
              <a:rPr kumimoji="1" lang="ja-JP" altLang="en-US" sz="1000" dirty="0">
                <a:latin typeface="+mn-ea"/>
              </a:rPr>
              <a:t>怪獣の巨大感を表すようなシーンからの大きな咆哮。</a:t>
            </a:r>
            <a:endParaRPr kumimoji="1" lang="en-US" altLang="ja-JP" sz="1000" dirty="0">
              <a:latin typeface="+mn-ea"/>
            </a:endParaRPr>
          </a:p>
          <a:p>
            <a:r>
              <a:rPr kumimoji="1" lang="ja-JP" altLang="en-US" sz="1000" dirty="0">
                <a:latin typeface="+mn-ea"/>
              </a:rPr>
              <a:t>最後に怪獣の名前は</a:t>
            </a:r>
            <a:r>
              <a:rPr kumimoji="1" lang="en-US" altLang="ja-JP" sz="1000" dirty="0">
                <a:latin typeface="+mn-ea"/>
              </a:rPr>
              <a:t>2D</a:t>
            </a:r>
            <a:r>
              <a:rPr kumimoji="1" lang="ja-JP" altLang="en-US" sz="1000" dirty="0">
                <a:latin typeface="+mn-ea"/>
              </a:rPr>
              <a:t>表示とする。</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●怪獣開始演出</a:t>
            </a:r>
            <a:endParaRPr kumimoji="1" lang="ja-JP" altLang="en-US" sz="1400" b="1" dirty="0"/>
          </a:p>
        </p:txBody>
      </p:sp>
      <p:sp>
        <p:nvSpPr>
          <p:cNvPr id="8" name="テキスト ボックス 7">
            <a:extLst>
              <a:ext uri="{FF2B5EF4-FFF2-40B4-BE49-F238E27FC236}">
                <a16:creationId xmlns:a16="http://schemas.microsoft.com/office/drawing/2014/main" id="{DAB3238E-1ECC-4F90-A16F-8F9226273FE5}"/>
              </a:ext>
            </a:extLst>
          </p:cNvPr>
          <p:cNvSpPr txBox="1"/>
          <p:nvPr/>
        </p:nvSpPr>
        <p:spPr>
          <a:xfrm>
            <a:off x="652273" y="2170832"/>
            <a:ext cx="2672526" cy="246221"/>
          </a:xfrm>
          <a:prstGeom prst="rect">
            <a:avLst/>
          </a:prstGeom>
          <a:noFill/>
        </p:spPr>
        <p:txBody>
          <a:bodyPr wrap="none" rtlCol="0" anchor="t">
            <a:spAutoFit/>
          </a:bodyPr>
          <a:lstStyle/>
          <a:p>
            <a:r>
              <a:rPr kumimoji="1" lang="ja-JP" altLang="en-US" sz="1000" b="1" dirty="0">
                <a:latin typeface="+mn-ea"/>
              </a:rPr>
              <a:t>・タップでのスキップ</a:t>
            </a:r>
            <a:r>
              <a:rPr kumimoji="1" lang="ja-JP" altLang="en-US" sz="1000" b="1" dirty="0">
                <a:solidFill>
                  <a:schemeClr val="bg2">
                    <a:lumMod val="90000"/>
                  </a:schemeClr>
                </a:solidFill>
                <a:latin typeface="+mn-ea"/>
              </a:rPr>
              <a:t>（</a:t>
            </a:r>
            <a:r>
              <a:rPr kumimoji="1" lang="en-US" altLang="ja-JP" sz="1000" b="1" dirty="0">
                <a:solidFill>
                  <a:schemeClr val="bg2">
                    <a:lumMod val="90000"/>
                  </a:schemeClr>
                </a:solidFill>
                <a:latin typeface="+mn-ea"/>
              </a:rPr>
              <a:t>20190723</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9" name="テキスト ボックス 8">
            <a:extLst>
              <a:ext uri="{FF2B5EF4-FFF2-40B4-BE49-F238E27FC236}">
                <a16:creationId xmlns:a16="http://schemas.microsoft.com/office/drawing/2014/main" id="{D6D051E0-1754-451E-9775-E7E56D78FA0E}"/>
              </a:ext>
            </a:extLst>
          </p:cNvPr>
          <p:cNvSpPr txBox="1"/>
          <p:nvPr/>
        </p:nvSpPr>
        <p:spPr>
          <a:xfrm>
            <a:off x="820760" y="2411761"/>
            <a:ext cx="5896865" cy="400110"/>
          </a:xfrm>
          <a:prstGeom prst="rect">
            <a:avLst/>
          </a:prstGeom>
          <a:noFill/>
        </p:spPr>
        <p:txBody>
          <a:bodyPr wrap="square" rtlCol="0" anchor="t">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10" name="グループ化 9">
            <a:extLst>
              <a:ext uri="{FF2B5EF4-FFF2-40B4-BE49-F238E27FC236}">
                <a16:creationId xmlns:a16="http://schemas.microsoft.com/office/drawing/2014/main" id="{0A23044F-B5A7-4D71-96E2-AAB43468AD12}"/>
              </a:ext>
            </a:extLst>
          </p:cNvPr>
          <p:cNvGrpSpPr/>
          <p:nvPr/>
        </p:nvGrpSpPr>
        <p:grpSpPr>
          <a:xfrm>
            <a:off x="738383" y="3463758"/>
            <a:ext cx="1254642" cy="1942121"/>
            <a:chOff x="582098" y="1204974"/>
            <a:chExt cx="2504002" cy="4444373"/>
          </a:xfrm>
        </p:grpSpPr>
        <p:pic>
          <p:nvPicPr>
            <p:cNvPr id="11" name="図 10">
              <a:extLst>
                <a:ext uri="{FF2B5EF4-FFF2-40B4-BE49-F238E27FC236}">
                  <a16:creationId xmlns:a16="http://schemas.microsoft.com/office/drawing/2014/main" id="{EC90B69C-2427-4026-A6BD-FAFBE610A493}"/>
                </a:ext>
              </a:extLst>
            </p:cNvPr>
            <p:cNvPicPr>
              <a:picLocks noChangeAspect="1"/>
            </p:cNvPicPr>
            <p:nvPr/>
          </p:nvPicPr>
          <p:blipFill rotWithShape="1">
            <a:blip r:embed="rId3">
              <a:extLst>
                <a:ext uri="{28A0092B-C50C-407E-A947-70E740481C1C}">
                  <a14:useLocalDpi xmlns:a14="http://schemas.microsoft.com/office/drawing/2010/main" val="0"/>
                </a:ext>
              </a:extLst>
            </a:blip>
            <a:srcRect l="7512" r="7512"/>
            <a:stretch/>
          </p:blipFill>
          <p:spPr>
            <a:xfrm>
              <a:off x="582098" y="1900358"/>
              <a:ext cx="2504002" cy="2688672"/>
            </a:xfrm>
            <a:prstGeom prst="rect">
              <a:avLst/>
            </a:prstGeom>
          </p:spPr>
        </p:pic>
        <p:sp>
          <p:nvSpPr>
            <p:cNvPr id="13" name="正方形/長方形 12">
              <a:extLst>
                <a:ext uri="{FF2B5EF4-FFF2-40B4-BE49-F238E27FC236}">
                  <a16:creationId xmlns:a16="http://schemas.microsoft.com/office/drawing/2014/main" id="{31F26FCE-C5F9-46A4-912F-971A34C89BFD}"/>
                </a:ext>
              </a:extLst>
            </p:cNvPr>
            <p:cNvSpPr/>
            <p:nvPr/>
          </p:nvSpPr>
          <p:spPr>
            <a:xfrm>
              <a:off x="582098"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2728CD90-F498-4A69-9951-548369CF13C6}"/>
              </a:ext>
            </a:extLst>
          </p:cNvPr>
          <p:cNvGrpSpPr/>
          <p:nvPr/>
        </p:nvGrpSpPr>
        <p:grpSpPr>
          <a:xfrm>
            <a:off x="2273916" y="3463758"/>
            <a:ext cx="1259129" cy="1942121"/>
            <a:chOff x="3488771" y="1204974"/>
            <a:chExt cx="2504003" cy="4444373"/>
          </a:xfrm>
        </p:grpSpPr>
        <p:pic>
          <p:nvPicPr>
            <p:cNvPr id="15" name="図 14" descr="テキスト, 地図 が含まれている画像&#10;&#10;自動的に生成された説明">
              <a:extLst>
                <a:ext uri="{FF2B5EF4-FFF2-40B4-BE49-F238E27FC236}">
                  <a16:creationId xmlns:a16="http://schemas.microsoft.com/office/drawing/2014/main" id="{0C51138A-5437-498F-8F8F-8F1995386E4D}"/>
                </a:ext>
              </a:extLst>
            </p:cNvPr>
            <p:cNvPicPr>
              <a:picLocks noChangeAspect="1"/>
            </p:cNvPicPr>
            <p:nvPr/>
          </p:nvPicPr>
          <p:blipFill rotWithShape="1">
            <a:blip r:embed="rId4">
              <a:extLst>
                <a:ext uri="{28A0092B-C50C-407E-A947-70E740481C1C}">
                  <a14:useLocalDpi xmlns:a14="http://schemas.microsoft.com/office/drawing/2010/main" val="0"/>
                </a:ext>
              </a:extLst>
            </a:blip>
            <a:srcRect l="10772" t="4311" r="2261"/>
            <a:stretch/>
          </p:blipFill>
          <p:spPr>
            <a:xfrm>
              <a:off x="3488772" y="1204974"/>
              <a:ext cx="2504002" cy="4134800"/>
            </a:xfrm>
            <a:prstGeom prst="rect">
              <a:avLst/>
            </a:prstGeom>
          </p:spPr>
        </p:pic>
        <p:sp>
          <p:nvSpPr>
            <p:cNvPr id="16" name="正方形/長方形 15">
              <a:extLst>
                <a:ext uri="{FF2B5EF4-FFF2-40B4-BE49-F238E27FC236}">
                  <a16:creationId xmlns:a16="http://schemas.microsoft.com/office/drawing/2014/main" id="{9C4802ED-872C-41C0-9C69-2845196F922A}"/>
                </a:ext>
              </a:extLst>
            </p:cNvPr>
            <p:cNvSpPr/>
            <p:nvPr/>
          </p:nvSpPr>
          <p:spPr>
            <a:xfrm>
              <a:off x="3488771"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F3DBF7BB-47F6-45D4-99A3-C38D68EEB985}"/>
              </a:ext>
            </a:extLst>
          </p:cNvPr>
          <p:cNvGrpSpPr/>
          <p:nvPr/>
        </p:nvGrpSpPr>
        <p:grpSpPr>
          <a:xfrm>
            <a:off x="3813935" y="3463758"/>
            <a:ext cx="1259128" cy="1942121"/>
            <a:chOff x="6410313" y="1204974"/>
            <a:chExt cx="2504004" cy="4444373"/>
          </a:xfrm>
        </p:grpSpPr>
        <p:pic>
          <p:nvPicPr>
            <p:cNvPr id="18" name="図 17" descr="テキスト, 地図 が含まれている画像&#10;&#10;自動的に生成された説明">
              <a:extLst>
                <a:ext uri="{FF2B5EF4-FFF2-40B4-BE49-F238E27FC236}">
                  <a16:creationId xmlns:a16="http://schemas.microsoft.com/office/drawing/2014/main" id="{63DFAAB5-033B-4D7F-A8FE-D476D0BDB742}"/>
                </a:ext>
              </a:extLst>
            </p:cNvPr>
            <p:cNvPicPr>
              <a:picLocks noChangeAspect="1"/>
            </p:cNvPicPr>
            <p:nvPr/>
          </p:nvPicPr>
          <p:blipFill rotWithShape="1">
            <a:blip r:embed="rId5">
              <a:extLst>
                <a:ext uri="{28A0092B-C50C-407E-A947-70E740481C1C}">
                  <a14:useLocalDpi xmlns:a14="http://schemas.microsoft.com/office/drawing/2010/main" val="0"/>
                </a:ext>
              </a:extLst>
            </a:blip>
            <a:srcRect r="6539"/>
            <a:stretch/>
          </p:blipFill>
          <p:spPr>
            <a:xfrm>
              <a:off x="6410313" y="1698352"/>
              <a:ext cx="2504002" cy="2915172"/>
            </a:xfrm>
            <a:prstGeom prst="rect">
              <a:avLst/>
            </a:prstGeom>
          </p:spPr>
        </p:pic>
        <p:sp>
          <p:nvSpPr>
            <p:cNvPr id="19" name="正方形/長方形 18">
              <a:extLst>
                <a:ext uri="{FF2B5EF4-FFF2-40B4-BE49-F238E27FC236}">
                  <a16:creationId xmlns:a16="http://schemas.microsoft.com/office/drawing/2014/main" id="{22855B82-D3F6-49A0-A92F-BA78284BCCDC}"/>
                </a:ext>
              </a:extLst>
            </p:cNvPr>
            <p:cNvSpPr/>
            <p:nvPr/>
          </p:nvSpPr>
          <p:spPr>
            <a:xfrm>
              <a:off x="6410315"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0" name="グループ化 19">
            <a:extLst>
              <a:ext uri="{FF2B5EF4-FFF2-40B4-BE49-F238E27FC236}">
                <a16:creationId xmlns:a16="http://schemas.microsoft.com/office/drawing/2014/main" id="{6A102E10-B46C-41AD-97C6-EE9CEA97BA8C}"/>
              </a:ext>
            </a:extLst>
          </p:cNvPr>
          <p:cNvGrpSpPr/>
          <p:nvPr/>
        </p:nvGrpSpPr>
        <p:grpSpPr>
          <a:xfrm>
            <a:off x="5353953" y="3463758"/>
            <a:ext cx="1259127" cy="1942121"/>
            <a:chOff x="6455296" y="1204974"/>
            <a:chExt cx="1499994" cy="2662351"/>
          </a:xfrm>
        </p:grpSpPr>
        <p:sp>
          <p:nvSpPr>
            <p:cNvPr id="21" name="正方形/長方形 20">
              <a:extLst>
                <a:ext uri="{FF2B5EF4-FFF2-40B4-BE49-F238E27FC236}">
                  <a16:creationId xmlns:a16="http://schemas.microsoft.com/office/drawing/2014/main" id="{CA864FEE-01AE-4CB2-9290-CA331262ED01}"/>
                </a:ext>
              </a:extLst>
            </p:cNvPr>
            <p:cNvSpPr/>
            <p:nvPr/>
          </p:nvSpPr>
          <p:spPr>
            <a:xfrm>
              <a:off x="6455296" y="120497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テキスト, 地図 が含まれている画像&#10;&#10;自動的に生成された説明">
              <a:extLst>
                <a:ext uri="{FF2B5EF4-FFF2-40B4-BE49-F238E27FC236}">
                  <a16:creationId xmlns:a16="http://schemas.microsoft.com/office/drawing/2014/main" id="{E61C48B7-A64D-4B97-B59F-E9F276950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9151" y="1500526"/>
              <a:ext cx="1096495" cy="1413545"/>
            </a:xfrm>
            <a:prstGeom prst="rect">
              <a:avLst/>
            </a:prstGeom>
          </p:spPr>
        </p:pic>
      </p:grpSp>
      <p:grpSp>
        <p:nvGrpSpPr>
          <p:cNvPr id="23" name="グループ化 22">
            <a:extLst>
              <a:ext uri="{FF2B5EF4-FFF2-40B4-BE49-F238E27FC236}">
                <a16:creationId xmlns:a16="http://schemas.microsoft.com/office/drawing/2014/main" id="{23955F3B-03DA-477F-A539-9FC640FAAF3A}"/>
              </a:ext>
            </a:extLst>
          </p:cNvPr>
          <p:cNvGrpSpPr/>
          <p:nvPr/>
        </p:nvGrpSpPr>
        <p:grpSpPr>
          <a:xfrm>
            <a:off x="6893970" y="3463758"/>
            <a:ext cx="1259127" cy="1942121"/>
            <a:chOff x="582098" y="4013084"/>
            <a:chExt cx="1503340" cy="2662351"/>
          </a:xfrm>
        </p:grpSpPr>
        <p:pic>
          <p:nvPicPr>
            <p:cNvPr id="24" name="図 23" descr="線画 が含まれている画像&#10;&#10;自動的に生成された説明">
              <a:extLst>
                <a:ext uri="{FF2B5EF4-FFF2-40B4-BE49-F238E27FC236}">
                  <a16:creationId xmlns:a16="http://schemas.microsoft.com/office/drawing/2014/main" id="{400F847D-3A17-47E1-BD6E-1113C143AC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098" y="4283887"/>
              <a:ext cx="1503340" cy="2099048"/>
            </a:xfrm>
            <a:prstGeom prst="rect">
              <a:avLst/>
            </a:prstGeom>
          </p:spPr>
        </p:pic>
        <p:sp>
          <p:nvSpPr>
            <p:cNvPr id="25" name="正方形/長方形 24">
              <a:extLst>
                <a:ext uri="{FF2B5EF4-FFF2-40B4-BE49-F238E27FC236}">
                  <a16:creationId xmlns:a16="http://schemas.microsoft.com/office/drawing/2014/main" id="{BAB17698-03BE-46A2-A650-0A9B064396D6}"/>
                </a:ext>
              </a:extLst>
            </p:cNvPr>
            <p:cNvSpPr/>
            <p:nvPr/>
          </p:nvSpPr>
          <p:spPr>
            <a:xfrm>
              <a:off x="582098" y="401308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二等辺三角形 25">
            <a:extLst>
              <a:ext uri="{FF2B5EF4-FFF2-40B4-BE49-F238E27FC236}">
                <a16:creationId xmlns:a16="http://schemas.microsoft.com/office/drawing/2014/main" id="{51DB6872-7ED0-4FF1-B2C0-C22740B835EE}"/>
              </a:ext>
            </a:extLst>
          </p:cNvPr>
          <p:cNvSpPr/>
          <p:nvPr/>
        </p:nvSpPr>
        <p:spPr>
          <a:xfrm rot="5400000">
            <a:off x="2041228"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5558F2AF-53CE-4591-A7B6-87E4F1212E8A}"/>
              </a:ext>
            </a:extLst>
          </p:cNvPr>
          <p:cNvSpPr/>
          <p:nvPr/>
        </p:nvSpPr>
        <p:spPr>
          <a:xfrm rot="5400000">
            <a:off x="358124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E07FFB3A-7896-44E4-85D2-7B72DB2476F7}"/>
              </a:ext>
            </a:extLst>
          </p:cNvPr>
          <p:cNvSpPr/>
          <p:nvPr/>
        </p:nvSpPr>
        <p:spPr>
          <a:xfrm rot="5400000">
            <a:off x="512536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285FF70-938A-4C71-A885-F102E9082020}"/>
              </a:ext>
            </a:extLst>
          </p:cNvPr>
          <p:cNvSpPr/>
          <p:nvPr/>
        </p:nvSpPr>
        <p:spPr>
          <a:xfrm rot="5400000">
            <a:off x="6664359"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54E2A216-1FBF-4D8F-A0A7-EB3749879622}"/>
              </a:ext>
            </a:extLst>
          </p:cNvPr>
          <p:cNvSpPr txBox="1"/>
          <p:nvPr/>
        </p:nvSpPr>
        <p:spPr>
          <a:xfrm>
            <a:off x="6891168" y="3459853"/>
            <a:ext cx="902811"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進化怪獣</a:t>
            </a:r>
          </a:p>
        </p:txBody>
      </p:sp>
      <p:sp>
        <p:nvSpPr>
          <p:cNvPr id="31" name="正方形/長方形 30">
            <a:extLst>
              <a:ext uri="{FF2B5EF4-FFF2-40B4-BE49-F238E27FC236}">
                <a16:creationId xmlns:a16="http://schemas.microsoft.com/office/drawing/2014/main" id="{B4594E11-0272-470D-976B-6B86C6FF9A75}"/>
              </a:ext>
            </a:extLst>
          </p:cNvPr>
          <p:cNvSpPr/>
          <p:nvPr/>
        </p:nvSpPr>
        <p:spPr>
          <a:xfrm>
            <a:off x="6870083" y="4583908"/>
            <a:ext cx="1268296" cy="369332"/>
          </a:xfrm>
          <a:prstGeom prst="rect">
            <a:avLst/>
          </a:prstGeom>
          <a:effectLst>
            <a:outerShdw blurRad="25400" dist="25400" dir="2700000" algn="tl" rotWithShape="0">
              <a:prstClr val="black"/>
            </a:outerShdw>
          </a:effectLst>
        </p:spPr>
        <p:txBody>
          <a:bodyPr wrap="none">
            <a:spAutoFit/>
          </a:bodyPr>
          <a:lstStyle/>
          <a:p>
            <a:pPr algn="ctr"/>
            <a:r>
              <a:rPr kumimoji="1" lang="en-US" altLang="ja-JP" b="1" dirty="0" err="1">
                <a:solidFill>
                  <a:schemeClr val="accent4">
                    <a:lumMod val="60000"/>
                    <a:lumOff val="40000"/>
                  </a:schemeClr>
                </a:solidFill>
                <a:latin typeface="GavadonUltraKt" panose="00000400000000000000" pitchFamily="2" charset="0"/>
                <a:ea typeface="HG明朝E" panose="02020909000000000000" pitchFamily="17" charset="-128"/>
              </a:rPr>
              <a:t>mrGor</a:t>
            </a:r>
            <a:endParaRPr kumimoji="1" lang="ja-JP" altLang="en-US" b="1" dirty="0">
              <a:solidFill>
                <a:schemeClr val="accent4">
                  <a:lumMod val="60000"/>
                  <a:lumOff val="40000"/>
                </a:schemeClr>
              </a:solidFill>
              <a:latin typeface="GavadonUltraKt" panose="00000400000000000000" pitchFamily="2" charset="0"/>
              <a:ea typeface="HG明朝E" panose="02020909000000000000" pitchFamily="17" charset="-128"/>
            </a:endParaRPr>
          </a:p>
        </p:txBody>
      </p:sp>
      <p:sp>
        <p:nvSpPr>
          <p:cNvPr id="33" name="テキスト ボックス 32">
            <a:extLst>
              <a:ext uri="{FF2B5EF4-FFF2-40B4-BE49-F238E27FC236}">
                <a16:creationId xmlns:a16="http://schemas.microsoft.com/office/drawing/2014/main" id="{A4D9203F-B2FE-4B49-AE39-1164EE2B8B06}"/>
              </a:ext>
            </a:extLst>
          </p:cNvPr>
          <p:cNvSpPr txBox="1"/>
          <p:nvPr/>
        </p:nvSpPr>
        <p:spPr>
          <a:xfrm>
            <a:off x="7646249" y="4957161"/>
            <a:ext cx="543739"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登場</a:t>
            </a:r>
          </a:p>
        </p:txBody>
      </p:sp>
      <p:sp>
        <p:nvSpPr>
          <p:cNvPr id="34" name="テキスト ボックス 33">
            <a:extLst>
              <a:ext uri="{FF2B5EF4-FFF2-40B4-BE49-F238E27FC236}">
                <a16:creationId xmlns:a16="http://schemas.microsoft.com/office/drawing/2014/main" id="{4E4EEDD1-655B-47DC-8551-34418DDEB4E2}"/>
              </a:ext>
            </a:extLst>
          </p:cNvPr>
          <p:cNvSpPr txBox="1"/>
          <p:nvPr/>
        </p:nvSpPr>
        <p:spPr>
          <a:xfrm>
            <a:off x="737859" y="5417363"/>
            <a:ext cx="1213794" cy="707886"/>
          </a:xfrm>
          <a:prstGeom prst="rect">
            <a:avLst/>
          </a:prstGeom>
          <a:noFill/>
        </p:spPr>
        <p:txBody>
          <a:bodyPr wrap="none" rtlCol="0">
            <a:spAutoFit/>
          </a:bodyPr>
          <a:lstStyle/>
          <a:p>
            <a:r>
              <a:rPr kumimoji="1" lang="ja-JP" altLang="en-US" sz="800" dirty="0"/>
              <a:t>ビルの合間から尻尾を</a:t>
            </a:r>
            <a:endParaRPr kumimoji="1" lang="en-US" altLang="ja-JP" sz="800" dirty="0"/>
          </a:p>
          <a:p>
            <a:r>
              <a:rPr kumimoji="1" lang="ja-JP" altLang="en-US" sz="800" dirty="0"/>
              <a:t>引きずる姿が見える。</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sp>
        <p:nvSpPr>
          <p:cNvPr id="35" name="テキスト ボックス 34">
            <a:extLst>
              <a:ext uri="{FF2B5EF4-FFF2-40B4-BE49-F238E27FC236}">
                <a16:creationId xmlns:a16="http://schemas.microsoft.com/office/drawing/2014/main" id="{71555F47-3CFE-4EDD-B0B7-EB5F45695642}"/>
              </a:ext>
            </a:extLst>
          </p:cNvPr>
          <p:cNvSpPr txBox="1"/>
          <p:nvPr/>
        </p:nvSpPr>
        <p:spPr>
          <a:xfrm>
            <a:off x="2273916" y="5413513"/>
            <a:ext cx="1213794" cy="83099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ビルの合間を歩く姿が</a:t>
            </a:r>
            <a:endParaRPr kumimoji="1" lang="en-US" altLang="ja-JP" sz="800" dirty="0"/>
          </a:p>
          <a:p>
            <a:r>
              <a:rPr kumimoji="1" lang="ja-JP" altLang="en-US" sz="800" dirty="0"/>
              <a:t>一部見える。</a:t>
            </a:r>
            <a:endParaRPr kumimoji="1" lang="en-US" altLang="ja-JP" sz="800" dirty="0"/>
          </a:p>
          <a:p>
            <a:r>
              <a:rPr kumimoji="1" lang="ja-JP" altLang="en-US" sz="800" dirty="0"/>
              <a:t>首から下腹にかけて。</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p:txBody>
      </p:sp>
      <p:sp>
        <p:nvSpPr>
          <p:cNvPr id="36" name="テキスト ボックス 35">
            <a:extLst>
              <a:ext uri="{FF2B5EF4-FFF2-40B4-BE49-F238E27FC236}">
                <a16:creationId xmlns:a16="http://schemas.microsoft.com/office/drawing/2014/main" id="{FC639B4C-4410-4E68-96D6-47C52F689733}"/>
              </a:ext>
            </a:extLst>
          </p:cNvPr>
          <p:cNvSpPr txBox="1"/>
          <p:nvPr/>
        </p:nvSpPr>
        <p:spPr>
          <a:xfrm>
            <a:off x="3809973" y="5413513"/>
            <a:ext cx="1213794" cy="95410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画面外から足がふみ</a:t>
            </a:r>
            <a:endParaRPr kumimoji="1" lang="en-US" altLang="ja-JP" sz="800" dirty="0"/>
          </a:p>
          <a:p>
            <a:r>
              <a:rPr kumimoji="1" lang="ja-JP" altLang="en-US" sz="800" dirty="0"/>
              <a:t>こまれる。</a:t>
            </a:r>
            <a:endParaRPr kumimoji="1" lang="en-US" altLang="ja-JP" sz="800" dirty="0"/>
          </a:p>
          <a:p>
            <a:r>
              <a:rPr kumimoji="1" lang="ja-JP" altLang="en-US" sz="800" dirty="0"/>
              <a:t>画面振動。</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grpSp>
        <p:nvGrpSpPr>
          <p:cNvPr id="37" name="グループ化 36">
            <a:extLst>
              <a:ext uri="{FF2B5EF4-FFF2-40B4-BE49-F238E27FC236}">
                <a16:creationId xmlns:a16="http://schemas.microsoft.com/office/drawing/2014/main" id="{45F5B4C3-3FB8-4401-9385-1152B286CCA6}"/>
              </a:ext>
            </a:extLst>
          </p:cNvPr>
          <p:cNvGrpSpPr/>
          <p:nvPr/>
        </p:nvGrpSpPr>
        <p:grpSpPr>
          <a:xfrm>
            <a:off x="5412189" y="3493901"/>
            <a:ext cx="1119635" cy="1826104"/>
            <a:chOff x="3889089" y="1530220"/>
            <a:chExt cx="1119635" cy="1826104"/>
          </a:xfrm>
        </p:grpSpPr>
        <p:sp>
          <p:nvSpPr>
            <p:cNvPr id="38" name="矢印: 上 37">
              <a:extLst>
                <a:ext uri="{FF2B5EF4-FFF2-40B4-BE49-F238E27FC236}">
                  <a16:creationId xmlns:a16="http://schemas.microsoft.com/office/drawing/2014/main" id="{7D86AE69-0498-44D4-9AE9-FEDD172C8BDA}"/>
                </a:ext>
              </a:extLst>
            </p:cNvPr>
            <p:cNvSpPr/>
            <p:nvPr/>
          </p:nvSpPr>
          <p:spPr>
            <a:xfrm rot="1800000" flipV="1">
              <a:off x="4776466"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E1F1A018-BF30-4410-B4DA-4FF15D69C321}"/>
                </a:ext>
              </a:extLst>
            </p:cNvPr>
            <p:cNvSpPr/>
            <p:nvPr/>
          </p:nvSpPr>
          <p:spPr>
            <a:xfrm rot="19800000" flipH="1" flipV="1">
              <a:off x="3889089"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A51C406C-ACA9-468A-9122-D2E8E42EA34E}"/>
                </a:ext>
              </a:extLst>
            </p:cNvPr>
            <p:cNvSpPr/>
            <p:nvPr/>
          </p:nvSpPr>
          <p:spPr>
            <a:xfrm rot="19800000">
              <a:off x="4776466"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98930824-7645-484B-80BF-83E27ECE0101}"/>
                </a:ext>
              </a:extLst>
            </p:cNvPr>
            <p:cNvSpPr/>
            <p:nvPr/>
          </p:nvSpPr>
          <p:spPr>
            <a:xfrm rot="1800000" flipH="1">
              <a:off x="3889089"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A4331FEC-D95A-43DA-8A10-8664EBD5BE73}"/>
              </a:ext>
            </a:extLst>
          </p:cNvPr>
          <p:cNvSpPr txBox="1"/>
          <p:nvPr/>
        </p:nvSpPr>
        <p:spPr>
          <a:xfrm>
            <a:off x="5351151" y="5405879"/>
            <a:ext cx="1210588" cy="707886"/>
          </a:xfrm>
          <a:prstGeom prst="rect">
            <a:avLst/>
          </a:prstGeom>
          <a:noFill/>
        </p:spPr>
        <p:txBody>
          <a:bodyPr wrap="none" rtlCol="0">
            <a:spAutoFit/>
          </a:bodyPr>
          <a:lstStyle/>
          <a:p>
            <a:r>
              <a:rPr kumimoji="1" lang="ja-JP" altLang="en-US" sz="800" dirty="0"/>
              <a:t>カメラが引き、</a:t>
            </a:r>
            <a:endParaRPr kumimoji="1" lang="en-US" altLang="ja-JP" sz="800" dirty="0"/>
          </a:p>
          <a:p>
            <a:r>
              <a:rPr kumimoji="1" lang="ja-JP" altLang="en-US" sz="800" dirty="0"/>
              <a:t>首をふるように咆哮。</a:t>
            </a:r>
            <a:endParaRPr kumimoji="1" lang="en-US" altLang="ja-JP" sz="800" dirty="0"/>
          </a:p>
          <a:p>
            <a:r>
              <a:rPr kumimoji="1" lang="ja-JP" altLang="en-US" sz="800" dirty="0"/>
              <a:t>画面ブラー。</a:t>
            </a:r>
            <a:endParaRPr kumimoji="1" lang="en-US" altLang="ja-JP" sz="800" dirty="0"/>
          </a:p>
          <a:p>
            <a:endParaRPr kumimoji="1" lang="en-US" altLang="ja-JP" sz="800" dirty="0"/>
          </a:p>
          <a:p>
            <a:r>
              <a:rPr kumimoji="1" lang="ja-JP" altLang="en-US" sz="800" dirty="0"/>
              <a:t>咆哮：シャギャー。</a:t>
            </a:r>
            <a:endParaRPr kumimoji="1" lang="en-US" altLang="ja-JP" sz="800" dirty="0"/>
          </a:p>
        </p:txBody>
      </p:sp>
      <p:sp>
        <p:nvSpPr>
          <p:cNvPr id="44" name="テキスト ボックス 43">
            <a:extLst>
              <a:ext uri="{FF2B5EF4-FFF2-40B4-BE49-F238E27FC236}">
                <a16:creationId xmlns:a16="http://schemas.microsoft.com/office/drawing/2014/main" id="{B74C7AF6-3165-420C-A85E-C607FDEF99E1}"/>
              </a:ext>
            </a:extLst>
          </p:cNvPr>
          <p:cNvSpPr txBox="1"/>
          <p:nvPr/>
        </p:nvSpPr>
        <p:spPr>
          <a:xfrm>
            <a:off x="6893970" y="5415575"/>
            <a:ext cx="1313180" cy="1077218"/>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怪獣の顔アップが</a:t>
            </a:r>
            <a:endParaRPr kumimoji="1" lang="en-US" altLang="ja-JP" sz="800" dirty="0"/>
          </a:p>
          <a:p>
            <a:r>
              <a:rPr kumimoji="1" lang="ja-JP" altLang="en-US" sz="800" dirty="0"/>
              <a:t>右からフレームイン。</a:t>
            </a:r>
            <a:endParaRPr kumimoji="1" lang="en-US" altLang="ja-JP" sz="800" dirty="0"/>
          </a:p>
          <a:p>
            <a:r>
              <a:rPr kumimoji="1" lang="ja-JP" altLang="en-US" sz="800" dirty="0"/>
              <a:t>フレームイン後</a:t>
            </a:r>
            <a:endParaRPr kumimoji="1" lang="en-US" altLang="ja-JP" sz="800" dirty="0"/>
          </a:p>
          <a:p>
            <a:endParaRPr kumimoji="1" lang="en-US" altLang="ja-JP" sz="800" dirty="0"/>
          </a:p>
          <a:p>
            <a:r>
              <a:rPr kumimoji="1" lang="ja-JP" altLang="en-US" sz="800" dirty="0"/>
              <a:t>２Ｄで怪獣の紹介表示。</a:t>
            </a:r>
            <a:endParaRPr kumimoji="1" lang="en-US" altLang="ja-JP" sz="800" dirty="0"/>
          </a:p>
          <a:p>
            <a:endParaRPr kumimoji="1" lang="en-US" altLang="ja-JP" sz="800" dirty="0"/>
          </a:p>
          <a:p>
            <a:r>
              <a:rPr kumimoji="1" lang="ja-JP" altLang="en-US" sz="800" dirty="0"/>
              <a:t>ジングル：デデーン。</a:t>
            </a:r>
            <a:endParaRPr kumimoji="1" lang="en-US" altLang="ja-JP" sz="800" dirty="0"/>
          </a:p>
        </p:txBody>
      </p:sp>
      <p:sp>
        <p:nvSpPr>
          <p:cNvPr id="45" name="矢印: 右 44">
            <a:extLst>
              <a:ext uri="{FF2B5EF4-FFF2-40B4-BE49-F238E27FC236}">
                <a16:creationId xmlns:a16="http://schemas.microsoft.com/office/drawing/2014/main" id="{3616C995-1659-4252-925A-7866DCA7E937}"/>
              </a:ext>
            </a:extLst>
          </p:cNvPr>
          <p:cNvSpPr/>
          <p:nvPr/>
        </p:nvSpPr>
        <p:spPr>
          <a:xfrm flipH="1">
            <a:off x="6972300" y="4313382"/>
            <a:ext cx="513207" cy="116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745DAF79-0C08-4083-AB90-EADA3C41A49D}"/>
              </a:ext>
            </a:extLst>
          </p:cNvPr>
          <p:cNvSpPr txBox="1"/>
          <p:nvPr/>
        </p:nvSpPr>
        <p:spPr>
          <a:xfrm>
            <a:off x="652273" y="2851373"/>
            <a:ext cx="2031325" cy="246221"/>
          </a:xfrm>
          <a:prstGeom prst="rect">
            <a:avLst/>
          </a:prstGeom>
          <a:noFill/>
        </p:spPr>
        <p:txBody>
          <a:bodyPr wrap="none" rtlCol="0" anchor="t">
            <a:spAutoFit/>
          </a:bodyPr>
          <a:lstStyle/>
          <a:p>
            <a:r>
              <a:rPr kumimoji="1" lang="ja-JP" altLang="en-US" sz="1000" b="1">
                <a:latin typeface="+mn-ea"/>
              </a:rPr>
              <a:t>・コンテ例</a:t>
            </a:r>
            <a:r>
              <a:rPr kumimoji="1" lang="ja-JP" altLang="en-US" sz="1000" b="1">
                <a:solidFill>
                  <a:schemeClr val="bg2">
                    <a:lumMod val="90000"/>
                  </a:schemeClr>
                </a:solidFill>
                <a:latin typeface="+mn-ea"/>
              </a:rPr>
              <a:t>（</a:t>
            </a:r>
            <a:r>
              <a:rPr kumimoji="1" lang="en-US" altLang="ja-JP" sz="1000" b="1" dirty="0">
                <a:solidFill>
                  <a:schemeClr val="bg2">
                    <a:lumMod val="90000"/>
                  </a:schemeClr>
                </a:solidFill>
                <a:latin typeface="+mn-ea"/>
              </a:rPr>
              <a:t>20190730</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47" name="テキスト ボックス 46">
            <a:extLst>
              <a:ext uri="{FF2B5EF4-FFF2-40B4-BE49-F238E27FC236}">
                <a16:creationId xmlns:a16="http://schemas.microsoft.com/office/drawing/2014/main" id="{DFD59748-9834-4629-A8EB-DDC8E852F54F}"/>
              </a:ext>
            </a:extLst>
          </p:cNvPr>
          <p:cNvSpPr txBox="1"/>
          <p:nvPr/>
        </p:nvSpPr>
        <p:spPr>
          <a:xfrm>
            <a:off x="820760" y="3097736"/>
            <a:ext cx="4648565" cy="246221"/>
          </a:xfrm>
          <a:prstGeom prst="rect">
            <a:avLst/>
          </a:prstGeom>
          <a:noFill/>
        </p:spPr>
        <p:txBody>
          <a:bodyPr wrap="square" rtlCol="0" anchor="t">
            <a:spAutoFit/>
          </a:bodyPr>
          <a:lstStyle/>
          <a:p>
            <a:r>
              <a:rPr kumimoji="1" lang="ja-JP" altLang="en-US" sz="1000">
                <a:latin typeface="+mn-ea"/>
              </a:rPr>
              <a:t>本演出は</a:t>
            </a:r>
            <a:r>
              <a:rPr kumimoji="1" lang="en-US" altLang="ja-JP" sz="1000">
                <a:latin typeface="+mn-ea"/>
              </a:rPr>
              <a:t>1st</a:t>
            </a:r>
            <a:r>
              <a:rPr kumimoji="1" lang="ja-JP" altLang="en-US" sz="1000">
                <a:latin typeface="+mn-ea"/>
              </a:rPr>
              <a:t>で作成したモスギラスのもので、各怪獣で内容は異なる。</a:t>
            </a:r>
            <a:endParaRPr kumimoji="1" lang="en-US" altLang="ja-JP" sz="1000" dirty="0">
              <a:latin typeface="+mn-ea"/>
            </a:endParaRPr>
          </a:p>
        </p:txBody>
      </p:sp>
      <p:sp>
        <p:nvSpPr>
          <p:cNvPr id="48" name="テキスト ボックス 47">
            <a:extLst>
              <a:ext uri="{FF2B5EF4-FFF2-40B4-BE49-F238E27FC236}">
                <a16:creationId xmlns:a16="http://schemas.microsoft.com/office/drawing/2014/main" id="{FCFB9BB2-CAA0-4D86-A26D-373F724E8593}"/>
              </a:ext>
            </a:extLst>
          </p:cNvPr>
          <p:cNvSpPr txBox="1"/>
          <p:nvPr/>
        </p:nvSpPr>
        <p:spPr>
          <a:xfrm>
            <a:off x="648616" y="1283982"/>
            <a:ext cx="3954929" cy="246221"/>
          </a:xfrm>
          <a:prstGeom prst="rect">
            <a:avLst/>
          </a:prstGeom>
          <a:noFill/>
        </p:spPr>
        <p:txBody>
          <a:bodyPr wrap="none" rtlCol="0" anchor="t">
            <a:spAutoFit/>
          </a:bodyPr>
          <a:lstStyle/>
          <a:p>
            <a:r>
              <a:rPr kumimoji="1" lang="ja-JP" altLang="en-US" sz="1000" b="1">
                <a:latin typeface="+mn-ea"/>
              </a:rPr>
              <a:t>・ゲームの種類、怪獣によるシーンの調整</a:t>
            </a:r>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dirty="0">
              <a:solidFill>
                <a:srgbClr val="FF0000"/>
              </a:solidFill>
              <a:latin typeface="+mn-ea"/>
            </a:endParaRPr>
          </a:p>
        </p:txBody>
      </p:sp>
      <p:sp>
        <p:nvSpPr>
          <p:cNvPr id="49" name="テキスト ボックス 48">
            <a:extLst>
              <a:ext uri="{FF2B5EF4-FFF2-40B4-BE49-F238E27FC236}">
                <a16:creationId xmlns:a16="http://schemas.microsoft.com/office/drawing/2014/main" id="{C3F0515C-E4C7-4529-A1F2-17315D86463A}"/>
              </a:ext>
            </a:extLst>
          </p:cNvPr>
          <p:cNvSpPr txBox="1"/>
          <p:nvPr/>
        </p:nvSpPr>
        <p:spPr>
          <a:xfrm>
            <a:off x="785935" y="1523625"/>
            <a:ext cx="5912196" cy="553998"/>
          </a:xfrm>
          <a:prstGeom prst="rect">
            <a:avLst/>
          </a:prstGeom>
          <a:noFill/>
        </p:spPr>
        <p:txBody>
          <a:bodyPr wrap="none" rtlCol="0">
            <a:spAutoFit/>
          </a:bodyPr>
          <a:lstStyle/>
          <a:p>
            <a:r>
              <a:rPr kumimoji="1" lang="ja-JP" altLang="en-US" sz="1000"/>
              <a:t>フリークエスト、キャラクエスト、強敵襲来クエストおよび、</a:t>
            </a:r>
            <a:endParaRPr kumimoji="1" lang="en-US" altLang="ja-JP" sz="1000"/>
          </a:p>
          <a:p>
            <a:r>
              <a:rPr kumimoji="1" lang="ja-JP" altLang="en-US" sz="1000"/>
              <a:t>イベントクエストで「原種」ではない怪獣の場合（怪獣の</a:t>
            </a:r>
            <a:r>
              <a:rPr kumimoji="1" lang="en-US" altLang="ja-JP" sz="1000"/>
              <a:t>ID</a:t>
            </a:r>
            <a:r>
              <a:rPr kumimoji="1" lang="ja-JP" altLang="en-US" sz="1000"/>
              <a:t>末尾に</a:t>
            </a:r>
            <a:r>
              <a:rPr kumimoji="1" lang="en-US" altLang="ja-JP" sz="1000"/>
              <a:t>α</a:t>
            </a:r>
            <a:r>
              <a:rPr kumimoji="1" lang="ja-JP" altLang="en-US" sz="1000"/>
              <a:t>別途がつくもの）については、</a:t>
            </a:r>
            <a:endParaRPr kumimoji="1" lang="en-US" altLang="ja-JP" sz="1000"/>
          </a:p>
          <a:p>
            <a:r>
              <a:rPr kumimoji="1" lang="ja-JP" altLang="en-US" sz="1000"/>
              <a:t>登場シーンは最終カットのみ再生するようにする。</a:t>
            </a:r>
            <a:endParaRPr kumimoji="1" lang="en-US" altLang="ja-JP" sz="1000"/>
          </a:p>
        </p:txBody>
      </p:sp>
      <p:grpSp>
        <p:nvGrpSpPr>
          <p:cNvPr id="52" name="グループ化 51">
            <a:extLst>
              <a:ext uri="{FF2B5EF4-FFF2-40B4-BE49-F238E27FC236}">
                <a16:creationId xmlns:a16="http://schemas.microsoft.com/office/drawing/2014/main" id="{79C2C8C5-539A-48EB-A2D1-F94BA5E217F4}"/>
              </a:ext>
            </a:extLst>
          </p:cNvPr>
          <p:cNvGrpSpPr/>
          <p:nvPr/>
        </p:nvGrpSpPr>
        <p:grpSpPr>
          <a:xfrm>
            <a:off x="5149064" y="1965190"/>
            <a:ext cx="3037764" cy="1464521"/>
            <a:chOff x="5149064" y="1965190"/>
            <a:chExt cx="3037764" cy="1464521"/>
          </a:xfrm>
        </p:grpSpPr>
        <p:sp>
          <p:nvSpPr>
            <p:cNvPr id="54" name="二等辺三角形 53">
              <a:extLst>
                <a:ext uri="{FF2B5EF4-FFF2-40B4-BE49-F238E27FC236}">
                  <a16:creationId xmlns:a16="http://schemas.microsoft.com/office/drawing/2014/main" id="{B3AB643A-EE30-434B-BB08-B04FB99CD244}"/>
                </a:ext>
              </a:extLst>
            </p:cNvPr>
            <p:cNvSpPr/>
            <p:nvPr/>
          </p:nvSpPr>
          <p:spPr>
            <a:xfrm>
              <a:off x="7421387" y="1965190"/>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7BFA8039-D90D-4336-8461-7FA6673457B9}"/>
                </a:ext>
              </a:extLst>
            </p:cNvPr>
            <p:cNvSpPr/>
            <p:nvPr/>
          </p:nvSpPr>
          <p:spPr>
            <a:xfrm rot="10800000">
              <a:off x="7444759" y="3121934"/>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8F279B4A-820A-4043-9879-B2492E162A08}"/>
                </a:ext>
              </a:extLst>
            </p:cNvPr>
            <p:cNvSpPr/>
            <p:nvPr/>
          </p:nvSpPr>
          <p:spPr>
            <a:xfrm>
              <a:off x="5149064" y="2245404"/>
              <a:ext cx="3037764" cy="94857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b="1">
                <a:solidFill>
                  <a:srgbClr val="FF0000"/>
                </a:solidFill>
                <a:latin typeface="+mn-ea"/>
              </a:endParaRPr>
            </a:p>
            <a:p>
              <a:r>
                <a:rPr kumimoji="1" lang="en-US" altLang="ja-JP" sz="1000">
                  <a:solidFill>
                    <a:schemeClr val="tx1"/>
                  </a:solidFill>
                  <a:latin typeface="+mn-ea"/>
                </a:rPr>
                <a:t>1st</a:t>
              </a:r>
              <a:r>
                <a:rPr kumimoji="1" lang="ja-JP" altLang="en-US" sz="1000">
                  <a:solidFill>
                    <a:schemeClr val="tx1"/>
                  </a:solidFill>
                  <a:latin typeface="+mn-ea"/>
                </a:rPr>
                <a:t>では名前表示の際、背景込みの画像で怪獣を覆い隠すようにしているが、</a:t>
              </a:r>
              <a:endParaRPr kumimoji="1" lang="en-US" altLang="ja-JP" sz="1000">
                <a:solidFill>
                  <a:schemeClr val="tx1"/>
                </a:solidFill>
                <a:latin typeface="+mn-ea"/>
              </a:endParaRPr>
            </a:p>
            <a:p>
              <a:r>
                <a:rPr kumimoji="1" lang="ja-JP" altLang="en-US" sz="1000">
                  <a:solidFill>
                    <a:schemeClr val="tx1"/>
                  </a:solidFill>
                  <a:latin typeface="+mn-ea"/>
                </a:rPr>
                <a:t>背景を抜きにしかつ怪獣の最終表示位置を調整し、顔も見えるようにする。</a:t>
              </a:r>
              <a:endParaRPr kumimoji="1" lang="en-US" altLang="ja-JP" sz="1000">
                <a:solidFill>
                  <a:schemeClr val="tx1"/>
                </a:solidFill>
                <a:latin typeface="+mn-ea"/>
              </a:endParaRPr>
            </a:p>
          </p:txBody>
        </p:sp>
      </p:grpSp>
    </p:spTree>
    <p:extLst>
      <p:ext uri="{BB962C8B-B14F-4D97-AF65-F5344CB8AC3E}">
        <p14:creationId xmlns:p14="http://schemas.microsoft.com/office/powerpoint/2010/main" val="37130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白いバックグラウンドのスクリーンショット&#10;&#10;自動的に生成された説明">
            <a:extLst>
              <a:ext uri="{FF2B5EF4-FFF2-40B4-BE49-F238E27FC236}">
                <a16:creationId xmlns:a16="http://schemas.microsoft.com/office/drawing/2014/main" id="{21A4E178-D27E-4B40-808E-5FB57264B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601" y="963985"/>
            <a:ext cx="2329563" cy="413563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bt210.</a:t>
            </a:r>
            <a:r>
              <a:rPr kumimoji="1" lang="ja-JP" altLang="en-US" sz="1400" b="1" dirty="0"/>
              <a:t>ミッション確認</a:t>
            </a:r>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459102"/>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359074"/>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1786565" y="2170367"/>
            <a:ext cx="1426922" cy="4471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938077" cy="200055"/>
          </a:xfrm>
          <a:prstGeom prst="rect">
            <a:avLst/>
          </a:prstGeom>
          <a:noFill/>
        </p:spPr>
        <p:txBody>
          <a:bodyPr wrap="none" rtlCol="0">
            <a:spAutoFit/>
          </a:bodyPr>
          <a:lstStyle/>
          <a:p>
            <a:r>
              <a:rPr kumimoji="1" lang="en-US" altLang="ja-JP" sz="700" dirty="0"/>
              <a:t>02.</a:t>
            </a:r>
            <a:r>
              <a:rPr kumimoji="1" lang="ja-JP" altLang="en-US" sz="700" dirty="0"/>
              <a:t>ミッション情報</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975868"/>
            <a:ext cx="848309" cy="200055"/>
          </a:xfrm>
          <a:prstGeom prst="rect">
            <a:avLst/>
          </a:prstGeom>
          <a:noFill/>
        </p:spPr>
        <p:txBody>
          <a:bodyPr wrap="none" rtlCol="0">
            <a:spAutoFit/>
          </a:bodyPr>
          <a:lstStyle/>
          <a:p>
            <a:r>
              <a:rPr kumimoji="1" lang="en-US" altLang="ja-JP" sz="700" dirty="0"/>
              <a:t>03.</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06770" y="4075896"/>
            <a:ext cx="806717"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2108269" cy="246221"/>
          </a:xfrm>
          <a:prstGeom prst="rect">
            <a:avLst/>
          </a:prstGeom>
          <a:noFill/>
        </p:spPr>
        <p:txBody>
          <a:bodyPr wrap="none" rtlCol="0">
            <a:spAutoFit/>
          </a:bodyPr>
          <a:lstStyle/>
          <a:p>
            <a:r>
              <a:rPr kumimoji="1" lang="ja-JP" altLang="en-US" sz="1000"/>
              <a:t>ミッション</a:t>
            </a:r>
            <a:r>
              <a:rPr kumimoji="1" lang="ja-JP" altLang="en-US" sz="1000" dirty="0"/>
              <a:t>確認</a:t>
            </a:r>
            <a:r>
              <a:rPr kumimoji="1" lang="ja-JP" altLang="en-US" sz="1000"/>
              <a:t>と</a:t>
            </a:r>
            <a:r>
              <a:rPr kumimoji="1" lang="ja-JP" altLang="en-US" sz="1000" dirty="0"/>
              <a:t>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2351926" cy="246221"/>
          </a:xfrm>
          <a:prstGeom prst="rect">
            <a:avLst/>
          </a:prstGeom>
          <a:noFill/>
        </p:spPr>
        <p:txBody>
          <a:bodyPr wrap="none" rtlCol="0">
            <a:spAutoFit/>
          </a:bodyPr>
          <a:lstStyle/>
          <a:p>
            <a:r>
              <a:rPr kumimoji="1" lang="en-US" altLang="ja-JP" sz="1000" b="1" dirty="0"/>
              <a:t>02.</a:t>
            </a:r>
            <a:r>
              <a:rPr kumimoji="1" lang="ja-JP" altLang="en-US" sz="1000" b="1" dirty="0"/>
              <a:t>ミッション情報</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3390672" cy="1323439"/>
          </a:xfrm>
          <a:prstGeom prst="rect">
            <a:avLst/>
          </a:prstGeom>
          <a:noFill/>
        </p:spPr>
        <p:txBody>
          <a:bodyPr wrap="none" rtlCol="0">
            <a:spAutoFit/>
          </a:bodyPr>
          <a:lstStyle/>
          <a:p>
            <a:r>
              <a:rPr kumimoji="1" lang="ja-JP" altLang="en-US" sz="1000" dirty="0"/>
              <a:t>通常ミッションを表示する。</a:t>
            </a:r>
            <a:endParaRPr kumimoji="1" lang="en-US" altLang="ja-JP" sz="1000" dirty="0"/>
          </a:p>
          <a:p>
            <a:r>
              <a:rPr kumimoji="1" lang="ja-JP" altLang="en-US" sz="1000" dirty="0"/>
              <a:t>クリア済のものは達成マークをつける。</a:t>
            </a:r>
            <a:endParaRPr kumimoji="1" lang="en-US" altLang="ja-JP" sz="1000" dirty="0"/>
          </a:p>
          <a:p>
            <a:endParaRPr kumimoji="1" lang="en-US" altLang="ja-JP" sz="1000" dirty="0"/>
          </a:p>
          <a:p>
            <a:r>
              <a:rPr kumimoji="1" lang="ja-JP" altLang="en-US" sz="1000" dirty="0"/>
              <a:t>クリア済の隠しミッションがあれば、</a:t>
            </a:r>
            <a:endParaRPr kumimoji="1" lang="en-US" altLang="ja-JP" sz="1000" dirty="0"/>
          </a:p>
          <a:p>
            <a:r>
              <a:rPr kumimoji="1" lang="ja-JP" altLang="en-US" sz="1000" dirty="0"/>
              <a:t>スクロールバーとともに表示する。</a:t>
            </a:r>
            <a:endParaRPr kumimoji="1" lang="en-US" altLang="ja-JP" sz="1000" dirty="0"/>
          </a:p>
          <a:p>
            <a:endParaRPr kumimoji="1" lang="en-US" altLang="ja-JP" sz="1000" dirty="0"/>
          </a:p>
          <a:p>
            <a:r>
              <a:rPr kumimoji="1" lang="ja-JP" altLang="en-US" sz="1000" dirty="0"/>
              <a:t>これらの情報はバトル開始時のもので、</a:t>
            </a:r>
            <a:endParaRPr kumimoji="1" lang="en-US" altLang="ja-JP" sz="1000" dirty="0"/>
          </a:p>
          <a:p>
            <a:r>
              <a:rPr kumimoji="1" lang="ja-JP" altLang="en-US" sz="1000" dirty="0"/>
              <a:t>今回新たに獲得したミッションについては考慮しない。</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97118" y="3180316"/>
            <a:ext cx="1133644" cy="246221"/>
          </a:xfrm>
          <a:prstGeom prst="rect">
            <a:avLst/>
          </a:prstGeom>
          <a:noFill/>
        </p:spPr>
        <p:txBody>
          <a:bodyPr wrap="none" rtlCol="0">
            <a:spAutoFit/>
          </a:bodyPr>
          <a:lstStyle/>
          <a:p>
            <a:r>
              <a:rPr kumimoji="1" lang="en-US" altLang="ja-JP" sz="1000" b="1" dirty="0"/>
              <a:t>03.</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58488" y="3426537"/>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sp>
        <p:nvSpPr>
          <p:cNvPr id="44" name="テキスト ボックス 43">
            <a:extLst>
              <a:ext uri="{FF2B5EF4-FFF2-40B4-BE49-F238E27FC236}">
                <a16:creationId xmlns:a16="http://schemas.microsoft.com/office/drawing/2014/main" id="{3E0D94C5-DF1E-4EE6-8F45-7F398A10B667}"/>
              </a:ext>
            </a:extLst>
          </p:cNvPr>
          <p:cNvSpPr txBox="1"/>
          <p:nvPr/>
        </p:nvSpPr>
        <p:spPr>
          <a:xfrm>
            <a:off x="4130433" y="3918979"/>
            <a:ext cx="825867" cy="246221"/>
          </a:xfrm>
          <a:prstGeom prst="rect">
            <a:avLst/>
          </a:prstGeom>
          <a:noFill/>
        </p:spPr>
        <p:txBody>
          <a:bodyPr wrap="none" rtlCol="0">
            <a:spAutoFit/>
          </a:bodyPr>
          <a:lstStyle/>
          <a:p>
            <a:r>
              <a:rPr kumimoji="1" lang="ja-JP" altLang="en-US" sz="1000" b="1" dirty="0"/>
              <a:t>・類似画面</a:t>
            </a:r>
          </a:p>
        </p:txBody>
      </p:sp>
      <p:sp>
        <p:nvSpPr>
          <p:cNvPr id="45" name="テキスト ボックス 44">
            <a:extLst>
              <a:ext uri="{FF2B5EF4-FFF2-40B4-BE49-F238E27FC236}">
                <a16:creationId xmlns:a16="http://schemas.microsoft.com/office/drawing/2014/main" id="{FA9157D7-5C18-40CD-A4B0-79705FE24BD7}"/>
              </a:ext>
            </a:extLst>
          </p:cNvPr>
          <p:cNvSpPr txBox="1"/>
          <p:nvPr/>
        </p:nvSpPr>
        <p:spPr>
          <a:xfrm>
            <a:off x="4320102" y="4196319"/>
            <a:ext cx="2906565" cy="707886"/>
          </a:xfrm>
          <a:prstGeom prst="rect">
            <a:avLst/>
          </a:prstGeom>
          <a:noFill/>
        </p:spPr>
        <p:txBody>
          <a:bodyPr wrap="none" rtlCol="0">
            <a:spAutoFit/>
          </a:bodyPr>
          <a:lstStyle/>
          <a:p>
            <a:r>
              <a:rPr kumimoji="1" lang="ja-JP" altLang="en-US" sz="1000" dirty="0">
                <a:latin typeface="+mn-ea"/>
              </a:rPr>
              <a:t>本画面の表示物は</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dirty="0">
                <a:solidFill>
                  <a:srgbClr val="00B050"/>
                </a:solidFill>
                <a:latin typeface="+mn-ea"/>
              </a:rPr>
              <a:t>ステージ選択仕様</a:t>
            </a:r>
            <a:r>
              <a:rPr kumimoji="1" lang="en-US" altLang="ja-JP" sz="1000" b="1" dirty="0">
                <a:solidFill>
                  <a:srgbClr val="00B050"/>
                </a:solidFill>
                <a:latin typeface="+mn-ea"/>
              </a:rPr>
              <a:t>_</a:t>
            </a:r>
            <a:r>
              <a:rPr kumimoji="1" lang="ja-JP" altLang="en-US" sz="1000" b="1" dirty="0">
                <a:solidFill>
                  <a:srgbClr val="00B050"/>
                </a:solidFill>
                <a:latin typeface="+mn-ea"/>
              </a:rPr>
              <a:t>［日付］</a:t>
            </a:r>
            <a:r>
              <a:rPr kumimoji="1" lang="en-US" altLang="ja-JP" sz="1000" b="1" dirty="0">
                <a:solidFill>
                  <a:srgbClr val="00B050"/>
                </a:solidFill>
                <a:latin typeface="+mn-ea"/>
              </a:rPr>
              <a:t>.pptx</a:t>
            </a:r>
            <a:r>
              <a:rPr kumimoji="1" lang="ja-JP" altLang="en-US" sz="1000" dirty="0">
                <a:latin typeface="+mn-ea"/>
              </a:rPr>
              <a:t>の</a:t>
            </a:r>
            <a:endParaRPr kumimoji="1" lang="en-US" altLang="ja-JP" sz="1000" dirty="0">
              <a:latin typeface="+mn-ea"/>
            </a:endParaRPr>
          </a:p>
          <a:p>
            <a:r>
              <a:rPr kumimoji="1" lang="en-US" altLang="ja-JP" sz="1000" b="1" dirty="0"/>
              <a:t>st110b.</a:t>
            </a:r>
            <a:r>
              <a:rPr kumimoji="1" lang="ja-JP" altLang="en-US" sz="1000" b="1" dirty="0"/>
              <a:t>ミッション確認ウィンドウ</a:t>
            </a:r>
            <a:endParaRPr kumimoji="1" lang="en-US" altLang="ja-JP" sz="1000" b="1" dirty="0">
              <a:latin typeface="+mn-ea"/>
            </a:endParaRPr>
          </a:p>
          <a:p>
            <a:r>
              <a:rPr kumimoji="1" lang="ja-JP" altLang="en-US" sz="1000" dirty="0">
                <a:latin typeface="+mn-ea"/>
              </a:rPr>
              <a:t>と同様となる。（ボタンの表示が違うが）</a:t>
            </a:r>
            <a:endParaRPr kumimoji="1" lang="en-US" altLang="ja-JP" sz="1000" dirty="0">
              <a:latin typeface="+mn-ea"/>
            </a:endParaRPr>
          </a:p>
        </p:txBody>
      </p:sp>
    </p:spTree>
    <p:extLst>
      <p:ext uri="{BB962C8B-B14F-4D97-AF65-F5344CB8AC3E}">
        <p14:creationId xmlns:p14="http://schemas.microsoft.com/office/powerpoint/2010/main" val="1562308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時計 が含まれている画像&#10;&#10;自動的に生成された説明">
            <a:extLst>
              <a:ext uri="{FF2B5EF4-FFF2-40B4-BE49-F238E27FC236}">
                <a16:creationId xmlns:a16="http://schemas.microsoft.com/office/drawing/2014/main" id="{9FA8FAC8-6DB0-4ED0-970C-7481C6E72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6" y="963985"/>
            <a:ext cx="2330603" cy="413747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67205" cy="307777"/>
          </a:xfrm>
          <a:prstGeom prst="rect">
            <a:avLst/>
          </a:prstGeom>
          <a:noFill/>
        </p:spPr>
        <p:txBody>
          <a:bodyPr wrap="none" rtlCol="0">
            <a:spAutoFit/>
          </a:bodyPr>
          <a:lstStyle/>
          <a:p>
            <a:r>
              <a:rPr kumimoji="1" lang="ja-JP" altLang="en-US" sz="1400" b="1" dirty="0"/>
              <a:t>●</a:t>
            </a:r>
            <a:r>
              <a:rPr kumimoji="1" lang="en-US" altLang="ja-JP" sz="1400" b="1" dirty="0"/>
              <a:t>bt220.</a:t>
            </a:r>
            <a:r>
              <a:rPr kumimoji="1" lang="ja-JP" altLang="en-US" sz="1400" b="1" dirty="0"/>
              <a:t>サウンド設定</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1310829" y="2170367"/>
            <a:ext cx="1902658" cy="3497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926857" cy="200055"/>
          </a:xfrm>
          <a:prstGeom prst="rect">
            <a:avLst/>
          </a:prstGeom>
          <a:noFill/>
        </p:spPr>
        <p:txBody>
          <a:bodyPr wrap="none" rtlCol="0">
            <a:spAutoFit/>
          </a:bodyPr>
          <a:lstStyle/>
          <a:p>
            <a:r>
              <a:rPr kumimoji="1" lang="en-US" altLang="ja-JP" sz="700" dirty="0"/>
              <a:t>02.ON/OFF</a:t>
            </a:r>
            <a:r>
              <a:rPr kumimoji="1" lang="ja-JP" altLang="en-US" sz="700" dirty="0"/>
              <a:t>ボタン</a:t>
            </a:r>
          </a:p>
        </p:txBody>
      </p:sp>
      <p:cxnSp>
        <p:nvCxnSpPr>
          <p:cNvPr id="30" name="直線コネクタ 29">
            <a:extLst>
              <a:ext uri="{FF2B5EF4-FFF2-40B4-BE49-F238E27FC236}">
                <a16:creationId xmlns:a16="http://schemas.microsoft.com/office/drawing/2014/main" id="{4C7C39D3-6FE4-44FC-B8FD-44B9C6FA763C}"/>
              </a:ext>
            </a:extLst>
          </p:cNvPr>
          <p:cNvCxnSpPr>
            <a:cxnSpLocks/>
            <a:endCxn id="28" idx="1"/>
          </p:cNvCxnSpPr>
          <p:nvPr/>
        </p:nvCxnSpPr>
        <p:spPr>
          <a:xfrm flipV="1">
            <a:off x="1271337" y="2170367"/>
            <a:ext cx="1942150" cy="7769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4A60BA-6575-4ED4-A1E0-F2AE6C807A22}"/>
              </a:ext>
            </a:extLst>
          </p:cNvPr>
          <p:cNvCxnSpPr>
            <a:cxnSpLocks/>
            <a:endCxn id="28" idx="1"/>
          </p:cNvCxnSpPr>
          <p:nvPr/>
        </p:nvCxnSpPr>
        <p:spPr>
          <a:xfrm flipV="1">
            <a:off x="1271337" y="2170367"/>
            <a:ext cx="1942150" cy="1126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680477"/>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84408" y="3780505"/>
            <a:ext cx="729079" cy="1310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サウンド設定というテキスト。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1239442" cy="246221"/>
          </a:xfrm>
          <a:prstGeom prst="rect">
            <a:avLst/>
          </a:prstGeom>
          <a:noFill/>
        </p:spPr>
        <p:txBody>
          <a:bodyPr wrap="none" rtlCol="0">
            <a:spAutoFit/>
          </a:bodyPr>
          <a:lstStyle/>
          <a:p>
            <a:r>
              <a:rPr kumimoji="1" lang="en-US" altLang="ja-JP" sz="1000" b="1" dirty="0"/>
              <a:t>02.ON/OFF</a:t>
            </a:r>
            <a:r>
              <a:rPr kumimoji="1" lang="ja-JP" altLang="en-US" sz="1000" b="1" dirty="0"/>
              <a:t>ボタン</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3627916" cy="400110"/>
          </a:xfrm>
          <a:prstGeom prst="rect">
            <a:avLst/>
          </a:prstGeom>
          <a:noFill/>
        </p:spPr>
        <p:txBody>
          <a:bodyPr wrap="none" rtlCol="0">
            <a:spAutoFit/>
          </a:bodyPr>
          <a:lstStyle/>
          <a:p>
            <a:r>
              <a:rPr kumimoji="1" lang="ja-JP" altLang="en-US" sz="1000" dirty="0"/>
              <a:t>ボリュームによらず、強制的にミュートするボタン。</a:t>
            </a:r>
            <a:endParaRPr kumimoji="1" lang="en-US" altLang="ja-JP" sz="1000" dirty="0"/>
          </a:p>
          <a:p>
            <a:r>
              <a:rPr kumimoji="1" lang="en-US" altLang="ja-JP" sz="1000" dirty="0"/>
              <a:t>OFF</a:t>
            </a:r>
            <a:r>
              <a:rPr kumimoji="1" lang="ja-JP" altLang="en-US" sz="1000" dirty="0"/>
              <a:t>にすると後述のボリュームバーからツマミがなくなる。</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288106"/>
            <a:ext cx="2351926" cy="246221"/>
          </a:xfrm>
          <a:prstGeom prst="rect">
            <a:avLst/>
          </a:prstGeom>
          <a:noFill/>
        </p:spPr>
        <p:txBody>
          <a:bodyPr wrap="none" rtlCol="0">
            <a:spAutoFit/>
          </a:bodyPr>
          <a:lstStyle/>
          <a:p>
            <a:r>
              <a:rPr kumimoji="1" lang="en-US" altLang="ja-JP" sz="1000" b="1" dirty="0"/>
              <a:t>03.</a:t>
            </a:r>
            <a:r>
              <a:rPr kumimoji="1" lang="ja-JP" altLang="en-US" sz="1000" b="1"/>
              <a:t>ボリュームバー</a:t>
            </a:r>
            <a:r>
              <a:rPr kumimoji="1" lang="ja-JP" altLang="en-US" sz="1000" b="1">
                <a:solidFill>
                  <a:srgbClr val="FF0000"/>
                </a:solidFill>
              </a:rPr>
              <a:t>（</a:t>
            </a:r>
            <a:r>
              <a:rPr kumimoji="1" lang="en-US" altLang="ja-JP" sz="1000" b="1" dirty="0">
                <a:solidFill>
                  <a:srgbClr val="FF0000"/>
                </a:solidFill>
              </a:rPr>
              <a:t>20200214</a:t>
            </a:r>
            <a:r>
              <a:rPr kumimoji="1" lang="ja-JP" altLang="en-US" sz="1000" b="1">
                <a:solidFill>
                  <a:srgbClr val="FF0000"/>
                </a:solidFill>
              </a:rPr>
              <a:t>修正）</a:t>
            </a:r>
            <a:endParaRPr kumimoji="1" lang="ja-JP" altLang="en-US" sz="1000" b="1" dirty="0">
              <a:solidFill>
                <a:srgbClr val="FF0000"/>
              </a:solidFill>
            </a:endParaRP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534327"/>
            <a:ext cx="3698448" cy="707886"/>
          </a:xfrm>
          <a:prstGeom prst="rect">
            <a:avLst/>
          </a:prstGeom>
          <a:noFill/>
        </p:spPr>
        <p:txBody>
          <a:bodyPr wrap="none" rtlCol="0">
            <a:spAutoFit/>
          </a:bodyPr>
          <a:lstStyle/>
          <a:p>
            <a:r>
              <a:rPr kumimoji="1" lang="en-US" altLang="ja-JP" sz="1000" dirty="0"/>
              <a:t>0</a:t>
            </a:r>
            <a:r>
              <a:rPr kumimoji="1" lang="ja-JP" altLang="en-US" sz="1000"/>
              <a:t>～</a:t>
            </a:r>
            <a:r>
              <a:rPr kumimoji="1" lang="en-US" altLang="ja-JP" sz="1000" dirty="0"/>
              <a:t>10</a:t>
            </a:r>
            <a:r>
              <a:rPr kumimoji="1" lang="ja-JP" altLang="en-US" sz="1000"/>
              <a:t>の</a:t>
            </a:r>
            <a:r>
              <a:rPr kumimoji="1" lang="en-US" altLang="ja-JP" sz="1000" dirty="0"/>
              <a:t>11</a:t>
            </a:r>
            <a:r>
              <a:rPr kumimoji="1" lang="ja-JP" altLang="en-US" sz="1000"/>
              <a:t>段階でで</a:t>
            </a:r>
            <a:r>
              <a:rPr kumimoji="1" lang="ja-JP" altLang="en-US" sz="1000" dirty="0"/>
              <a:t>音量を調整</a:t>
            </a:r>
            <a:r>
              <a:rPr kumimoji="1" lang="ja-JP" altLang="en-US" sz="1000"/>
              <a:t>する。</a:t>
            </a:r>
            <a:endParaRPr kumimoji="1" lang="en-US" altLang="ja-JP" sz="1000" dirty="0"/>
          </a:p>
          <a:p>
            <a:r>
              <a:rPr kumimoji="1" lang="ja-JP" altLang="en-US" sz="1000"/>
              <a:t>初期値は最大値の</a:t>
            </a:r>
            <a:r>
              <a:rPr kumimoji="1" lang="en-US" altLang="ja-JP" sz="1000" dirty="0"/>
              <a:t>10</a:t>
            </a:r>
            <a:r>
              <a:rPr kumimoji="1" lang="ja-JP" altLang="en-US" sz="1000"/>
              <a:t>。。</a:t>
            </a:r>
            <a:endParaRPr kumimoji="1" lang="en-US" altLang="ja-JP" sz="1000" dirty="0"/>
          </a:p>
          <a:p>
            <a:r>
              <a:rPr kumimoji="1" lang="en-US" altLang="ja-JP" sz="1000" dirty="0"/>
              <a:t>0</a:t>
            </a:r>
            <a:r>
              <a:rPr kumimoji="1" lang="ja-JP" altLang="en-US" sz="1000"/>
              <a:t>と</a:t>
            </a:r>
            <a:r>
              <a:rPr kumimoji="1" lang="ja-JP" altLang="en-US" sz="1000" dirty="0"/>
              <a:t>上記</a:t>
            </a:r>
            <a:r>
              <a:rPr kumimoji="1" lang="en-US" altLang="ja-JP" sz="1000" dirty="0"/>
              <a:t>OFF</a:t>
            </a:r>
            <a:r>
              <a:rPr kumimoji="1" lang="ja-JP" altLang="en-US" sz="1000" dirty="0"/>
              <a:t>状態は別物とする。</a:t>
            </a:r>
            <a:endParaRPr kumimoji="1" lang="en-US" altLang="ja-JP" sz="1000" dirty="0"/>
          </a:p>
          <a:p>
            <a:r>
              <a:rPr kumimoji="1" lang="ja-JP" altLang="en-US" sz="1000"/>
              <a:t>（</a:t>
            </a:r>
            <a:r>
              <a:rPr kumimoji="1" lang="en-US" altLang="ja-JP" sz="1000" dirty="0"/>
              <a:t>0</a:t>
            </a:r>
            <a:r>
              <a:rPr kumimoji="1" lang="ja-JP" altLang="en-US" sz="1000"/>
              <a:t>に</a:t>
            </a:r>
            <a:r>
              <a:rPr kumimoji="1" lang="ja-JP" altLang="en-US" sz="1000" dirty="0"/>
              <a:t>したからといってミュートが</a:t>
            </a:r>
            <a:r>
              <a:rPr kumimoji="1" lang="en-US" altLang="ja-JP" sz="1000" dirty="0"/>
              <a:t>OFF</a:t>
            </a:r>
            <a:r>
              <a:rPr kumimoji="1" lang="ja-JP" altLang="en-US" sz="1000" dirty="0"/>
              <a:t>になるわけではない）</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3396441"/>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642662"/>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cxnSp>
        <p:nvCxnSpPr>
          <p:cNvPr id="44" name="直線コネクタ 43">
            <a:extLst>
              <a:ext uri="{FF2B5EF4-FFF2-40B4-BE49-F238E27FC236}">
                <a16:creationId xmlns:a16="http://schemas.microsoft.com/office/drawing/2014/main" id="{CA9E2AD0-999F-4511-B39B-274EE05AF43F}"/>
              </a:ext>
            </a:extLst>
          </p:cNvPr>
          <p:cNvCxnSpPr>
            <a:cxnSpLocks/>
            <a:endCxn id="45" idx="1"/>
          </p:cNvCxnSpPr>
          <p:nvPr/>
        </p:nvCxnSpPr>
        <p:spPr>
          <a:xfrm flipV="1">
            <a:off x="2323659" y="1739874"/>
            <a:ext cx="889828"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5865900D-A8AD-4ECD-AFE1-4B221F311047}"/>
              </a:ext>
            </a:extLst>
          </p:cNvPr>
          <p:cNvSpPr txBox="1"/>
          <p:nvPr/>
        </p:nvSpPr>
        <p:spPr>
          <a:xfrm>
            <a:off x="3213487" y="1639846"/>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46" name="テキスト ボックス 45">
            <a:extLst>
              <a:ext uri="{FF2B5EF4-FFF2-40B4-BE49-F238E27FC236}">
                <a16:creationId xmlns:a16="http://schemas.microsoft.com/office/drawing/2014/main" id="{4A3F395E-448E-4A8C-8863-56C889B5073B}"/>
              </a:ext>
            </a:extLst>
          </p:cNvPr>
          <p:cNvSpPr txBox="1"/>
          <p:nvPr/>
        </p:nvSpPr>
        <p:spPr>
          <a:xfrm>
            <a:off x="3213487" y="2608535"/>
            <a:ext cx="938077" cy="200055"/>
          </a:xfrm>
          <a:prstGeom prst="rect">
            <a:avLst/>
          </a:prstGeom>
          <a:noFill/>
        </p:spPr>
        <p:txBody>
          <a:bodyPr wrap="none" rtlCol="0">
            <a:spAutoFit/>
          </a:bodyPr>
          <a:lstStyle/>
          <a:p>
            <a:r>
              <a:rPr kumimoji="1" lang="en-US" altLang="ja-JP" sz="700" dirty="0"/>
              <a:t>03.</a:t>
            </a:r>
            <a:r>
              <a:rPr kumimoji="1" lang="ja-JP" altLang="en-US" sz="700" dirty="0"/>
              <a:t>ボリュームバー</a:t>
            </a:r>
          </a:p>
        </p:txBody>
      </p:sp>
      <p:cxnSp>
        <p:nvCxnSpPr>
          <p:cNvPr id="47" name="直線コネクタ 46">
            <a:extLst>
              <a:ext uri="{FF2B5EF4-FFF2-40B4-BE49-F238E27FC236}">
                <a16:creationId xmlns:a16="http://schemas.microsoft.com/office/drawing/2014/main" id="{8FD7993B-B195-4036-9211-06E417C9B67C}"/>
              </a:ext>
            </a:extLst>
          </p:cNvPr>
          <p:cNvCxnSpPr>
            <a:cxnSpLocks/>
            <a:endCxn id="46" idx="1"/>
          </p:cNvCxnSpPr>
          <p:nvPr/>
        </p:nvCxnSpPr>
        <p:spPr>
          <a:xfrm>
            <a:off x="2793390" y="2588835"/>
            <a:ext cx="420097" cy="1197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0D46196-14F0-45CF-870C-96B378673EA8}"/>
              </a:ext>
            </a:extLst>
          </p:cNvPr>
          <p:cNvCxnSpPr>
            <a:cxnSpLocks/>
            <a:endCxn id="46" idx="1"/>
          </p:cNvCxnSpPr>
          <p:nvPr/>
        </p:nvCxnSpPr>
        <p:spPr>
          <a:xfrm flipV="1">
            <a:off x="2793389" y="2708563"/>
            <a:ext cx="420098" cy="2476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846F738-1618-4A25-AC1A-7F37331C769A}"/>
              </a:ext>
            </a:extLst>
          </p:cNvPr>
          <p:cNvCxnSpPr>
            <a:cxnSpLocks/>
            <a:endCxn id="46" idx="1"/>
          </p:cNvCxnSpPr>
          <p:nvPr/>
        </p:nvCxnSpPr>
        <p:spPr>
          <a:xfrm flipV="1">
            <a:off x="2762880" y="2708563"/>
            <a:ext cx="450607" cy="6510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四角形: 角を丸くする 49">
            <a:extLst>
              <a:ext uri="{FF2B5EF4-FFF2-40B4-BE49-F238E27FC236}">
                <a16:creationId xmlns:a16="http://schemas.microsoft.com/office/drawing/2014/main" id="{4DA3C479-ABFD-455E-97BE-00FF32C67E50}"/>
              </a:ext>
            </a:extLst>
          </p:cNvPr>
          <p:cNvSpPr/>
          <p:nvPr/>
        </p:nvSpPr>
        <p:spPr>
          <a:xfrm>
            <a:off x="4331101" y="4504776"/>
            <a:ext cx="2889849" cy="927322"/>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endParaRPr kumimoji="1" lang="en-US" altLang="ja-JP" sz="1000" dirty="0">
              <a:solidFill>
                <a:schemeClr val="tx1"/>
              </a:solidFill>
            </a:endParaRPr>
          </a:p>
          <a:p>
            <a:r>
              <a:rPr kumimoji="1" lang="ja-JP" altLang="en-US" sz="1000" dirty="0">
                <a:solidFill>
                  <a:schemeClr val="tx1"/>
                </a:solidFill>
              </a:rPr>
              <a:t>音量とミュートの関係がわかりにくかったり</a:t>
            </a:r>
            <a:endParaRPr kumimoji="1" lang="en-US" altLang="ja-JP" sz="1000" dirty="0">
              <a:solidFill>
                <a:schemeClr val="tx1"/>
              </a:solidFill>
            </a:endParaRPr>
          </a:p>
          <a:p>
            <a:r>
              <a:rPr kumimoji="1" lang="ja-JP" altLang="en-US" sz="1000" dirty="0">
                <a:solidFill>
                  <a:schemeClr val="tx1"/>
                </a:solidFill>
              </a:rPr>
              <a:t>実装が複雑になる場合は要相談。</a:t>
            </a:r>
          </a:p>
        </p:txBody>
      </p:sp>
    </p:spTree>
    <p:extLst>
      <p:ext uri="{BB962C8B-B14F-4D97-AF65-F5344CB8AC3E}">
        <p14:creationId xmlns:p14="http://schemas.microsoft.com/office/powerpoint/2010/main" val="4045297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a16="http://schemas.microsoft.com/office/drawing/2014/main" id="{FC4B374B-3755-4573-9DD2-51E3B8A371A8}"/>
              </a:ext>
            </a:extLst>
          </p:cNvPr>
          <p:cNvPicPr>
            <a:picLocks noChangeAspect="1"/>
          </p:cNvPicPr>
          <p:nvPr/>
        </p:nvPicPr>
        <p:blipFill>
          <a:blip r:embed="rId2"/>
          <a:stretch>
            <a:fillRect/>
          </a:stretch>
        </p:blipFill>
        <p:spPr>
          <a:xfrm>
            <a:off x="746765" y="960884"/>
            <a:ext cx="2333960" cy="4137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a:t>
            </a:r>
            <a:r>
              <a:rPr kumimoji="1" lang="en-US" altLang="ja-JP" sz="1400" b="1" dirty="0"/>
              <a:t>bt230.</a:t>
            </a:r>
            <a:r>
              <a:rPr kumimoji="1" lang="ja-JP" altLang="en-US" sz="1400" b="1" dirty="0"/>
              <a:t>ギブアップ</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303253" y="2348294"/>
            <a:ext cx="910234" cy="1978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248266"/>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604903"/>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84408" y="3704931"/>
            <a:ext cx="729079" cy="1310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467068" cy="246221"/>
          </a:xfrm>
          <a:prstGeom prst="rect">
            <a:avLst/>
          </a:prstGeom>
          <a:noFill/>
        </p:spPr>
        <p:txBody>
          <a:bodyPr wrap="none" rtlCol="0">
            <a:spAutoFit/>
          </a:bodyPr>
          <a:lstStyle/>
          <a:p>
            <a:r>
              <a:rPr kumimoji="1" lang="ja-JP" altLang="en-US" sz="1000" dirty="0"/>
              <a:t>撤退というテキスト。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ギブアップ内容のテキスト表示。</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26300"/>
            <a:ext cx="1390124" cy="246221"/>
          </a:xfrm>
          <a:prstGeom prst="rect">
            <a:avLst/>
          </a:prstGeom>
          <a:noFill/>
        </p:spPr>
        <p:txBody>
          <a:bodyPr wrap="none" rtlCol="0">
            <a:spAutoFit/>
          </a:bodyPr>
          <a:lstStyle/>
          <a:p>
            <a:r>
              <a:rPr kumimoji="1" lang="en-US" altLang="ja-JP" sz="1000" b="1" dirty="0"/>
              <a:t>03.</a:t>
            </a:r>
            <a:r>
              <a:rPr kumimoji="1" lang="ja-JP" altLang="en-US" sz="1000" b="1" dirty="0"/>
              <a:t>ギブアップボタン</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72521"/>
            <a:ext cx="2108269" cy="246221"/>
          </a:xfrm>
          <a:prstGeom prst="rect">
            <a:avLst/>
          </a:prstGeom>
          <a:noFill/>
        </p:spPr>
        <p:txBody>
          <a:bodyPr wrap="none" rtlCol="0">
            <a:spAutoFit/>
          </a:bodyPr>
          <a:lstStyle/>
          <a:p>
            <a:r>
              <a:rPr kumimoji="1" lang="ja-JP" altLang="en-US" sz="1000" dirty="0"/>
              <a:t>バトルをやめて終了するボタン。</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65054"/>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011275"/>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cxnSp>
        <p:nvCxnSpPr>
          <p:cNvPr id="44" name="直線コネクタ 43">
            <a:extLst>
              <a:ext uri="{FF2B5EF4-FFF2-40B4-BE49-F238E27FC236}">
                <a16:creationId xmlns:a16="http://schemas.microsoft.com/office/drawing/2014/main" id="{CA9E2AD0-999F-4511-B39B-274EE05AF43F}"/>
              </a:ext>
            </a:extLst>
          </p:cNvPr>
          <p:cNvCxnSpPr>
            <a:cxnSpLocks/>
            <a:endCxn id="45" idx="1"/>
          </p:cNvCxnSpPr>
          <p:nvPr/>
        </p:nvCxnSpPr>
        <p:spPr>
          <a:xfrm flipV="1">
            <a:off x="2095873" y="2000098"/>
            <a:ext cx="1117614" cy="525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5865900D-A8AD-4ECD-AFE1-4B221F311047}"/>
              </a:ext>
            </a:extLst>
          </p:cNvPr>
          <p:cNvSpPr txBox="1"/>
          <p:nvPr/>
        </p:nvSpPr>
        <p:spPr>
          <a:xfrm>
            <a:off x="3213487" y="1900070"/>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46" name="テキスト ボックス 45">
            <a:extLst>
              <a:ext uri="{FF2B5EF4-FFF2-40B4-BE49-F238E27FC236}">
                <a16:creationId xmlns:a16="http://schemas.microsoft.com/office/drawing/2014/main" id="{4A3F395E-448E-4A8C-8863-56C889B5073B}"/>
              </a:ext>
            </a:extLst>
          </p:cNvPr>
          <p:cNvSpPr txBox="1"/>
          <p:nvPr/>
        </p:nvSpPr>
        <p:spPr>
          <a:xfrm>
            <a:off x="3213487" y="2946518"/>
            <a:ext cx="1027845" cy="200055"/>
          </a:xfrm>
          <a:prstGeom prst="rect">
            <a:avLst/>
          </a:prstGeom>
          <a:noFill/>
        </p:spPr>
        <p:txBody>
          <a:bodyPr wrap="none" rtlCol="0">
            <a:spAutoFit/>
          </a:bodyPr>
          <a:lstStyle/>
          <a:p>
            <a:r>
              <a:rPr kumimoji="1" lang="en-US" altLang="ja-JP" sz="700" dirty="0"/>
              <a:t>03.</a:t>
            </a:r>
            <a:r>
              <a:rPr kumimoji="1" lang="ja-JP" altLang="en-US" sz="700" dirty="0"/>
              <a:t>ギブアップボタン</a:t>
            </a:r>
          </a:p>
        </p:txBody>
      </p:sp>
      <p:cxnSp>
        <p:nvCxnSpPr>
          <p:cNvPr id="47" name="直線コネクタ 46">
            <a:extLst>
              <a:ext uri="{FF2B5EF4-FFF2-40B4-BE49-F238E27FC236}">
                <a16:creationId xmlns:a16="http://schemas.microsoft.com/office/drawing/2014/main" id="{8FD7993B-B195-4036-9211-06E417C9B67C}"/>
              </a:ext>
            </a:extLst>
          </p:cNvPr>
          <p:cNvCxnSpPr>
            <a:cxnSpLocks/>
            <a:endCxn id="46" idx="1"/>
          </p:cNvCxnSpPr>
          <p:nvPr/>
        </p:nvCxnSpPr>
        <p:spPr>
          <a:xfrm flipV="1">
            <a:off x="2639683" y="3046546"/>
            <a:ext cx="573804" cy="2648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09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4C97560B-0E0B-4E84-8C3A-02467D261C06}"/>
              </a:ext>
            </a:extLst>
          </p:cNvPr>
          <p:cNvPicPr>
            <a:picLocks noChangeAspect="1"/>
          </p:cNvPicPr>
          <p:nvPr/>
        </p:nvPicPr>
        <p:blipFill>
          <a:blip r:embed="rId2"/>
          <a:stretch>
            <a:fillRect/>
          </a:stretch>
        </p:blipFill>
        <p:spPr>
          <a:xfrm>
            <a:off x="746766" y="960884"/>
            <a:ext cx="2333960" cy="4137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169457" cy="307777"/>
          </a:xfrm>
          <a:prstGeom prst="rect">
            <a:avLst/>
          </a:prstGeom>
          <a:noFill/>
        </p:spPr>
        <p:txBody>
          <a:bodyPr wrap="none" rtlCol="0">
            <a:spAutoFit/>
          </a:bodyPr>
          <a:lstStyle/>
          <a:p>
            <a:r>
              <a:rPr kumimoji="1" lang="ja-JP" altLang="en-US" sz="1400" b="1"/>
              <a:t>●</a:t>
            </a:r>
            <a:r>
              <a:rPr kumimoji="1" lang="en-US" altLang="ja-JP" sz="1400" b="1"/>
              <a:t>bt231.</a:t>
            </a:r>
            <a:r>
              <a:rPr kumimoji="1" lang="ja-JP" altLang="en-US" sz="1400" b="1"/>
              <a:t>ギブアップ２</a:t>
            </a:r>
            <a:r>
              <a:rPr kumimoji="1" lang="ja-JP" altLang="en-US" sz="1000" b="1">
                <a:solidFill>
                  <a:srgbClr val="FF0000"/>
                </a:solidFill>
              </a:rPr>
              <a:t>（</a:t>
            </a:r>
            <a:r>
              <a:rPr kumimoji="1" lang="en-US" altLang="ja-JP" sz="1000" b="1">
                <a:solidFill>
                  <a:srgbClr val="FF0000"/>
                </a:solidFill>
              </a:rPr>
              <a:t>20200128</a:t>
            </a:r>
            <a:r>
              <a:rPr kumimoji="1" lang="ja-JP" altLang="en-US" sz="1000" b="1">
                <a:solidFill>
                  <a:srgbClr val="FF0000"/>
                </a:solidFill>
              </a:rPr>
              <a:t>修正</a:t>
            </a:r>
            <a:r>
              <a:rPr kumimoji="1" lang="ja-JP" altLang="en-US" sz="1000" b="1" dirty="0">
                <a:solidFill>
                  <a:srgbClr val="FF0000"/>
                </a:solidFill>
              </a:rPr>
              <a:t>）</a:t>
            </a:r>
          </a:p>
        </p:txBody>
      </p:sp>
      <p:sp>
        <p:nvSpPr>
          <p:cNvPr id="35" name="テキスト ボックス 34">
            <a:extLst>
              <a:ext uri="{FF2B5EF4-FFF2-40B4-BE49-F238E27FC236}">
                <a16:creationId xmlns:a16="http://schemas.microsoft.com/office/drawing/2014/main" id="{2B8B17F4-83BC-49E7-8646-4BB5AAB82EF7}"/>
              </a:ext>
            </a:extLst>
          </p:cNvPr>
          <p:cNvSpPr txBox="1"/>
          <p:nvPr/>
        </p:nvSpPr>
        <p:spPr>
          <a:xfrm>
            <a:off x="3541364" y="840875"/>
            <a:ext cx="1467068" cy="246221"/>
          </a:xfrm>
          <a:prstGeom prst="rect">
            <a:avLst/>
          </a:prstGeom>
          <a:noFill/>
        </p:spPr>
        <p:txBody>
          <a:bodyPr wrap="none" rtlCol="0">
            <a:spAutoFit/>
          </a:bodyPr>
          <a:lstStyle/>
          <a:p>
            <a:r>
              <a:rPr kumimoji="1" lang="ja-JP" altLang="en-US" sz="1000" b="1"/>
              <a:t>・再確認のウィンドウ</a:t>
            </a:r>
            <a:endParaRPr kumimoji="1" lang="ja-JP" altLang="en-US" sz="1000" b="1" dirty="0"/>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3838466" y="1087096"/>
            <a:ext cx="3640740" cy="553998"/>
          </a:xfrm>
          <a:prstGeom prst="rect">
            <a:avLst/>
          </a:prstGeom>
          <a:noFill/>
        </p:spPr>
        <p:txBody>
          <a:bodyPr wrap="none" rtlCol="0">
            <a:spAutoFit/>
          </a:bodyPr>
          <a:lstStyle/>
          <a:p>
            <a:r>
              <a:rPr kumimoji="1" lang="ja-JP" altLang="en-US" sz="1000"/>
              <a:t>誤ってバトルを終了しないように、</a:t>
            </a:r>
            <a:endParaRPr kumimoji="1" lang="en-US" altLang="ja-JP" sz="1000"/>
          </a:p>
          <a:p>
            <a:r>
              <a:rPr kumimoji="1" lang="ja-JP" altLang="en-US" sz="1000"/>
              <a:t>再度同じ確認を繰り返す。</a:t>
            </a:r>
            <a:endParaRPr kumimoji="1" lang="en-US" altLang="ja-JP" sz="1000"/>
          </a:p>
          <a:p>
            <a:r>
              <a:rPr kumimoji="1" lang="ja-JP" altLang="en-US" sz="1000"/>
              <a:t>本文が少し変わっている以外は、</a:t>
            </a:r>
            <a:r>
              <a:rPr kumimoji="1" lang="en-US" altLang="ja-JP" sz="1000"/>
              <a:t>bt230.</a:t>
            </a:r>
            <a:r>
              <a:rPr kumimoji="1" lang="ja-JP" altLang="en-US" sz="1000"/>
              <a:t>ギブアップと同様。</a:t>
            </a:r>
            <a:endParaRPr kumimoji="1" lang="en-US" altLang="ja-JP" sz="1000" dirty="0"/>
          </a:p>
        </p:txBody>
      </p:sp>
      <p:sp>
        <p:nvSpPr>
          <p:cNvPr id="29" name="テキスト ボックス 28">
            <a:extLst>
              <a:ext uri="{FF2B5EF4-FFF2-40B4-BE49-F238E27FC236}">
                <a16:creationId xmlns:a16="http://schemas.microsoft.com/office/drawing/2014/main" id="{517903E8-FBD5-44D8-9E4D-01B0DE29B7E4}"/>
              </a:ext>
            </a:extLst>
          </p:cNvPr>
          <p:cNvSpPr txBox="1"/>
          <p:nvPr/>
        </p:nvSpPr>
        <p:spPr>
          <a:xfrm>
            <a:off x="3541364" y="1764204"/>
            <a:ext cx="697627" cy="246221"/>
          </a:xfrm>
          <a:prstGeom prst="rect">
            <a:avLst/>
          </a:prstGeom>
          <a:noFill/>
        </p:spPr>
        <p:txBody>
          <a:bodyPr wrap="none" rtlCol="0">
            <a:spAutoFit/>
          </a:bodyPr>
          <a:lstStyle/>
          <a:p>
            <a:r>
              <a:rPr kumimoji="1" lang="ja-JP" altLang="en-US" sz="1000" b="1" dirty="0"/>
              <a:t>・終了時</a:t>
            </a:r>
          </a:p>
        </p:txBody>
      </p:sp>
      <p:sp>
        <p:nvSpPr>
          <p:cNvPr id="30" name="テキスト ボックス 29">
            <a:extLst>
              <a:ext uri="{FF2B5EF4-FFF2-40B4-BE49-F238E27FC236}">
                <a16:creationId xmlns:a16="http://schemas.microsoft.com/office/drawing/2014/main" id="{F82BFE2C-FC58-4E6E-9C3F-317095BB9F07}"/>
              </a:ext>
            </a:extLst>
          </p:cNvPr>
          <p:cNvSpPr txBox="1"/>
          <p:nvPr/>
        </p:nvSpPr>
        <p:spPr>
          <a:xfrm>
            <a:off x="3731033" y="2041544"/>
            <a:ext cx="3775393" cy="1015663"/>
          </a:xfrm>
          <a:prstGeom prst="rect">
            <a:avLst/>
          </a:prstGeom>
          <a:noFill/>
        </p:spPr>
        <p:txBody>
          <a:bodyPr wrap="none" rtlCol="0">
            <a:spAutoFit/>
          </a:bodyPr>
          <a:lstStyle/>
          <a:p>
            <a:r>
              <a:rPr kumimoji="1" lang="ja-JP" altLang="en-US" sz="1000" dirty="0">
                <a:latin typeface="+mn-ea"/>
              </a:rPr>
              <a:t>終了した場合はウィンドウを閉じ、画面をフェードアウトして</a:t>
            </a:r>
            <a:endParaRPr kumimoji="1" lang="en-US" altLang="ja-JP" sz="1000" dirty="0">
              <a:latin typeface="+mn-ea"/>
            </a:endParaRPr>
          </a:p>
          <a:p>
            <a:r>
              <a:rPr kumimoji="1" lang="ja-JP" altLang="en-US" sz="1000" dirty="0">
                <a:latin typeface="+mn-ea"/>
              </a:rPr>
              <a:t>そのままバトルを終了する。</a:t>
            </a:r>
            <a:endParaRPr kumimoji="1" lang="en-US" altLang="ja-JP" sz="1000" dirty="0">
              <a:latin typeface="+mn-ea"/>
            </a:endParaRPr>
          </a:p>
          <a:p>
            <a:r>
              <a:rPr kumimoji="1" lang="ja-JP" altLang="en-US" sz="1000" dirty="0">
                <a:latin typeface="+mn-ea"/>
              </a:rPr>
              <a:t>バトル中に減った数値等は保持し、その他は破棄する。</a:t>
            </a:r>
            <a:endParaRPr kumimoji="1" lang="en-US" altLang="ja-JP" sz="1000" dirty="0">
              <a:latin typeface="+mn-ea"/>
            </a:endParaRPr>
          </a:p>
          <a:p>
            <a:r>
              <a:rPr kumimoji="1" lang="ja-JP" altLang="en-US" sz="1000" dirty="0">
                <a:latin typeface="+mn-ea"/>
              </a:rPr>
              <a:t>（キズナポイントはバトル後減る想定）</a:t>
            </a:r>
            <a:endParaRPr kumimoji="1" lang="en-US" altLang="ja-JP" sz="1000" dirty="0">
              <a:latin typeface="+mn-ea"/>
            </a:endParaRPr>
          </a:p>
          <a:p>
            <a:endParaRPr kumimoji="1" lang="en-US" altLang="ja-JP" sz="1000" dirty="0">
              <a:latin typeface="+mn-ea"/>
            </a:endParaRPr>
          </a:p>
          <a:p>
            <a:r>
              <a:rPr kumimoji="1" lang="ja-JP" altLang="en-US" sz="1000" dirty="0">
                <a:latin typeface="+mn-ea"/>
              </a:rPr>
              <a:t>遷移先はホーム画面。</a:t>
            </a:r>
            <a:endParaRPr kumimoji="1" lang="en-US" altLang="ja-JP" sz="1000" dirty="0">
              <a:latin typeface="+mn-ea"/>
            </a:endParaRPr>
          </a:p>
        </p:txBody>
      </p:sp>
    </p:spTree>
    <p:extLst>
      <p:ext uri="{BB962C8B-B14F-4D97-AF65-F5344CB8AC3E}">
        <p14:creationId xmlns:p14="http://schemas.microsoft.com/office/powerpoint/2010/main" val="939596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バス が含まれている画像&#10;&#10;自動的に生成された説明">
            <a:extLst>
              <a:ext uri="{FF2B5EF4-FFF2-40B4-BE49-F238E27FC236}">
                <a16:creationId xmlns:a16="http://schemas.microsoft.com/office/drawing/2014/main" id="{F3B588DA-E54A-4FCA-B936-48CB78E4D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7" y="963985"/>
            <a:ext cx="2331398" cy="413888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bt300.</a:t>
            </a:r>
            <a:r>
              <a:rPr kumimoji="1" lang="ja-JP" altLang="en-US" sz="1400" b="1" dirty="0"/>
              <a:t>コンティニュー</a:t>
            </a:r>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340198"/>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240170"/>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1648790"/>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548762"/>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287538" y="2443159"/>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343131"/>
            <a:ext cx="1117614" cy="200055"/>
          </a:xfrm>
          <a:prstGeom prst="rect">
            <a:avLst/>
          </a:prstGeom>
          <a:noFill/>
        </p:spPr>
        <p:txBody>
          <a:bodyPr wrap="none" rtlCol="0">
            <a:spAutoFit/>
          </a:bodyPr>
          <a:lstStyle/>
          <a:p>
            <a:r>
              <a:rPr kumimoji="1" lang="en-US" altLang="ja-JP" sz="700" dirty="0"/>
              <a:t>03.</a:t>
            </a:r>
            <a:r>
              <a:rPr kumimoji="1" lang="ja-JP" altLang="en-US" sz="700" dirty="0"/>
              <a:t>コンティニュー価格</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579741"/>
            <a:ext cx="758541" cy="200055"/>
          </a:xfrm>
          <a:prstGeom prst="rect">
            <a:avLst/>
          </a:prstGeom>
          <a:noFill/>
        </p:spPr>
        <p:txBody>
          <a:bodyPr wrap="none" rtlCol="0">
            <a:spAutoFit/>
          </a:bodyPr>
          <a:lstStyle/>
          <a:p>
            <a:r>
              <a:rPr kumimoji="1" lang="en-US" altLang="ja-JP" sz="700" dirty="0"/>
              <a:t>06.</a:t>
            </a:r>
            <a:r>
              <a:rPr kumimoji="1" lang="ja-JP" altLang="en-US" sz="700" dirty="0"/>
              <a:t>敗北ボタン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1587260" y="3679769"/>
            <a:ext cx="1626227" cy="5308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作成続行不能というテキスト。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コンティニューを促すテキスト。</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518364" cy="246221"/>
          </a:xfrm>
          <a:prstGeom prst="rect">
            <a:avLst/>
          </a:prstGeom>
          <a:noFill/>
        </p:spPr>
        <p:txBody>
          <a:bodyPr wrap="none" rtlCol="0">
            <a:spAutoFit/>
          </a:bodyPr>
          <a:lstStyle/>
          <a:p>
            <a:r>
              <a:rPr kumimoji="1" lang="en-US" altLang="ja-JP" sz="1000" b="1" dirty="0"/>
              <a:t>03.</a:t>
            </a:r>
            <a:r>
              <a:rPr kumimoji="1" lang="ja-JP" altLang="en-US" sz="1000" b="1" dirty="0"/>
              <a:t>コンティニュー価格</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364750" cy="246221"/>
          </a:xfrm>
          <a:prstGeom prst="rect">
            <a:avLst/>
          </a:prstGeom>
          <a:noFill/>
        </p:spPr>
        <p:txBody>
          <a:bodyPr wrap="none" rtlCol="0">
            <a:spAutoFit/>
          </a:bodyPr>
          <a:lstStyle/>
          <a:p>
            <a:r>
              <a:rPr kumimoji="1" lang="ja-JP" altLang="en-US" sz="1000" dirty="0"/>
              <a:t>コンティニューにかかる値段の表示。</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49769"/>
            <a:ext cx="1005403" cy="246221"/>
          </a:xfrm>
          <a:prstGeom prst="rect">
            <a:avLst/>
          </a:prstGeom>
          <a:noFill/>
        </p:spPr>
        <p:txBody>
          <a:bodyPr wrap="none" rtlCol="0">
            <a:spAutoFit/>
          </a:bodyPr>
          <a:lstStyle/>
          <a:p>
            <a:r>
              <a:rPr kumimoji="1" lang="en-US" altLang="ja-JP" sz="1000" b="1" dirty="0"/>
              <a:t>04.</a:t>
            </a:r>
            <a:r>
              <a:rPr kumimoji="1" lang="ja-JP" altLang="en-US" sz="1000" b="1" dirty="0"/>
              <a:t>サブ見出し</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2995990"/>
            <a:ext cx="2621230" cy="246221"/>
          </a:xfrm>
          <a:prstGeom prst="rect">
            <a:avLst/>
          </a:prstGeom>
          <a:noFill/>
        </p:spPr>
        <p:txBody>
          <a:bodyPr wrap="none" rtlCol="0">
            <a:spAutoFit/>
          </a:bodyPr>
          <a:lstStyle/>
          <a:p>
            <a:r>
              <a:rPr kumimoji="1" lang="ja-JP" altLang="en-US" sz="1000" dirty="0"/>
              <a:t>以下所持クリスタル情報を表すテキスト。</a:t>
            </a:r>
            <a:endParaRPr kumimoji="1" lang="en-US" altLang="ja-JP" sz="1000" dirty="0"/>
          </a:p>
        </p:txBody>
      </p:sp>
      <p:cxnSp>
        <p:nvCxnSpPr>
          <p:cNvPr id="44" name="直線コネクタ 43">
            <a:extLst>
              <a:ext uri="{FF2B5EF4-FFF2-40B4-BE49-F238E27FC236}">
                <a16:creationId xmlns:a16="http://schemas.microsoft.com/office/drawing/2014/main" id="{918F527A-C187-4DA1-BDA4-20C6D0B53E86}"/>
              </a:ext>
            </a:extLst>
          </p:cNvPr>
          <p:cNvCxnSpPr>
            <a:cxnSpLocks/>
            <a:endCxn id="45" idx="1"/>
          </p:cNvCxnSpPr>
          <p:nvPr/>
        </p:nvCxnSpPr>
        <p:spPr>
          <a:xfrm flipV="1">
            <a:off x="2287538" y="2800809"/>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C0FB50C-185F-4946-8F46-44896D8C601C}"/>
              </a:ext>
            </a:extLst>
          </p:cNvPr>
          <p:cNvSpPr txBox="1"/>
          <p:nvPr/>
        </p:nvSpPr>
        <p:spPr>
          <a:xfrm>
            <a:off x="3213487" y="2700781"/>
            <a:ext cx="758541" cy="200055"/>
          </a:xfrm>
          <a:prstGeom prst="rect">
            <a:avLst/>
          </a:prstGeom>
          <a:noFill/>
        </p:spPr>
        <p:txBody>
          <a:bodyPr wrap="none" rtlCol="0">
            <a:spAutoFit/>
          </a:bodyPr>
          <a:lstStyle/>
          <a:p>
            <a:r>
              <a:rPr kumimoji="1" lang="en-US" altLang="ja-JP" sz="700" dirty="0"/>
              <a:t>04.</a:t>
            </a:r>
            <a:r>
              <a:rPr kumimoji="1" lang="ja-JP" altLang="en-US" sz="700" dirty="0"/>
              <a:t>サブ見出し</a:t>
            </a:r>
          </a:p>
        </p:txBody>
      </p:sp>
      <p:sp>
        <p:nvSpPr>
          <p:cNvPr id="46" name="テキスト ボックス 45">
            <a:extLst>
              <a:ext uri="{FF2B5EF4-FFF2-40B4-BE49-F238E27FC236}">
                <a16:creationId xmlns:a16="http://schemas.microsoft.com/office/drawing/2014/main" id="{2295BA8C-2B43-4ED5-9112-BD505014D77C}"/>
              </a:ext>
            </a:extLst>
          </p:cNvPr>
          <p:cNvSpPr txBox="1"/>
          <p:nvPr/>
        </p:nvSpPr>
        <p:spPr>
          <a:xfrm>
            <a:off x="3213487" y="3070032"/>
            <a:ext cx="1117614" cy="200055"/>
          </a:xfrm>
          <a:prstGeom prst="rect">
            <a:avLst/>
          </a:prstGeom>
          <a:noFill/>
        </p:spPr>
        <p:txBody>
          <a:bodyPr wrap="none" rtlCol="0">
            <a:spAutoFit/>
          </a:bodyPr>
          <a:lstStyle/>
          <a:p>
            <a:r>
              <a:rPr kumimoji="1" lang="en-US" altLang="ja-JP" sz="700" dirty="0"/>
              <a:t>05.</a:t>
            </a:r>
            <a:r>
              <a:rPr kumimoji="1" lang="ja-JP" altLang="en-US" sz="700" dirty="0"/>
              <a:t>所持クリスタル状況</a:t>
            </a:r>
          </a:p>
        </p:txBody>
      </p:sp>
      <p:cxnSp>
        <p:nvCxnSpPr>
          <p:cNvPr id="47" name="直線コネクタ 46">
            <a:extLst>
              <a:ext uri="{FF2B5EF4-FFF2-40B4-BE49-F238E27FC236}">
                <a16:creationId xmlns:a16="http://schemas.microsoft.com/office/drawing/2014/main" id="{39D7AE27-AA51-419D-91FA-37377C04E420}"/>
              </a:ext>
            </a:extLst>
          </p:cNvPr>
          <p:cNvCxnSpPr>
            <a:cxnSpLocks/>
            <a:endCxn id="46" idx="1"/>
          </p:cNvCxnSpPr>
          <p:nvPr/>
        </p:nvCxnSpPr>
        <p:spPr>
          <a:xfrm flipV="1">
            <a:off x="2128012" y="3170060"/>
            <a:ext cx="1085475" cy="4143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69B5C81-4082-49EE-9366-6BBB94AE47E5}"/>
              </a:ext>
            </a:extLst>
          </p:cNvPr>
          <p:cNvSpPr txBox="1"/>
          <p:nvPr/>
        </p:nvSpPr>
        <p:spPr>
          <a:xfrm>
            <a:off x="3213487" y="3910446"/>
            <a:ext cx="758541" cy="200055"/>
          </a:xfrm>
          <a:prstGeom prst="rect">
            <a:avLst/>
          </a:prstGeom>
          <a:noFill/>
        </p:spPr>
        <p:txBody>
          <a:bodyPr wrap="none" rtlCol="0">
            <a:spAutoFit/>
          </a:bodyPr>
          <a:lstStyle/>
          <a:p>
            <a:r>
              <a:rPr kumimoji="1" lang="en-US" altLang="ja-JP" sz="700" dirty="0"/>
              <a:t>07.</a:t>
            </a:r>
            <a:r>
              <a:rPr kumimoji="1" lang="ja-JP" altLang="en-US" sz="700" dirty="0"/>
              <a:t>復活ボタン</a:t>
            </a:r>
          </a:p>
        </p:txBody>
      </p:sp>
      <p:cxnSp>
        <p:nvCxnSpPr>
          <p:cNvPr id="50" name="直線コネクタ 49">
            <a:extLst>
              <a:ext uri="{FF2B5EF4-FFF2-40B4-BE49-F238E27FC236}">
                <a16:creationId xmlns:a16="http://schemas.microsoft.com/office/drawing/2014/main" id="{D847A4F5-DDA5-4B53-85C4-5BF817D3559A}"/>
              </a:ext>
            </a:extLst>
          </p:cNvPr>
          <p:cNvCxnSpPr>
            <a:cxnSpLocks/>
            <a:endCxn id="49" idx="1"/>
          </p:cNvCxnSpPr>
          <p:nvPr/>
        </p:nvCxnSpPr>
        <p:spPr>
          <a:xfrm flipV="1">
            <a:off x="2562161" y="4010474"/>
            <a:ext cx="651326" cy="2955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55B6FB7E-AC2F-4C6C-A80D-E1BB26BE9BFD}"/>
              </a:ext>
            </a:extLst>
          </p:cNvPr>
          <p:cNvSpPr txBox="1"/>
          <p:nvPr/>
        </p:nvSpPr>
        <p:spPr>
          <a:xfrm>
            <a:off x="4197118" y="3390216"/>
            <a:ext cx="1518364" cy="246221"/>
          </a:xfrm>
          <a:prstGeom prst="rect">
            <a:avLst/>
          </a:prstGeom>
          <a:noFill/>
        </p:spPr>
        <p:txBody>
          <a:bodyPr wrap="none" rtlCol="0">
            <a:spAutoFit/>
          </a:bodyPr>
          <a:lstStyle/>
          <a:p>
            <a:r>
              <a:rPr kumimoji="1" lang="en-US" altLang="ja-JP" sz="1000" b="1" dirty="0"/>
              <a:t>05.</a:t>
            </a:r>
            <a:r>
              <a:rPr kumimoji="1" lang="ja-JP" altLang="en-US" sz="1000" b="1" dirty="0"/>
              <a:t>所持クリスタル状況</a:t>
            </a:r>
          </a:p>
        </p:txBody>
      </p:sp>
      <p:sp>
        <p:nvSpPr>
          <p:cNvPr id="52" name="テキスト ボックス 51">
            <a:extLst>
              <a:ext uri="{FF2B5EF4-FFF2-40B4-BE49-F238E27FC236}">
                <a16:creationId xmlns:a16="http://schemas.microsoft.com/office/drawing/2014/main" id="{1B949A64-F41D-4E6C-A9B1-A1449DB1DD7A}"/>
              </a:ext>
            </a:extLst>
          </p:cNvPr>
          <p:cNvSpPr txBox="1"/>
          <p:nvPr/>
        </p:nvSpPr>
        <p:spPr>
          <a:xfrm>
            <a:off x="4458488" y="3636437"/>
            <a:ext cx="3005951" cy="707886"/>
          </a:xfrm>
          <a:prstGeom prst="rect">
            <a:avLst/>
          </a:prstGeom>
          <a:noFill/>
        </p:spPr>
        <p:txBody>
          <a:bodyPr wrap="none" rtlCol="0">
            <a:spAutoFit/>
          </a:bodyPr>
          <a:lstStyle/>
          <a:p>
            <a:r>
              <a:rPr kumimoji="1" lang="ja-JP" altLang="en-US" sz="1000" dirty="0"/>
              <a:t>現在の所持数と使用後の数を表示、</a:t>
            </a:r>
            <a:endParaRPr kumimoji="1" lang="en-US" altLang="ja-JP" sz="1000" dirty="0"/>
          </a:p>
          <a:p>
            <a:r>
              <a:rPr kumimoji="1" lang="ja-JP" altLang="en-US" sz="1000" dirty="0"/>
              <a:t>不足している場合は、現在の数値を赤く表示し、</a:t>
            </a:r>
            <a:endParaRPr kumimoji="1" lang="en-US" altLang="ja-JP" sz="1000" dirty="0"/>
          </a:p>
          <a:p>
            <a:r>
              <a:rPr kumimoji="1" lang="ja-JP" altLang="en-US" sz="1000" dirty="0"/>
              <a:t>変更後を「クリスタルが不足しています」と</a:t>
            </a:r>
            <a:endParaRPr kumimoji="1" lang="en-US" altLang="ja-JP" sz="1000" dirty="0"/>
          </a:p>
          <a:p>
            <a:r>
              <a:rPr kumimoji="1" lang="ja-JP" altLang="en-US" sz="1000" dirty="0"/>
              <a:t>表示する。</a:t>
            </a:r>
            <a:endParaRPr kumimoji="1" lang="en-US" altLang="ja-JP" sz="1000" dirty="0"/>
          </a:p>
        </p:txBody>
      </p:sp>
      <p:sp>
        <p:nvSpPr>
          <p:cNvPr id="53" name="テキスト ボックス 52">
            <a:extLst>
              <a:ext uri="{FF2B5EF4-FFF2-40B4-BE49-F238E27FC236}">
                <a16:creationId xmlns:a16="http://schemas.microsoft.com/office/drawing/2014/main" id="{7D7284A2-8805-4C59-9E5D-D59C28CD4B48}"/>
              </a:ext>
            </a:extLst>
          </p:cNvPr>
          <p:cNvSpPr txBox="1"/>
          <p:nvPr/>
        </p:nvSpPr>
        <p:spPr>
          <a:xfrm>
            <a:off x="4197118" y="4450973"/>
            <a:ext cx="1005403" cy="246221"/>
          </a:xfrm>
          <a:prstGeom prst="rect">
            <a:avLst/>
          </a:prstGeom>
          <a:noFill/>
        </p:spPr>
        <p:txBody>
          <a:bodyPr wrap="none" rtlCol="0">
            <a:spAutoFit/>
          </a:bodyPr>
          <a:lstStyle/>
          <a:p>
            <a:r>
              <a:rPr kumimoji="1" lang="en-US" altLang="ja-JP" sz="1000" b="1" dirty="0"/>
              <a:t>06.</a:t>
            </a:r>
            <a:r>
              <a:rPr kumimoji="1" lang="ja-JP" altLang="en-US" sz="1000" b="1" dirty="0"/>
              <a:t>敗北ボタン</a:t>
            </a:r>
          </a:p>
        </p:txBody>
      </p:sp>
      <p:sp>
        <p:nvSpPr>
          <p:cNvPr id="54" name="テキスト ボックス 53">
            <a:extLst>
              <a:ext uri="{FF2B5EF4-FFF2-40B4-BE49-F238E27FC236}">
                <a16:creationId xmlns:a16="http://schemas.microsoft.com/office/drawing/2014/main" id="{7F52A532-6E15-4DB3-8E21-67FC59A4C1FF}"/>
              </a:ext>
            </a:extLst>
          </p:cNvPr>
          <p:cNvSpPr txBox="1"/>
          <p:nvPr/>
        </p:nvSpPr>
        <p:spPr>
          <a:xfrm>
            <a:off x="4458488" y="4697194"/>
            <a:ext cx="2749471" cy="246221"/>
          </a:xfrm>
          <a:prstGeom prst="rect">
            <a:avLst/>
          </a:prstGeom>
          <a:noFill/>
        </p:spPr>
        <p:txBody>
          <a:bodyPr wrap="none" rtlCol="0">
            <a:spAutoFit/>
          </a:bodyPr>
          <a:lstStyle/>
          <a:p>
            <a:r>
              <a:rPr kumimoji="1" lang="ja-JP" altLang="en-US" sz="1000" dirty="0"/>
              <a:t>ウィンドウを閉じ、通常の敗北処理を行う。</a:t>
            </a:r>
            <a:endParaRPr kumimoji="1" lang="en-US" altLang="ja-JP" sz="1000" dirty="0"/>
          </a:p>
        </p:txBody>
      </p:sp>
      <p:sp>
        <p:nvSpPr>
          <p:cNvPr id="55" name="テキスト ボックス 54">
            <a:extLst>
              <a:ext uri="{FF2B5EF4-FFF2-40B4-BE49-F238E27FC236}">
                <a16:creationId xmlns:a16="http://schemas.microsoft.com/office/drawing/2014/main" id="{870C2371-5509-4C7C-9568-D2A70E66692D}"/>
              </a:ext>
            </a:extLst>
          </p:cNvPr>
          <p:cNvSpPr txBox="1"/>
          <p:nvPr/>
        </p:nvSpPr>
        <p:spPr>
          <a:xfrm>
            <a:off x="4197911" y="5021429"/>
            <a:ext cx="1005403" cy="246221"/>
          </a:xfrm>
          <a:prstGeom prst="rect">
            <a:avLst/>
          </a:prstGeom>
          <a:noFill/>
        </p:spPr>
        <p:txBody>
          <a:bodyPr wrap="none" rtlCol="0">
            <a:spAutoFit/>
          </a:bodyPr>
          <a:lstStyle/>
          <a:p>
            <a:r>
              <a:rPr kumimoji="1" lang="en-US" altLang="ja-JP" sz="1000" b="1" dirty="0"/>
              <a:t>07.</a:t>
            </a:r>
            <a:r>
              <a:rPr kumimoji="1" lang="ja-JP" altLang="en-US" sz="1000" b="1" dirty="0"/>
              <a:t>復活ボタン</a:t>
            </a:r>
          </a:p>
        </p:txBody>
      </p:sp>
      <p:sp>
        <p:nvSpPr>
          <p:cNvPr id="56" name="テキスト ボックス 55">
            <a:extLst>
              <a:ext uri="{FF2B5EF4-FFF2-40B4-BE49-F238E27FC236}">
                <a16:creationId xmlns:a16="http://schemas.microsoft.com/office/drawing/2014/main" id="{379373AD-4854-42B9-BE05-0A645B14BBAA}"/>
              </a:ext>
            </a:extLst>
          </p:cNvPr>
          <p:cNvSpPr txBox="1"/>
          <p:nvPr/>
        </p:nvSpPr>
        <p:spPr>
          <a:xfrm>
            <a:off x="4459281" y="5267650"/>
            <a:ext cx="3390672" cy="246221"/>
          </a:xfrm>
          <a:prstGeom prst="rect">
            <a:avLst/>
          </a:prstGeom>
          <a:noFill/>
        </p:spPr>
        <p:txBody>
          <a:bodyPr wrap="none" rtlCol="0">
            <a:spAutoFit/>
          </a:bodyPr>
          <a:lstStyle/>
          <a:p>
            <a:r>
              <a:rPr kumimoji="1" lang="ja-JP" altLang="en-US" sz="1000" dirty="0"/>
              <a:t>クリスタルを使用し、コンティニュー処理をお小茄子。</a:t>
            </a:r>
            <a:endParaRPr kumimoji="1" lang="en-US" altLang="ja-JP" sz="1000" dirty="0"/>
          </a:p>
        </p:txBody>
      </p:sp>
    </p:spTree>
    <p:extLst>
      <p:ext uri="{BB962C8B-B14F-4D97-AF65-F5344CB8AC3E}">
        <p14:creationId xmlns:p14="http://schemas.microsoft.com/office/powerpoint/2010/main" val="1148602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図 56">
            <a:extLst>
              <a:ext uri="{FF2B5EF4-FFF2-40B4-BE49-F238E27FC236}">
                <a16:creationId xmlns:a16="http://schemas.microsoft.com/office/drawing/2014/main" id="{B17E2A3F-F6F2-4A8E-A151-4BDCE247223A}"/>
              </a:ext>
            </a:extLst>
          </p:cNvPr>
          <p:cNvPicPr>
            <a:picLocks noChangeAspect="1"/>
          </p:cNvPicPr>
          <p:nvPr/>
        </p:nvPicPr>
        <p:blipFill>
          <a:blip r:embed="rId2"/>
          <a:stretch>
            <a:fillRect/>
          </a:stretch>
        </p:blipFill>
        <p:spPr>
          <a:xfrm>
            <a:off x="744742" y="956489"/>
            <a:ext cx="2341357" cy="416054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044423" cy="307777"/>
          </a:xfrm>
          <a:prstGeom prst="rect">
            <a:avLst/>
          </a:prstGeom>
          <a:noFill/>
        </p:spPr>
        <p:txBody>
          <a:bodyPr wrap="none" rtlCol="0">
            <a:spAutoFit/>
          </a:bodyPr>
          <a:lstStyle/>
          <a:p>
            <a:r>
              <a:rPr kumimoji="1" lang="ja-JP" altLang="en-US" sz="1400" b="1"/>
              <a:t>●</a:t>
            </a:r>
            <a:r>
              <a:rPr kumimoji="1" lang="en-US" altLang="ja-JP" sz="1400" b="1"/>
              <a:t>bt301.</a:t>
            </a:r>
            <a:r>
              <a:rPr kumimoji="1" lang="ja-JP" altLang="en-US" sz="1400" b="1"/>
              <a:t>クリスタル不足ウィンドウ</a:t>
            </a:r>
            <a:endParaRPr kumimoji="1" lang="ja-JP" altLang="en-US" sz="1400" b="1" dirty="0"/>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766484"/>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666456"/>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2075076"/>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975048"/>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310307"/>
            <a:ext cx="848309" cy="200055"/>
          </a:xfrm>
          <a:prstGeom prst="rect">
            <a:avLst/>
          </a:prstGeom>
          <a:noFill/>
        </p:spPr>
        <p:txBody>
          <a:bodyPr wrap="none" rtlCol="0">
            <a:spAutoFit/>
          </a:bodyPr>
          <a:lstStyle/>
          <a:p>
            <a:r>
              <a:rPr kumimoji="1" lang="en-US" altLang="ja-JP" sz="700"/>
              <a:t>06.</a:t>
            </a:r>
            <a:r>
              <a:rPr kumimoji="1" lang="ja-JP" altLang="en-US" sz="700"/>
              <a:t>やめるボタン</a:t>
            </a:r>
            <a:endParaRPr kumimoji="1" lang="ja-JP" altLang="en-US" sz="700" dirty="0"/>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1587260" y="3410335"/>
            <a:ext cx="1626227" cy="5308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作成続行不能というテキスト。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コンティニューを促すテキスト。</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518364" cy="246221"/>
          </a:xfrm>
          <a:prstGeom prst="rect">
            <a:avLst/>
          </a:prstGeom>
          <a:noFill/>
        </p:spPr>
        <p:txBody>
          <a:bodyPr wrap="none" rtlCol="0">
            <a:spAutoFit/>
          </a:bodyPr>
          <a:lstStyle/>
          <a:p>
            <a:r>
              <a:rPr kumimoji="1" lang="en-US" altLang="ja-JP" sz="1000" b="1" dirty="0"/>
              <a:t>03.</a:t>
            </a:r>
            <a:r>
              <a:rPr kumimoji="1" lang="ja-JP" altLang="en-US" sz="1000" b="1" dirty="0"/>
              <a:t>コンティニュー価格</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364750" cy="246221"/>
          </a:xfrm>
          <a:prstGeom prst="rect">
            <a:avLst/>
          </a:prstGeom>
          <a:noFill/>
        </p:spPr>
        <p:txBody>
          <a:bodyPr wrap="none" rtlCol="0">
            <a:spAutoFit/>
          </a:bodyPr>
          <a:lstStyle/>
          <a:p>
            <a:r>
              <a:rPr kumimoji="1" lang="ja-JP" altLang="en-US" sz="1000" dirty="0"/>
              <a:t>コンティニューにかかる値段の表示。</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49769"/>
            <a:ext cx="1005403" cy="246221"/>
          </a:xfrm>
          <a:prstGeom prst="rect">
            <a:avLst/>
          </a:prstGeom>
          <a:noFill/>
        </p:spPr>
        <p:txBody>
          <a:bodyPr wrap="none" rtlCol="0">
            <a:spAutoFit/>
          </a:bodyPr>
          <a:lstStyle/>
          <a:p>
            <a:r>
              <a:rPr kumimoji="1" lang="en-US" altLang="ja-JP" sz="1000" b="1" dirty="0"/>
              <a:t>04.</a:t>
            </a:r>
            <a:r>
              <a:rPr kumimoji="1" lang="ja-JP" altLang="en-US" sz="1000" b="1" dirty="0"/>
              <a:t>サブ見出し</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2995990"/>
            <a:ext cx="2621230" cy="246221"/>
          </a:xfrm>
          <a:prstGeom prst="rect">
            <a:avLst/>
          </a:prstGeom>
          <a:noFill/>
        </p:spPr>
        <p:txBody>
          <a:bodyPr wrap="none" rtlCol="0">
            <a:spAutoFit/>
          </a:bodyPr>
          <a:lstStyle/>
          <a:p>
            <a:r>
              <a:rPr kumimoji="1" lang="ja-JP" altLang="en-US" sz="1000" dirty="0"/>
              <a:t>以下所持クリスタル情報を表すテキスト。</a:t>
            </a:r>
            <a:endParaRPr kumimoji="1" lang="en-US" altLang="ja-JP" sz="1000" dirty="0"/>
          </a:p>
        </p:txBody>
      </p:sp>
      <p:cxnSp>
        <p:nvCxnSpPr>
          <p:cNvPr id="44" name="直線コネクタ 43">
            <a:extLst>
              <a:ext uri="{FF2B5EF4-FFF2-40B4-BE49-F238E27FC236}">
                <a16:creationId xmlns:a16="http://schemas.microsoft.com/office/drawing/2014/main" id="{918F527A-C187-4DA1-BDA4-20C6D0B53E86}"/>
              </a:ext>
            </a:extLst>
          </p:cNvPr>
          <p:cNvCxnSpPr>
            <a:cxnSpLocks/>
            <a:endCxn id="45" idx="1"/>
          </p:cNvCxnSpPr>
          <p:nvPr/>
        </p:nvCxnSpPr>
        <p:spPr>
          <a:xfrm flipV="1">
            <a:off x="2287538" y="2705441"/>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C0FB50C-185F-4946-8F46-44896D8C601C}"/>
              </a:ext>
            </a:extLst>
          </p:cNvPr>
          <p:cNvSpPr txBox="1"/>
          <p:nvPr/>
        </p:nvSpPr>
        <p:spPr>
          <a:xfrm>
            <a:off x="3213487" y="2605413"/>
            <a:ext cx="758541" cy="200055"/>
          </a:xfrm>
          <a:prstGeom prst="rect">
            <a:avLst/>
          </a:prstGeom>
          <a:noFill/>
        </p:spPr>
        <p:txBody>
          <a:bodyPr wrap="none" rtlCol="0">
            <a:spAutoFit/>
          </a:bodyPr>
          <a:lstStyle/>
          <a:p>
            <a:r>
              <a:rPr kumimoji="1" lang="en-US" altLang="ja-JP" sz="700"/>
              <a:t>03.</a:t>
            </a:r>
            <a:r>
              <a:rPr kumimoji="1" lang="ja-JP" altLang="en-US" sz="700" dirty="0"/>
              <a:t>サブ見出し</a:t>
            </a:r>
          </a:p>
        </p:txBody>
      </p:sp>
      <p:sp>
        <p:nvSpPr>
          <p:cNvPr id="46" name="テキスト ボックス 45">
            <a:extLst>
              <a:ext uri="{FF2B5EF4-FFF2-40B4-BE49-F238E27FC236}">
                <a16:creationId xmlns:a16="http://schemas.microsoft.com/office/drawing/2014/main" id="{2295BA8C-2B43-4ED5-9112-BD505014D77C}"/>
              </a:ext>
            </a:extLst>
          </p:cNvPr>
          <p:cNvSpPr txBox="1"/>
          <p:nvPr/>
        </p:nvSpPr>
        <p:spPr>
          <a:xfrm>
            <a:off x="3213487" y="2973976"/>
            <a:ext cx="1117614" cy="200055"/>
          </a:xfrm>
          <a:prstGeom prst="rect">
            <a:avLst/>
          </a:prstGeom>
          <a:noFill/>
        </p:spPr>
        <p:txBody>
          <a:bodyPr wrap="none" rtlCol="0">
            <a:spAutoFit/>
          </a:bodyPr>
          <a:lstStyle/>
          <a:p>
            <a:r>
              <a:rPr kumimoji="1" lang="en-US" altLang="ja-JP" sz="700"/>
              <a:t>05.</a:t>
            </a:r>
            <a:r>
              <a:rPr kumimoji="1" lang="ja-JP" altLang="en-US" sz="700"/>
              <a:t>不足クリスタル</a:t>
            </a:r>
            <a:r>
              <a:rPr kumimoji="1" lang="ja-JP" altLang="en-US" sz="700" dirty="0"/>
              <a:t>状況</a:t>
            </a:r>
          </a:p>
        </p:txBody>
      </p:sp>
      <p:cxnSp>
        <p:nvCxnSpPr>
          <p:cNvPr id="47" name="直線コネクタ 46">
            <a:extLst>
              <a:ext uri="{FF2B5EF4-FFF2-40B4-BE49-F238E27FC236}">
                <a16:creationId xmlns:a16="http://schemas.microsoft.com/office/drawing/2014/main" id="{39D7AE27-AA51-419D-91FA-37377C04E420}"/>
              </a:ext>
            </a:extLst>
          </p:cNvPr>
          <p:cNvCxnSpPr>
            <a:cxnSpLocks/>
            <a:endCxn id="46" idx="1"/>
          </p:cNvCxnSpPr>
          <p:nvPr/>
        </p:nvCxnSpPr>
        <p:spPr>
          <a:xfrm flipV="1">
            <a:off x="2287538" y="3074004"/>
            <a:ext cx="925949" cy="28703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69B5C81-4082-49EE-9366-6BBB94AE47E5}"/>
              </a:ext>
            </a:extLst>
          </p:cNvPr>
          <p:cNvSpPr txBox="1"/>
          <p:nvPr/>
        </p:nvSpPr>
        <p:spPr>
          <a:xfrm>
            <a:off x="3213487" y="3536409"/>
            <a:ext cx="938077" cy="200055"/>
          </a:xfrm>
          <a:prstGeom prst="rect">
            <a:avLst/>
          </a:prstGeom>
          <a:noFill/>
        </p:spPr>
        <p:txBody>
          <a:bodyPr wrap="none" rtlCol="0">
            <a:spAutoFit/>
          </a:bodyPr>
          <a:lstStyle/>
          <a:p>
            <a:r>
              <a:rPr kumimoji="1" lang="en-US" altLang="ja-JP" sz="700"/>
              <a:t>07.</a:t>
            </a:r>
            <a:r>
              <a:rPr kumimoji="1" lang="ja-JP" altLang="en-US" sz="700"/>
              <a:t>ショップボタン</a:t>
            </a:r>
            <a:endParaRPr kumimoji="1" lang="ja-JP" altLang="en-US" sz="700" dirty="0"/>
          </a:p>
        </p:txBody>
      </p:sp>
      <p:cxnSp>
        <p:nvCxnSpPr>
          <p:cNvPr id="50" name="直線コネクタ 49">
            <a:extLst>
              <a:ext uri="{FF2B5EF4-FFF2-40B4-BE49-F238E27FC236}">
                <a16:creationId xmlns:a16="http://schemas.microsoft.com/office/drawing/2014/main" id="{D847A4F5-DDA5-4B53-85C4-5BF817D3559A}"/>
              </a:ext>
            </a:extLst>
          </p:cNvPr>
          <p:cNvCxnSpPr>
            <a:cxnSpLocks/>
            <a:endCxn id="49" idx="1"/>
          </p:cNvCxnSpPr>
          <p:nvPr/>
        </p:nvCxnSpPr>
        <p:spPr>
          <a:xfrm flipV="1">
            <a:off x="2562161" y="3636437"/>
            <a:ext cx="651326" cy="2955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55B6FB7E-AC2F-4C6C-A80D-E1BB26BE9BFD}"/>
              </a:ext>
            </a:extLst>
          </p:cNvPr>
          <p:cNvSpPr txBox="1"/>
          <p:nvPr/>
        </p:nvSpPr>
        <p:spPr>
          <a:xfrm>
            <a:off x="4197118" y="3390216"/>
            <a:ext cx="1518364" cy="246221"/>
          </a:xfrm>
          <a:prstGeom prst="rect">
            <a:avLst/>
          </a:prstGeom>
          <a:noFill/>
        </p:spPr>
        <p:txBody>
          <a:bodyPr wrap="none" rtlCol="0">
            <a:spAutoFit/>
          </a:bodyPr>
          <a:lstStyle/>
          <a:p>
            <a:r>
              <a:rPr kumimoji="1" lang="en-US" altLang="ja-JP" sz="1000" b="1" dirty="0"/>
              <a:t>05.</a:t>
            </a:r>
            <a:r>
              <a:rPr kumimoji="1" lang="ja-JP" altLang="en-US" sz="1000" b="1" dirty="0"/>
              <a:t>所持クリスタル状況</a:t>
            </a:r>
          </a:p>
        </p:txBody>
      </p:sp>
      <p:sp>
        <p:nvSpPr>
          <p:cNvPr id="52" name="テキスト ボックス 51">
            <a:extLst>
              <a:ext uri="{FF2B5EF4-FFF2-40B4-BE49-F238E27FC236}">
                <a16:creationId xmlns:a16="http://schemas.microsoft.com/office/drawing/2014/main" id="{1B949A64-F41D-4E6C-A9B1-A1449DB1DD7A}"/>
              </a:ext>
            </a:extLst>
          </p:cNvPr>
          <p:cNvSpPr txBox="1"/>
          <p:nvPr/>
        </p:nvSpPr>
        <p:spPr>
          <a:xfrm>
            <a:off x="4458488" y="3636437"/>
            <a:ext cx="3005951" cy="707886"/>
          </a:xfrm>
          <a:prstGeom prst="rect">
            <a:avLst/>
          </a:prstGeom>
          <a:noFill/>
        </p:spPr>
        <p:txBody>
          <a:bodyPr wrap="none" rtlCol="0">
            <a:spAutoFit/>
          </a:bodyPr>
          <a:lstStyle/>
          <a:p>
            <a:r>
              <a:rPr kumimoji="1" lang="ja-JP" altLang="en-US" sz="1000" dirty="0"/>
              <a:t>現在の所持数と使用後の数を表示、</a:t>
            </a:r>
            <a:endParaRPr kumimoji="1" lang="en-US" altLang="ja-JP" sz="1000" dirty="0"/>
          </a:p>
          <a:p>
            <a:r>
              <a:rPr kumimoji="1" lang="ja-JP" altLang="en-US" sz="1000" dirty="0"/>
              <a:t>不足している場合は、現在の数値を赤く表示し、</a:t>
            </a:r>
            <a:endParaRPr kumimoji="1" lang="en-US" altLang="ja-JP" sz="1000" dirty="0"/>
          </a:p>
          <a:p>
            <a:r>
              <a:rPr kumimoji="1" lang="ja-JP" altLang="en-US" sz="1000" dirty="0"/>
              <a:t>変更後を「クリスタルが不足しています」と</a:t>
            </a:r>
            <a:endParaRPr kumimoji="1" lang="en-US" altLang="ja-JP" sz="1000" dirty="0"/>
          </a:p>
          <a:p>
            <a:r>
              <a:rPr kumimoji="1" lang="ja-JP" altLang="en-US" sz="1000" dirty="0"/>
              <a:t>表示する。</a:t>
            </a:r>
            <a:endParaRPr kumimoji="1" lang="en-US" altLang="ja-JP" sz="1000" dirty="0"/>
          </a:p>
        </p:txBody>
      </p:sp>
      <p:sp>
        <p:nvSpPr>
          <p:cNvPr id="53" name="テキスト ボックス 52">
            <a:extLst>
              <a:ext uri="{FF2B5EF4-FFF2-40B4-BE49-F238E27FC236}">
                <a16:creationId xmlns:a16="http://schemas.microsoft.com/office/drawing/2014/main" id="{7D7284A2-8805-4C59-9E5D-D59C28CD4B48}"/>
              </a:ext>
            </a:extLst>
          </p:cNvPr>
          <p:cNvSpPr txBox="1"/>
          <p:nvPr/>
        </p:nvSpPr>
        <p:spPr>
          <a:xfrm>
            <a:off x="4197118" y="4450973"/>
            <a:ext cx="1005403" cy="246221"/>
          </a:xfrm>
          <a:prstGeom prst="rect">
            <a:avLst/>
          </a:prstGeom>
          <a:noFill/>
        </p:spPr>
        <p:txBody>
          <a:bodyPr wrap="none" rtlCol="0">
            <a:spAutoFit/>
          </a:bodyPr>
          <a:lstStyle/>
          <a:p>
            <a:r>
              <a:rPr kumimoji="1" lang="en-US" altLang="ja-JP" sz="1000" b="1" dirty="0"/>
              <a:t>06.</a:t>
            </a:r>
            <a:r>
              <a:rPr kumimoji="1" lang="ja-JP" altLang="en-US" sz="1000" b="1" dirty="0"/>
              <a:t>敗北ボタン</a:t>
            </a:r>
          </a:p>
        </p:txBody>
      </p:sp>
      <p:sp>
        <p:nvSpPr>
          <p:cNvPr id="54" name="テキスト ボックス 53">
            <a:extLst>
              <a:ext uri="{FF2B5EF4-FFF2-40B4-BE49-F238E27FC236}">
                <a16:creationId xmlns:a16="http://schemas.microsoft.com/office/drawing/2014/main" id="{7F52A532-6E15-4DB3-8E21-67FC59A4C1FF}"/>
              </a:ext>
            </a:extLst>
          </p:cNvPr>
          <p:cNvSpPr txBox="1"/>
          <p:nvPr/>
        </p:nvSpPr>
        <p:spPr>
          <a:xfrm>
            <a:off x="4458488" y="4697194"/>
            <a:ext cx="2749471" cy="246221"/>
          </a:xfrm>
          <a:prstGeom prst="rect">
            <a:avLst/>
          </a:prstGeom>
          <a:noFill/>
        </p:spPr>
        <p:txBody>
          <a:bodyPr wrap="none" rtlCol="0">
            <a:spAutoFit/>
          </a:bodyPr>
          <a:lstStyle/>
          <a:p>
            <a:r>
              <a:rPr kumimoji="1" lang="ja-JP" altLang="en-US" sz="1000" dirty="0"/>
              <a:t>ウィンドウを閉じ、通常の敗北処理を行う。</a:t>
            </a:r>
            <a:endParaRPr kumimoji="1" lang="en-US" altLang="ja-JP" sz="1000" dirty="0"/>
          </a:p>
        </p:txBody>
      </p:sp>
      <p:sp>
        <p:nvSpPr>
          <p:cNvPr id="55" name="テキスト ボックス 54">
            <a:extLst>
              <a:ext uri="{FF2B5EF4-FFF2-40B4-BE49-F238E27FC236}">
                <a16:creationId xmlns:a16="http://schemas.microsoft.com/office/drawing/2014/main" id="{870C2371-5509-4C7C-9568-D2A70E66692D}"/>
              </a:ext>
            </a:extLst>
          </p:cNvPr>
          <p:cNvSpPr txBox="1"/>
          <p:nvPr/>
        </p:nvSpPr>
        <p:spPr>
          <a:xfrm>
            <a:off x="4197911" y="5021429"/>
            <a:ext cx="1005403" cy="246221"/>
          </a:xfrm>
          <a:prstGeom prst="rect">
            <a:avLst/>
          </a:prstGeom>
          <a:noFill/>
        </p:spPr>
        <p:txBody>
          <a:bodyPr wrap="none" rtlCol="0">
            <a:spAutoFit/>
          </a:bodyPr>
          <a:lstStyle/>
          <a:p>
            <a:r>
              <a:rPr kumimoji="1" lang="en-US" altLang="ja-JP" sz="1000" b="1" dirty="0"/>
              <a:t>07.</a:t>
            </a:r>
            <a:r>
              <a:rPr kumimoji="1" lang="ja-JP" altLang="en-US" sz="1000" b="1" dirty="0"/>
              <a:t>復活ボタン</a:t>
            </a:r>
          </a:p>
        </p:txBody>
      </p:sp>
      <p:sp>
        <p:nvSpPr>
          <p:cNvPr id="56" name="テキスト ボックス 55">
            <a:extLst>
              <a:ext uri="{FF2B5EF4-FFF2-40B4-BE49-F238E27FC236}">
                <a16:creationId xmlns:a16="http://schemas.microsoft.com/office/drawing/2014/main" id="{379373AD-4854-42B9-BE05-0A645B14BBAA}"/>
              </a:ext>
            </a:extLst>
          </p:cNvPr>
          <p:cNvSpPr txBox="1"/>
          <p:nvPr/>
        </p:nvSpPr>
        <p:spPr>
          <a:xfrm>
            <a:off x="4459281" y="5267650"/>
            <a:ext cx="3390672" cy="246221"/>
          </a:xfrm>
          <a:prstGeom prst="rect">
            <a:avLst/>
          </a:prstGeom>
          <a:noFill/>
        </p:spPr>
        <p:txBody>
          <a:bodyPr wrap="none" rtlCol="0">
            <a:spAutoFit/>
          </a:bodyPr>
          <a:lstStyle/>
          <a:p>
            <a:r>
              <a:rPr kumimoji="1" lang="ja-JP" altLang="en-US" sz="1000" dirty="0"/>
              <a:t>クリスタルを使用し、コンティニュー処理をお小茄子。</a:t>
            </a:r>
            <a:endParaRPr kumimoji="1" lang="en-US" altLang="ja-JP" sz="1000" dirty="0"/>
          </a:p>
        </p:txBody>
      </p:sp>
    </p:spTree>
    <p:extLst>
      <p:ext uri="{BB962C8B-B14F-4D97-AF65-F5344CB8AC3E}">
        <p14:creationId xmlns:p14="http://schemas.microsoft.com/office/powerpoint/2010/main" val="2482878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F958B12-80B8-4316-96F0-C9BA64B2C111}"/>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BC942F9-64B7-4FA6-B9A4-5CC172259817}"/>
              </a:ext>
            </a:extLst>
          </p:cNvPr>
          <p:cNvSpPr>
            <a:spLocks noGrp="1"/>
          </p:cNvSpPr>
          <p:nvPr>
            <p:ph type="sldNum" sz="quarter" idx="12"/>
          </p:nvPr>
        </p:nvSpPr>
        <p:spPr/>
        <p:txBody>
          <a:bodyPr/>
          <a:lstStyle/>
          <a:p>
            <a:fld id="{A1D1B427-6BB8-45E6-A1F2-9E04AE67DC91}" type="slidenum">
              <a:rPr kumimoji="1" lang="ja-JP" altLang="en-US" smtClean="0"/>
              <a:t>46</a:t>
            </a:fld>
            <a:endParaRPr kumimoji="1" lang="ja-JP" altLang="en-US"/>
          </a:p>
        </p:txBody>
      </p:sp>
      <p:sp>
        <p:nvSpPr>
          <p:cNvPr id="6" name="テキスト ボックス 5">
            <a:extLst>
              <a:ext uri="{FF2B5EF4-FFF2-40B4-BE49-F238E27FC236}">
                <a16:creationId xmlns:a16="http://schemas.microsoft.com/office/drawing/2014/main" id="{7BA5101F-9370-4931-A0F6-5634C7421211}"/>
              </a:ext>
            </a:extLst>
          </p:cNvPr>
          <p:cNvSpPr txBox="1"/>
          <p:nvPr/>
        </p:nvSpPr>
        <p:spPr>
          <a:xfrm>
            <a:off x="2017461" y="2430602"/>
            <a:ext cx="5109091" cy="1261884"/>
          </a:xfrm>
          <a:prstGeom prst="rect">
            <a:avLst/>
          </a:prstGeom>
          <a:noFill/>
        </p:spPr>
        <p:txBody>
          <a:bodyPr wrap="none" rtlCol="0">
            <a:spAutoFit/>
          </a:bodyPr>
          <a:lstStyle/>
          <a:p>
            <a:pPr algn="ctr"/>
            <a:r>
              <a:rPr kumimoji="1" lang="ja-JP" altLang="en-US" sz="4800" b="1">
                <a:latin typeface="+mn-ea"/>
              </a:rPr>
              <a:t>バトルカメラ仕様</a:t>
            </a:r>
            <a:endParaRPr kumimoji="1" lang="en-US" altLang="ja-JP" sz="4800" b="1">
              <a:latin typeface="+mn-ea"/>
            </a:endParaRPr>
          </a:p>
          <a:p>
            <a:pPr algn="ctr"/>
            <a:endParaRPr kumimoji="1" lang="en-US" altLang="ja-JP" sz="1400">
              <a:latin typeface="+mn-ea"/>
            </a:endParaRPr>
          </a:p>
          <a:p>
            <a:pPr algn="ctr"/>
            <a:r>
              <a:rPr kumimoji="1" lang="en-US" altLang="ja-JP" sz="1400">
                <a:latin typeface="+mn-ea"/>
              </a:rPr>
              <a:t>【GP01】</a:t>
            </a:r>
            <a:r>
              <a:rPr kumimoji="1" lang="ja-JP" altLang="en-US" sz="1400">
                <a:latin typeface="+mn-ea"/>
              </a:rPr>
              <a:t>バトルカメラ仕様</a:t>
            </a:r>
            <a:r>
              <a:rPr kumimoji="1" lang="en-US" altLang="ja-JP" sz="1400">
                <a:latin typeface="+mn-ea"/>
              </a:rPr>
              <a:t>_[</a:t>
            </a:r>
            <a:r>
              <a:rPr kumimoji="1" lang="ja-JP" altLang="en-US" sz="1400">
                <a:latin typeface="+mn-ea"/>
              </a:rPr>
              <a:t>日付</a:t>
            </a:r>
            <a:r>
              <a:rPr kumimoji="1" lang="en-US" altLang="ja-JP" sz="1400">
                <a:latin typeface="+mn-ea"/>
              </a:rPr>
              <a:t>].pptx</a:t>
            </a:r>
            <a:r>
              <a:rPr kumimoji="1" lang="ja-JP" altLang="en-US" sz="1400">
                <a:latin typeface="+mn-ea"/>
              </a:rPr>
              <a:t>と統合</a:t>
            </a:r>
          </a:p>
        </p:txBody>
      </p:sp>
    </p:spTree>
    <p:extLst>
      <p:ext uri="{BB962C8B-B14F-4D97-AF65-F5344CB8AC3E}">
        <p14:creationId xmlns:p14="http://schemas.microsoft.com/office/powerpoint/2010/main" val="4124320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a:t>●概要</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147837" cy="400110"/>
          </a:xfrm>
          <a:prstGeom prst="rect">
            <a:avLst/>
          </a:prstGeom>
          <a:noFill/>
        </p:spPr>
        <p:txBody>
          <a:bodyPr wrap="none" rtlCol="0">
            <a:spAutoFit/>
          </a:bodyPr>
          <a:lstStyle/>
          <a:p>
            <a:r>
              <a:rPr kumimoji="1" lang="en-US" altLang="ja-JP" sz="1000">
                <a:latin typeface="+mn-ea"/>
              </a:rPr>
              <a:t>1stPlayable</a:t>
            </a:r>
            <a:r>
              <a:rPr kumimoji="1" lang="ja-JP" altLang="en-US" sz="1000">
                <a:latin typeface="+mn-ea"/>
              </a:rPr>
              <a:t>を作成して、キャラクターの立ち位置とカメラの関係が現仕様だとマッチしないとわかり、</a:t>
            </a:r>
            <a:endParaRPr kumimoji="1" lang="en-US" altLang="ja-JP" sz="1000">
              <a:latin typeface="+mn-ea"/>
            </a:endParaRPr>
          </a:p>
          <a:p>
            <a:r>
              <a:rPr kumimoji="1" lang="ja-JP" altLang="en-US" sz="1000">
                <a:latin typeface="+mn-ea"/>
              </a:rPr>
              <a:t>本仕様に変更することでカメラに対するキャラクター位置等を保つようにする。</a:t>
            </a:r>
            <a:endParaRPr kumimoji="1" lang="en-US" altLang="ja-JP" sz="1000" dirty="0">
              <a:latin typeface="+mn-ea"/>
            </a:endParaRPr>
          </a:p>
        </p:txBody>
      </p:sp>
      <p:sp>
        <p:nvSpPr>
          <p:cNvPr id="7" name="テキスト ボックス 6">
            <a:extLst>
              <a:ext uri="{FF2B5EF4-FFF2-40B4-BE49-F238E27FC236}">
                <a16:creationId xmlns:a16="http://schemas.microsoft.com/office/drawing/2014/main" id="{B7ED3C9F-1E63-40B8-8FFF-832973FB2002}"/>
              </a:ext>
            </a:extLst>
          </p:cNvPr>
          <p:cNvSpPr txBox="1"/>
          <p:nvPr/>
        </p:nvSpPr>
        <p:spPr>
          <a:xfrm>
            <a:off x="415419" y="1400574"/>
            <a:ext cx="3236784" cy="307777"/>
          </a:xfrm>
          <a:prstGeom prst="rect">
            <a:avLst/>
          </a:prstGeom>
          <a:noFill/>
        </p:spPr>
        <p:txBody>
          <a:bodyPr wrap="none" rtlCol="0">
            <a:spAutoFit/>
          </a:bodyPr>
          <a:lstStyle/>
          <a:p>
            <a:r>
              <a:rPr kumimoji="1" lang="ja-JP" altLang="en-US" sz="1400" b="1"/>
              <a:t>●カメラパターンと立ち位置のセット</a:t>
            </a:r>
            <a:endParaRPr kumimoji="1" lang="ja-JP" altLang="en-US" sz="1400" b="1" dirty="0"/>
          </a:p>
        </p:txBody>
      </p:sp>
      <p:sp>
        <p:nvSpPr>
          <p:cNvPr id="8" name="テキスト ボックス 7">
            <a:extLst>
              <a:ext uri="{FF2B5EF4-FFF2-40B4-BE49-F238E27FC236}">
                <a16:creationId xmlns:a16="http://schemas.microsoft.com/office/drawing/2014/main" id="{4CFBD64C-287C-461B-AC8D-70EA540E0AA4}"/>
              </a:ext>
            </a:extLst>
          </p:cNvPr>
          <p:cNvSpPr txBox="1"/>
          <p:nvPr/>
        </p:nvSpPr>
        <p:spPr>
          <a:xfrm>
            <a:off x="578284" y="1708351"/>
            <a:ext cx="6083717" cy="246221"/>
          </a:xfrm>
          <a:prstGeom prst="rect">
            <a:avLst/>
          </a:prstGeom>
          <a:noFill/>
        </p:spPr>
        <p:txBody>
          <a:bodyPr wrap="none" rtlCol="0">
            <a:spAutoFit/>
          </a:bodyPr>
          <a:lstStyle/>
          <a:p>
            <a:r>
              <a:rPr kumimoji="1" lang="ja-JP" altLang="en-US" sz="1000">
                <a:latin typeface="+mn-ea"/>
              </a:rPr>
              <a:t>カメラに合わせた立ち位置を限定することで、カメラから（基本的には）外れないという方式を取る。</a:t>
            </a:r>
          </a:p>
        </p:txBody>
      </p:sp>
      <p:sp>
        <p:nvSpPr>
          <p:cNvPr id="11" name="テキスト ボックス 10">
            <a:extLst>
              <a:ext uri="{FF2B5EF4-FFF2-40B4-BE49-F238E27FC236}">
                <a16:creationId xmlns:a16="http://schemas.microsoft.com/office/drawing/2014/main" id="{6EF5B4B5-ADC7-4FA8-AF0C-A31ED05A3E5F}"/>
              </a:ext>
            </a:extLst>
          </p:cNvPr>
          <p:cNvSpPr txBox="1"/>
          <p:nvPr/>
        </p:nvSpPr>
        <p:spPr>
          <a:xfrm>
            <a:off x="578283" y="2016128"/>
            <a:ext cx="954107" cy="246221"/>
          </a:xfrm>
          <a:prstGeom prst="rect">
            <a:avLst/>
          </a:prstGeom>
          <a:noFill/>
        </p:spPr>
        <p:txBody>
          <a:bodyPr wrap="none" rtlCol="0">
            <a:spAutoFit/>
          </a:bodyPr>
          <a:lstStyle/>
          <a:p>
            <a:r>
              <a:rPr kumimoji="1" lang="ja-JP" altLang="en-US" sz="1000" b="1">
                <a:latin typeface="+mn-ea"/>
              </a:rPr>
              <a:t>・カット替え</a:t>
            </a:r>
          </a:p>
        </p:txBody>
      </p:sp>
      <p:sp>
        <p:nvSpPr>
          <p:cNvPr id="13" name="テキスト ボックス 12">
            <a:extLst>
              <a:ext uri="{FF2B5EF4-FFF2-40B4-BE49-F238E27FC236}">
                <a16:creationId xmlns:a16="http://schemas.microsoft.com/office/drawing/2014/main" id="{7F737929-2AEE-4C17-9278-8DF073C8BF25}"/>
              </a:ext>
            </a:extLst>
          </p:cNvPr>
          <p:cNvSpPr txBox="1"/>
          <p:nvPr/>
        </p:nvSpPr>
        <p:spPr>
          <a:xfrm>
            <a:off x="809563" y="2323905"/>
            <a:ext cx="4929555" cy="1323439"/>
          </a:xfrm>
          <a:prstGeom prst="rect">
            <a:avLst/>
          </a:prstGeom>
          <a:noFill/>
        </p:spPr>
        <p:txBody>
          <a:bodyPr wrap="none" rtlCol="0">
            <a:spAutoFit/>
          </a:bodyPr>
          <a:lstStyle/>
          <a:p>
            <a:r>
              <a:rPr kumimoji="1" lang="ja-JP" altLang="en-US" sz="1000">
                <a:latin typeface="+mn-ea"/>
              </a:rPr>
              <a:t>カメラパターンが切り替わるとき＝カット替えのときには、</a:t>
            </a:r>
            <a:endParaRPr kumimoji="1" lang="en-US" altLang="ja-JP" sz="1000">
              <a:latin typeface="+mn-ea"/>
            </a:endParaRPr>
          </a:p>
          <a:p>
            <a:r>
              <a:rPr kumimoji="1" lang="ja-JP" altLang="en-US" sz="1000">
                <a:latin typeface="+mn-ea"/>
              </a:rPr>
              <a:t>プレイヤーの立ち位置を強制的に新しいカットの立ち位置に対してワープさせる。</a:t>
            </a:r>
            <a:endParaRPr kumimoji="1" lang="en-US" altLang="ja-JP" sz="1000">
              <a:latin typeface="+mn-ea"/>
            </a:endParaRPr>
          </a:p>
          <a:p>
            <a:endParaRPr kumimoji="1" lang="en-US" altLang="ja-JP" sz="1000">
              <a:latin typeface="+mn-ea"/>
            </a:endParaRPr>
          </a:p>
          <a:p>
            <a:r>
              <a:rPr kumimoji="1" lang="ja-JP" altLang="en-US" sz="1000">
                <a:latin typeface="+mn-ea"/>
              </a:rPr>
              <a:t>この際、今まで出ていたエフェクトについては</a:t>
            </a:r>
            <a:endParaRPr kumimoji="1" lang="en-US" altLang="ja-JP" sz="1000">
              <a:latin typeface="+mn-ea"/>
            </a:endParaRPr>
          </a:p>
          <a:p>
            <a:r>
              <a:rPr kumimoji="1" lang="ja-JP" altLang="en-US" sz="1000">
                <a:latin typeface="+mn-ea"/>
              </a:rPr>
              <a:t>　・エフェクトがキャラに紐づくものの場合。</a:t>
            </a:r>
            <a:endParaRPr kumimoji="1" lang="en-US" altLang="ja-JP" sz="1000">
              <a:latin typeface="+mn-ea"/>
            </a:endParaRPr>
          </a:p>
          <a:p>
            <a:r>
              <a:rPr kumimoji="1" lang="ja-JP" altLang="en-US" sz="1000">
                <a:latin typeface="+mn-ea"/>
              </a:rPr>
              <a:t>　　→続けて再生しておく。</a:t>
            </a:r>
            <a:endParaRPr kumimoji="1" lang="en-US" altLang="ja-JP" sz="1000">
              <a:latin typeface="+mn-ea"/>
            </a:endParaRPr>
          </a:p>
          <a:p>
            <a:r>
              <a:rPr kumimoji="1" lang="ja-JP" altLang="en-US" sz="1000">
                <a:latin typeface="+mn-ea"/>
              </a:rPr>
              <a:t>　・エフェクトがキャラに紐づかない場合</a:t>
            </a:r>
            <a:endParaRPr kumimoji="1" lang="en-US" altLang="ja-JP" sz="1000">
              <a:latin typeface="+mn-ea"/>
            </a:endParaRPr>
          </a:p>
          <a:p>
            <a:r>
              <a:rPr kumimoji="1" lang="ja-JP" altLang="en-US" sz="1000">
                <a:latin typeface="+mn-ea"/>
              </a:rPr>
              <a:t>　　→一度消して位置を変えてから再度続くを再生し始める。</a:t>
            </a:r>
            <a:endParaRPr kumimoji="1" lang="en-US" altLang="ja-JP" sz="1000">
              <a:latin typeface="+mn-ea"/>
            </a:endParaRPr>
          </a:p>
        </p:txBody>
      </p:sp>
      <p:sp>
        <p:nvSpPr>
          <p:cNvPr id="14" name="テキスト ボックス 13">
            <a:extLst>
              <a:ext uri="{FF2B5EF4-FFF2-40B4-BE49-F238E27FC236}">
                <a16:creationId xmlns:a16="http://schemas.microsoft.com/office/drawing/2014/main" id="{E57BDD48-B2B5-4278-A8B9-7D022F6FE983}"/>
              </a:ext>
            </a:extLst>
          </p:cNvPr>
          <p:cNvSpPr txBox="1"/>
          <p:nvPr/>
        </p:nvSpPr>
        <p:spPr>
          <a:xfrm>
            <a:off x="917920" y="3883171"/>
            <a:ext cx="3647152" cy="400110"/>
          </a:xfrm>
          <a:prstGeom prst="rect">
            <a:avLst/>
          </a:prstGeom>
          <a:noFill/>
        </p:spPr>
        <p:txBody>
          <a:bodyPr wrap="none" rtlCol="0">
            <a:spAutoFit/>
          </a:bodyPr>
          <a:lstStyle/>
          <a:p>
            <a:r>
              <a:rPr kumimoji="1" lang="ja-JP" altLang="en-US" sz="1000">
                <a:latin typeface="+mn-ea"/>
              </a:rPr>
              <a:t>例）</a:t>
            </a:r>
            <a:endParaRPr kumimoji="1" lang="en-US" altLang="ja-JP" sz="1000">
              <a:latin typeface="+mn-ea"/>
            </a:endParaRPr>
          </a:p>
          <a:p>
            <a:r>
              <a:rPr kumimoji="1" lang="ja-JP" altLang="en-US" sz="1000">
                <a:latin typeface="+mn-ea"/>
              </a:rPr>
              <a:t>　下図のように色が同じカメラと立ち位置が対応している。</a:t>
            </a:r>
          </a:p>
        </p:txBody>
      </p:sp>
      <p:cxnSp>
        <p:nvCxnSpPr>
          <p:cNvPr id="3" name="直線コネクタ 2">
            <a:extLst>
              <a:ext uri="{FF2B5EF4-FFF2-40B4-BE49-F238E27FC236}">
                <a16:creationId xmlns:a16="http://schemas.microsoft.com/office/drawing/2014/main" id="{9A041F29-C11B-4040-AE3A-DFF255CAB03E}"/>
              </a:ext>
            </a:extLst>
          </p:cNvPr>
          <p:cNvCxnSpPr/>
          <p:nvPr/>
        </p:nvCxnSpPr>
        <p:spPr>
          <a:xfrm>
            <a:off x="4328719" y="465589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100F1DBC-0896-4B04-8755-4E55830A97F7}"/>
              </a:ext>
            </a:extLst>
          </p:cNvPr>
          <p:cNvGrpSpPr/>
          <p:nvPr/>
        </p:nvGrpSpPr>
        <p:grpSpPr>
          <a:xfrm rot="900000">
            <a:off x="1114593" y="4527628"/>
            <a:ext cx="1041799" cy="540460"/>
            <a:chOff x="1138493" y="4318888"/>
            <a:chExt cx="1041799" cy="540460"/>
          </a:xfrm>
        </p:grpSpPr>
        <p:sp>
          <p:nvSpPr>
            <p:cNvPr id="4" name="楕円 3">
              <a:extLst>
                <a:ext uri="{FF2B5EF4-FFF2-40B4-BE49-F238E27FC236}">
                  <a16:creationId xmlns:a16="http://schemas.microsoft.com/office/drawing/2014/main" id="{0FFF4605-9093-4569-96B3-CAFC78657FE7}"/>
                </a:ext>
              </a:extLst>
            </p:cNvPr>
            <p:cNvSpPr/>
            <p:nvPr/>
          </p:nvSpPr>
          <p:spPr>
            <a:xfrm>
              <a:off x="1138493" y="4318888"/>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AA9ECF64-9E6B-4847-837C-61CCED36DFF4}"/>
                </a:ext>
              </a:extLst>
            </p:cNvPr>
            <p:cNvSpPr/>
            <p:nvPr/>
          </p:nvSpPr>
          <p:spPr>
            <a:xfrm>
              <a:off x="1473667" y="4617177"/>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FC0F8AAC-4F4B-4EF6-9F01-1ADB9F8818DC}"/>
                </a:ext>
              </a:extLst>
            </p:cNvPr>
            <p:cNvSpPr/>
            <p:nvPr/>
          </p:nvSpPr>
          <p:spPr>
            <a:xfrm>
              <a:off x="1759444" y="4377611"/>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B9BA087B-229A-45BE-B35D-1A3D6137FFF1}"/>
                </a:ext>
              </a:extLst>
            </p:cNvPr>
            <p:cNvSpPr/>
            <p:nvPr/>
          </p:nvSpPr>
          <p:spPr>
            <a:xfrm>
              <a:off x="1197216" y="4770740"/>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295E82FF-5BD9-44E3-A2DB-D10D60BAD953}"/>
                </a:ext>
              </a:extLst>
            </p:cNvPr>
            <p:cNvSpPr/>
            <p:nvPr/>
          </p:nvSpPr>
          <p:spPr>
            <a:xfrm>
              <a:off x="1818167" y="4800625"/>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A7F6DAA5-5165-4344-A049-003EC4059C73}"/>
                </a:ext>
              </a:extLst>
            </p:cNvPr>
            <p:cNvSpPr/>
            <p:nvPr/>
          </p:nvSpPr>
          <p:spPr>
            <a:xfrm>
              <a:off x="2121569" y="4645715"/>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EF9EAD8C-FC8E-4B07-A383-5D26AAE4C8B8}"/>
              </a:ext>
            </a:extLst>
          </p:cNvPr>
          <p:cNvGrpSpPr/>
          <p:nvPr/>
        </p:nvGrpSpPr>
        <p:grpSpPr>
          <a:xfrm>
            <a:off x="2623964" y="4719799"/>
            <a:ext cx="1041799" cy="540460"/>
            <a:chOff x="1138493" y="4318888"/>
            <a:chExt cx="1041799" cy="540460"/>
          </a:xfrm>
          <a:solidFill>
            <a:srgbClr val="FF0000"/>
          </a:solidFill>
        </p:grpSpPr>
        <p:sp>
          <p:nvSpPr>
            <p:cNvPr id="24" name="楕円 23">
              <a:extLst>
                <a:ext uri="{FF2B5EF4-FFF2-40B4-BE49-F238E27FC236}">
                  <a16:creationId xmlns:a16="http://schemas.microsoft.com/office/drawing/2014/main" id="{90456F21-8998-4764-A6FE-40CF7F8CA4BE}"/>
                </a:ext>
              </a:extLst>
            </p:cNvPr>
            <p:cNvSpPr/>
            <p:nvPr/>
          </p:nvSpPr>
          <p:spPr>
            <a:xfrm>
              <a:off x="1138493" y="4318888"/>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F37FE0CE-6A59-4D83-B321-B1FBA2BF6E8C}"/>
                </a:ext>
              </a:extLst>
            </p:cNvPr>
            <p:cNvSpPr/>
            <p:nvPr/>
          </p:nvSpPr>
          <p:spPr>
            <a:xfrm>
              <a:off x="1473667" y="4617177"/>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BA9A7D24-ABBB-4294-AFD6-08C1DD1BE875}"/>
                </a:ext>
              </a:extLst>
            </p:cNvPr>
            <p:cNvSpPr/>
            <p:nvPr/>
          </p:nvSpPr>
          <p:spPr>
            <a:xfrm>
              <a:off x="1759444" y="4377611"/>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1267F262-3871-4AD2-9579-7F4283BF21B5}"/>
                </a:ext>
              </a:extLst>
            </p:cNvPr>
            <p:cNvSpPr/>
            <p:nvPr/>
          </p:nvSpPr>
          <p:spPr>
            <a:xfrm>
              <a:off x="1197216" y="4770740"/>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EDACC733-AB76-47C2-8809-9940D5FEA7AD}"/>
                </a:ext>
              </a:extLst>
            </p:cNvPr>
            <p:cNvSpPr/>
            <p:nvPr/>
          </p:nvSpPr>
          <p:spPr>
            <a:xfrm>
              <a:off x="1818167" y="480062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7A52F1F8-0BFD-4A79-ACBC-A987729D438D}"/>
                </a:ext>
              </a:extLst>
            </p:cNvPr>
            <p:cNvSpPr/>
            <p:nvPr/>
          </p:nvSpPr>
          <p:spPr>
            <a:xfrm>
              <a:off x="2121569" y="464571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73D40EF8-4EA6-45D3-BFC3-705FDD485FAD}"/>
              </a:ext>
            </a:extLst>
          </p:cNvPr>
          <p:cNvGrpSpPr/>
          <p:nvPr/>
        </p:nvGrpSpPr>
        <p:grpSpPr>
          <a:xfrm rot="19800000">
            <a:off x="3987302" y="4377626"/>
            <a:ext cx="1041799" cy="540460"/>
            <a:chOff x="1138493" y="4318888"/>
            <a:chExt cx="1041799" cy="540460"/>
          </a:xfrm>
          <a:solidFill>
            <a:srgbClr val="00B0F0"/>
          </a:solidFill>
        </p:grpSpPr>
        <p:sp>
          <p:nvSpPr>
            <p:cNvPr id="31" name="楕円 30">
              <a:extLst>
                <a:ext uri="{FF2B5EF4-FFF2-40B4-BE49-F238E27FC236}">
                  <a16:creationId xmlns:a16="http://schemas.microsoft.com/office/drawing/2014/main" id="{4AA60BE5-3129-4D2A-BD37-D40BDA1603BB}"/>
                </a:ext>
              </a:extLst>
            </p:cNvPr>
            <p:cNvSpPr/>
            <p:nvPr/>
          </p:nvSpPr>
          <p:spPr>
            <a:xfrm>
              <a:off x="1138493" y="4318888"/>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748AE843-D054-4C59-ACA4-9713A1A6CF95}"/>
                </a:ext>
              </a:extLst>
            </p:cNvPr>
            <p:cNvSpPr/>
            <p:nvPr/>
          </p:nvSpPr>
          <p:spPr>
            <a:xfrm>
              <a:off x="1473667" y="4617177"/>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29C49521-D63D-4324-8B9C-6D7B79768E49}"/>
                </a:ext>
              </a:extLst>
            </p:cNvPr>
            <p:cNvSpPr/>
            <p:nvPr/>
          </p:nvSpPr>
          <p:spPr>
            <a:xfrm>
              <a:off x="1759444" y="4377611"/>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BA36AFD3-44B4-42ED-A4A9-4633C3A1B38E}"/>
                </a:ext>
              </a:extLst>
            </p:cNvPr>
            <p:cNvSpPr/>
            <p:nvPr/>
          </p:nvSpPr>
          <p:spPr>
            <a:xfrm>
              <a:off x="1197216" y="4770740"/>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EAF93459-2718-489E-A674-22BC61D2CD7A}"/>
                </a:ext>
              </a:extLst>
            </p:cNvPr>
            <p:cNvSpPr/>
            <p:nvPr/>
          </p:nvSpPr>
          <p:spPr>
            <a:xfrm>
              <a:off x="1818167" y="480062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2980D5F3-CF07-4702-BD79-C08A13F10163}"/>
                </a:ext>
              </a:extLst>
            </p:cNvPr>
            <p:cNvSpPr/>
            <p:nvPr/>
          </p:nvSpPr>
          <p:spPr>
            <a:xfrm>
              <a:off x="2121569" y="464571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9324C9BA-5F2A-47F0-898A-3EB784CA19F4}"/>
              </a:ext>
            </a:extLst>
          </p:cNvPr>
          <p:cNvGrpSpPr/>
          <p:nvPr/>
        </p:nvGrpSpPr>
        <p:grpSpPr>
          <a:xfrm rot="12600000">
            <a:off x="949075" y="5388629"/>
            <a:ext cx="208138" cy="422390"/>
            <a:chOff x="6344257" y="2564461"/>
            <a:chExt cx="395425" cy="802465"/>
          </a:xfrm>
          <a:solidFill>
            <a:schemeClr val="tx1"/>
          </a:solidFill>
        </p:grpSpPr>
        <p:sp>
          <p:nvSpPr>
            <p:cNvPr id="16" name="二等辺三角形 15">
              <a:extLst>
                <a:ext uri="{FF2B5EF4-FFF2-40B4-BE49-F238E27FC236}">
                  <a16:creationId xmlns:a16="http://schemas.microsoft.com/office/drawing/2014/main" id="{EF913A75-36FC-4648-9E3E-E84523E8603D}"/>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DBB8B64-5638-4CF7-B0F2-F39A2A5B4F62}"/>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 name="グループ化 42">
            <a:extLst>
              <a:ext uri="{FF2B5EF4-FFF2-40B4-BE49-F238E27FC236}">
                <a16:creationId xmlns:a16="http://schemas.microsoft.com/office/drawing/2014/main" id="{D9D4C59C-BDAD-474D-9D10-31604A091FE2}"/>
              </a:ext>
            </a:extLst>
          </p:cNvPr>
          <p:cNvGrpSpPr/>
          <p:nvPr/>
        </p:nvGrpSpPr>
        <p:grpSpPr>
          <a:xfrm rot="10800000">
            <a:off x="3017861" y="5638624"/>
            <a:ext cx="208138" cy="422390"/>
            <a:chOff x="6344257" y="2564461"/>
            <a:chExt cx="395425" cy="802465"/>
          </a:xfrm>
          <a:solidFill>
            <a:srgbClr val="FF0000"/>
          </a:solidFill>
        </p:grpSpPr>
        <p:sp>
          <p:nvSpPr>
            <p:cNvPr id="44" name="二等辺三角形 43">
              <a:extLst>
                <a:ext uri="{FF2B5EF4-FFF2-40B4-BE49-F238E27FC236}">
                  <a16:creationId xmlns:a16="http://schemas.microsoft.com/office/drawing/2014/main" id="{D3B15A31-9ADD-4A39-9E0A-66C1C943DB49}"/>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D8367647-AE3A-4235-A372-0BDB7663C642}"/>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a:extLst>
              <a:ext uri="{FF2B5EF4-FFF2-40B4-BE49-F238E27FC236}">
                <a16:creationId xmlns:a16="http://schemas.microsoft.com/office/drawing/2014/main" id="{E802C90F-D7D6-41AE-BB82-482FFD9A64C3}"/>
              </a:ext>
            </a:extLst>
          </p:cNvPr>
          <p:cNvGrpSpPr/>
          <p:nvPr/>
        </p:nvGrpSpPr>
        <p:grpSpPr>
          <a:xfrm rot="8100000">
            <a:off x="5055611" y="5204504"/>
            <a:ext cx="208138" cy="422390"/>
            <a:chOff x="6344257" y="2564461"/>
            <a:chExt cx="395425" cy="802465"/>
          </a:xfrm>
          <a:solidFill>
            <a:srgbClr val="00B0F0"/>
          </a:solidFill>
        </p:grpSpPr>
        <p:sp>
          <p:nvSpPr>
            <p:cNvPr id="47" name="二等辺三角形 46">
              <a:extLst>
                <a:ext uri="{FF2B5EF4-FFF2-40B4-BE49-F238E27FC236}">
                  <a16:creationId xmlns:a16="http://schemas.microsoft.com/office/drawing/2014/main" id="{6C2CBC28-CBF8-4A63-A4F6-06A850E44D8B}"/>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2B8D7BF-E328-426A-8E35-D8603B190CC4}"/>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四角形: 角を丸くする 1">
            <a:extLst>
              <a:ext uri="{FF2B5EF4-FFF2-40B4-BE49-F238E27FC236}">
                <a16:creationId xmlns:a16="http://schemas.microsoft.com/office/drawing/2014/main" id="{35B21544-7CDD-4340-8D81-D6697C3F0851}"/>
              </a:ext>
            </a:extLst>
          </p:cNvPr>
          <p:cNvSpPr/>
          <p:nvPr/>
        </p:nvSpPr>
        <p:spPr>
          <a:xfrm>
            <a:off x="649870" y="4274444"/>
            <a:ext cx="1610337" cy="220959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演出カメラ１</a:t>
            </a:r>
          </a:p>
        </p:txBody>
      </p:sp>
      <p:sp>
        <p:nvSpPr>
          <p:cNvPr id="49" name="四角形: 角を丸くする 48">
            <a:extLst>
              <a:ext uri="{FF2B5EF4-FFF2-40B4-BE49-F238E27FC236}">
                <a16:creationId xmlns:a16="http://schemas.microsoft.com/office/drawing/2014/main" id="{5D56A645-6226-490B-A6B3-F9C3F3F7608C}"/>
              </a:ext>
            </a:extLst>
          </p:cNvPr>
          <p:cNvSpPr/>
          <p:nvPr/>
        </p:nvSpPr>
        <p:spPr>
          <a:xfrm>
            <a:off x="2263231" y="4256900"/>
            <a:ext cx="1610337" cy="2209592"/>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基本カメラ</a:t>
            </a:r>
          </a:p>
        </p:txBody>
      </p:sp>
      <p:sp>
        <p:nvSpPr>
          <p:cNvPr id="50" name="四角形: 角を丸くする 49">
            <a:extLst>
              <a:ext uri="{FF2B5EF4-FFF2-40B4-BE49-F238E27FC236}">
                <a16:creationId xmlns:a16="http://schemas.microsoft.com/office/drawing/2014/main" id="{00658FC0-E6BA-4C26-BCD9-AED65791535E}"/>
              </a:ext>
            </a:extLst>
          </p:cNvPr>
          <p:cNvSpPr/>
          <p:nvPr/>
        </p:nvSpPr>
        <p:spPr>
          <a:xfrm>
            <a:off x="3892612" y="4256900"/>
            <a:ext cx="1610337" cy="2209592"/>
          </a:xfrm>
          <a:prstGeom prst="round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演出カメラ２</a:t>
            </a:r>
          </a:p>
        </p:txBody>
      </p:sp>
    </p:spTree>
    <p:extLst>
      <p:ext uri="{BB962C8B-B14F-4D97-AF65-F5344CB8AC3E}">
        <p14:creationId xmlns:p14="http://schemas.microsoft.com/office/powerpoint/2010/main" val="1650931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48</a:t>
            </a:fld>
            <a:endParaRPr kumimoji="1" lang="ja-JP" altLang="en-US"/>
          </a:p>
        </p:txBody>
      </p: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3932335"/>
            <a:ext cx="2698175" cy="307777"/>
          </a:xfrm>
          <a:prstGeom prst="rect">
            <a:avLst/>
          </a:prstGeom>
          <a:noFill/>
        </p:spPr>
        <p:txBody>
          <a:bodyPr wrap="none" rtlCol="0">
            <a:spAutoFit/>
          </a:bodyPr>
          <a:lstStyle/>
          <a:p>
            <a:r>
              <a:rPr kumimoji="1" lang="ja-JP" altLang="en-US" sz="1400" b="1"/>
              <a:t>●カメラの切り替えタイミング</a:t>
            </a:r>
            <a:endParaRPr kumimoji="1" lang="ja-JP" altLang="en-US" sz="1400" b="1" dirty="0"/>
          </a:p>
        </p:txBody>
      </p:sp>
      <p:pic>
        <p:nvPicPr>
          <p:cNvPr id="64" name="図 63" descr="空, 建物, 屋外 が含まれている画像&#10;&#10;自動的に生成された説明">
            <a:extLst>
              <a:ext uri="{FF2B5EF4-FFF2-40B4-BE49-F238E27FC236}">
                <a16:creationId xmlns:a16="http://schemas.microsoft.com/office/drawing/2014/main" id="{519B944E-7807-4475-8973-D7D7D15F5F8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996120" y="940398"/>
            <a:ext cx="1611434" cy="2860296"/>
          </a:xfrm>
          <a:prstGeom prst="rect">
            <a:avLst/>
          </a:prstGeom>
        </p:spPr>
      </p:pic>
      <p:sp>
        <p:nvSpPr>
          <p:cNvPr id="31" name="テキスト ボックス 30">
            <a:extLst>
              <a:ext uri="{FF2B5EF4-FFF2-40B4-BE49-F238E27FC236}">
                <a16:creationId xmlns:a16="http://schemas.microsoft.com/office/drawing/2014/main" id="{2308C51D-3ADC-4CFD-A7BE-78806342861E}"/>
              </a:ext>
            </a:extLst>
          </p:cNvPr>
          <p:cNvSpPr txBox="1"/>
          <p:nvPr/>
        </p:nvSpPr>
        <p:spPr>
          <a:xfrm>
            <a:off x="415419" y="495570"/>
            <a:ext cx="3775393" cy="307777"/>
          </a:xfrm>
          <a:prstGeom prst="rect">
            <a:avLst/>
          </a:prstGeom>
          <a:noFill/>
        </p:spPr>
        <p:txBody>
          <a:bodyPr wrap="none" rtlCol="0">
            <a:spAutoFit/>
          </a:bodyPr>
          <a:lstStyle/>
          <a:p>
            <a:r>
              <a:rPr kumimoji="1" lang="ja-JP" altLang="en-US" sz="1400" b="1"/>
              <a:t>●センターカメラ、基本カメラ、演出カメラ</a:t>
            </a:r>
            <a:endParaRPr kumimoji="1" lang="ja-JP" altLang="en-US" sz="1400" b="1" dirty="0"/>
          </a:p>
        </p:txBody>
      </p:sp>
      <p:sp>
        <p:nvSpPr>
          <p:cNvPr id="33" name="テキスト ボックス 32">
            <a:extLst>
              <a:ext uri="{FF2B5EF4-FFF2-40B4-BE49-F238E27FC236}">
                <a16:creationId xmlns:a16="http://schemas.microsoft.com/office/drawing/2014/main" id="{136D79A1-1836-4216-AAEA-3B50256DCC13}"/>
              </a:ext>
            </a:extLst>
          </p:cNvPr>
          <p:cNvSpPr txBox="1"/>
          <p:nvPr/>
        </p:nvSpPr>
        <p:spPr>
          <a:xfrm>
            <a:off x="536446" y="797370"/>
            <a:ext cx="1851789" cy="246221"/>
          </a:xfrm>
          <a:prstGeom prst="rect">
            <a:avLst/>
          </a:prstGeom>
          <a:noFill/>
        </p:spPr>
        <p:txBody>
          <a:bodyPr wrap="none" rtlCol="0">
            <a:spAutoFit/>
          </a:bodyPr>
          <a:lstStyle/>
          <a:p>
            <a:r>
              <a:rPr kumimoji="1" lang="ja-JP" altLang="en-US" sz="1000">
                <a:latin typeface="+mn-ea"/>
              </a:rPr>
              <a:t>カメラの状態には３種ある。</a:t>
            </a:r>
            <a:endParaRPr kumimoji="1" lang="en-US" altLang="ja-JP" sz="1000">
              <a:latin typeface="+mn-ea"/>
            </a:endParaRPr>
          </a:p>
        </p:txBody>
      </p:sp>
      <p:sp>
        <p:nvSpPr>
          <p:cNvPr id="34" name="テキスト ボックス 33">
            <a:extLst>
              <a:ext uri="{FF2B5EF4-FFF2-40B4-BE49-F238E27FC236}">
                <a16:creationId xmlns:a16="http://schemas.microsoft.com/office/drawing/2014/main" id="{72B3D5BD-1C93-4E25-A5EE-15F5A37FA6F2}"/>
              </a:ext>
            </a:extLst>
          </p:cNvPr>
          <p:cNvSpPr txBox="1"/>
          <p:nvPr/>
        </p:nvSpPr>
        <p:spPr>
          <a:xfrm>
            <a:off x="536446" y="1061925"/>
            <a:ext cx="1415772" cy="276999"/>
          </a:xfrm>
          <a:prstGeom prst="rect">
            <a:avLst/>
          </a:prstGeom>
          <a:noFill/>
        </p:spPr>
        <p:txBody>
          <a:bodyPr wrap="none" rtlCol="0">
            <a:spAutoFit/>
          </a:bodyPr>
          <a:lstStyle/>
          <a:p>
            <a:r>
              <a:rPr kumimoji="1" lang="ja-JP" altLang="en-US" sz="1200" b="1"/>
              <a:t>○センターカメラ</a:t>
            </a:r>
            <a:endParaRPr kumimoji="1" lang="ja-JP" altLang="en-US" sz="1200" b="1" dirty="0"/>
          </a:p>
        </p:txBody>
      </p:sp>
      <p:sp>
        <p:nvSpPr>
          <p:cNvPr id="35" name="テキスト ボックス 34">
            <a:extLst>
              <a:ext uri="{FF2B5EF4-FFF2-40B4-BE49-F238E27FC236}">
                <a16:creationId xmlns:a16="http://schemas.microsoft.com/office/drawing/2014/main" id="{979DA281-598F-4653-B1EA-C5BBE6F1E46E}"/>
              </a:ext>
            </a:extLst>
          </p:cNvPr>
          <p:cNvSpPr txBox="1"/>
          <p:nvPr/>
        </p:nvSpPr>
        <p:spPr>
          <a:xfrm>
            <a:off x="690270" y="1310770"/>
            <a:ext cx="3882794" cy="861774"/>
          </a:xfrm>
          <a:prstGeom prst="rect">
            <a:avLst/>
          </a:prstGeom>
          <a:noFill/>
        </p:spPr>
        <p:txBody>
          <a:bodyPr wrap="none" rtlCol="0">
            <a:spAutoFit/>
          </a:bodyPr>
          <a:lstStyle/>
          <a:p>
            <a:r>
              <a:rPr kumimoji="1" lang="ja-JP" altLang="en-US" sz="1000">
                <a:latin typeface="+mn-ea"/>
              </a:rPr>
              <a:t>バトル開始時の部隊のキャラが走り込んでくるカメラ。</a:t>
            </a:r>
            <a:endParaRPr kumimoji="1" lang="en-US" altLang="ja-JP" sz="1000">
              <a:latin typeface="+mn-ea"/>
            </a:endParaRPr>
          </a:p>
          <a:p>
            <a:r>
              <a:rPr kumimoji="1" lang="ja-JP" altLang="en-US" sz="1000">
                <a:latin typeface="+mn-ea"/>
              </a:rPr>
              <a:t>部隊キャラと怪獣の正面対峙がわかる構図。</a:t>
            </a:r>
            <a:endParaRPr kumimoji="1" lang="en-US" altLang="ja-JP" sz="1000">
              <a:latin typeface="+mn-ea"/>
            </a:endParaRPr>
          </a:p>
          <a:p>
            <a:r>
              <a:rPr kumimoji="1" lang="ja-JP" altLang="en-US" sz="1000">
                <a:latin typeface="+mn-ea"/>
              </a:rPr>
              <a:t>このカメラは動かず固定。</a:t>
            </a:r>
            <a:endParaRPr kumimoji="1" lang="en-US" altLang="ja-JP" sz="1000">
              <a:latin typeface="+mn-ea"/>
            </a:endParaRPr>
          </a:p>
          <a:p>
            <a:r>
              <a:rPr kumimoji="1" lang="ja-JP" altLang="en-US" sz="1000">
                <a:latin typeface="+mn-ea"/>
              </a:rPr>
              <a:t>かつ、バトル開始後</a:t>
            </a:r>
            <a:r>
              <a:rPr kumimoji="1" lang="en-US" altLang="ja-JP" sz="1000">
                <a:latin typeface="+mn-ea"/>
              </a:rPr>
              <a:t>10sec</a:t>
            </a:r>
            <a:r>
              <a:rPr kumimoji="1" lang="ja-JP" altLang="en-US" sz="1000">
                <a:latin typeface="+mn-ea"/>
              </a:rPr>
              <a:t>（要調整）はこのカメラ固定となる。</a:t>
            </a:r>
            <a:endParaRPr kumimoji="1" lang="en-US" altLang="ja-JP" sz="1000">
              <a:latin typeface="+mn-ea"/>
            </a:endParaRPr>
          </a:p>
          <a:p>
            <a:r>
              <a:rPr kumimoji="1" lang="ja-JP" altLang="en-US" sz="1000">
                <a:latin typeface="+mn-ea"/>
              </a:rPr>
              <a:t>センターカメラも固有立ち位置を持つ。</a:t>
            </a:r>
            <a:endParaRPr kumimoji="1" lang="en-US" altLang="ja-JP" sz="1000">
              <a:latin typeface="+mn-ea"/>
            </a:endParaRPr>
          </a:p>
        </p:txBody>
      </p:sp>
      <p:sp>
        <p:nvSpPr>
          <p:cNvPr id="36" name="テキスト ボックス 35">
            <a:extLst>
              <a:ext uri="{FF2B5EF4-FFF2-40B4-BE49-F238E27FC236}">
                <a16:creationId xmlns:a16="http://schemas.microsoft.com/office/drawing/2014/main" id="{F866BE62-D2BC-44A4-82A0-C0B0E299348F}"/>
              </a:ext>
            </a:extLst>
          </p:cNvPr>
          <p:cNvSpPr txBox="1"/>
          <p:nvPr/>
        </p:nvSpPr>
        <p:spPr>
          <a:xfrm>
            <a:off x="536446" y="2217737"/>
            <a:ext cx="1107996" cy="276999"/>
          </a:xfrm>
          <a:prstGeom prst="rect">
            <a:avLst/>
          </a:prstGeom>
          <a:noFill/>
        </p:spPr>
        <p:txBody>
          <a:bodyPr wrap="none" rtlCol="0">
            <a:spAutoFit/>
          </a:bodyPr>
          <a:lstStyle/>
          <a:p>
            <a:r>
              <a:rPr kumimoji="1" lang="ja-JP" altLang="en-US" sz="1200" b="1"/>
              <a:t>○基本カメラ</a:t>
            </a:r>
            <a:endParaRPr kumimoji="1" lang="ja-JP" altLang="en-US" sz="1200" b="1" dirty="0"/>
          </a:p>
        </p:txBody>
      </p:sp>
      <p:sp>
        <p:nvSpPr>
          <p:cNvPr id="37" name="テキスト ボックス 36">
            <a:extLst>
              <a:ext uri="{FF2B5EF4-FFF2-40B4-BE49-F238E27FC236}">
                <a16:creationId xmlns:a16="http://schemas.microsoft.com/office/drawing/2014/main" id="{D420214B-3CB2-4C0B-8E04-608D79E01E1D}"/>
              </a:ext>
            </a:extLst>
          </p:cNvPr>
          <p:cNvSpPr txBox="1"/>
          <p:nvPr/>
        </p:nvSpPr>
        <p:spPr>
          <a:xfrm>
            <a:off x="690270" y="2459269"/>
            <a:ext cx="5057795" cy="553998"/>
          </a:xfrm>
          <a:prstGeom prst="rect">
            <a:avLst/>
          </a:prstGeom>
          <a:noFill/>
        </p:spPr>
        <p:txBody>
          <a:bodyPr wrap="none" rtlCol="0">
            <a:spAutoFit/>
          </a:bodyPr>
          <a:lstStyle/>
          <a:p>
            <a:r>
              <a:rPr kumimoji="1" lang="ja-JP" altLang="en-US" sz="1000">
                <a:latin typeface="+mn-ea"/>
              </a:rPr>
              <a:t>センターカメラ同様怪獣と部隊キャラの正面対峙がわかるようなカメラだが、</a:t>
            </a:r>
            <a:endParaRPr kumimoji="1" lang="en-US" altLang="ja-JP" sz="1000">
              <a:latin typeface="+mn-ea"/>
            </a:endParaRPr>
          </a:p>
          <a:p>
            <a:r>
              <a:rPr kumimoji="1" lang="ja-JP" altLang="en-US" sz="1000">
                <a:latin typeface="+mn-ea"/>
              </a:rPr>
              <a:t>カメラは移動する。立ち位置についてはセンターカメラに近い状態（または同じ）で</a:t>
            </a:r>
            <a:endParaRPr kumimoji="1" lang="en-US" altLang="ja-JP" sz="1000">
              <a:latin typeface="+mn-ea"/>
            </a:endParaRPr>
          </a:p>
          <a:p>
            <a:r>
              <a:rPr kumimoji="1" lang="ja-JP" altLang="en-US" sz="1000">
                <a:latin typeface="+mn-ea"/>
              </a:rPr>
              <a:t>その立ち位置で怪獣、部隊双方が移る程度の移動とする。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515055E7-ACD0-4257-8550-7AFBAFA78289}"/>
              </a:ext>
            </a:extLst>
          </p:cNvPr>
          <p:cNvSpPr txBox="1"/>
          <p:nvPr/>
        </p:nvSpPr>
        <p:spPr>
          <a:xfrm>
            <a:off x="536446" y="3059796"/>
            <a:ext cx="1107996" cy="276999"/>
          </a:xfrm>
          <a:prstGeom prst="rect">
            <a:avLst/>
          </a:prstGeom>
          <a:noFill/>
        </p:spPr>
        <p:txBody>
          <a:bodyPr wrap="none" rtlCol="0">
            <a:spAutoFit/>
          </a:bodyPr>
          <a:lstStyle/>
          <a:p>
            <a:r>
              <a:rPr kumimoji="1" lang="ja-JP" altLang="en-US" sz="1200" b="1"/>
              <a:t>○演出カメラ</a:t>
            </a:r>
            <a:endParaRPr kumimoji="1" lang="ja-JP" altLang="en-US" sz="1200" b="1" dirty="0"/>
          </a:p>
        </p:txBody>
      </p:sp>
      <p:sp>
        <p:nvSpPr>
          <p:cNvPr id="39" name="テキスト ボックス 38">
            <a:extLst>
              <a:ext uri="{FF2B5EF4-FFF2-40B4-BE49-F238E27FC236}">
                <a16:creationId xmlns:a16="http://schemas.microsoft.com/office/drawing/2014/main" id="{9515FA48-44A9-4B96-B46C-B608B5E05E65}"/>
              </a:ext>
            </a:extLst>
          </p:cNvPr>
          <p:cNvSpPr txBox="1"/>
          <p:nvPr/>
        </p:nvSpPr>
        <p:spPr>
          <a:xfrm>
            <a:off x="690270" y="3300892"/>
            <a:ext cx="5250155" cy="553998"/>
          </a:xfrm>
          <a:prstGeom prst="rect">
            <a:avLst/>
          </a:prstGeom>
          <a:noFill/>
        </p:spPr>
        <p:txBody>
          <a:bodyPr wrap="none" rtlCol="0">
            <a:spAutoFit/>
          </a:bodyPr>
          <a:lstStyle/>
          <a:p>
            <a:r>
              <a:rPr kumimoji="1" lang="en-US" altLang="ja-JP" sz="1000">
                <a:latin typeface="+mn-ea"/>
              </a:rPr>
              <a:t>1st</a:t>
            </a:r>
            <a:r>
              <a:rPr kumimoji="1" lang="ja-JP" altLang="en-US" sz="1000">
                <a:latin typeface="+mn-ea"/>
              </a:rPr>
              <a:t>で作成したキャラの背後からやキャラの正面から、主に怪獣を俯瞰から見下ろすなど</a:t>
            </a:r>
            <a:endParaRPr kumimoji="1" lang="en-US" altLang="ja-JP" sz="1000">
              <a:latin typeface="+mn-ea"/>
            </a:endParaRPr>
          </a:p>
          <a:p>
            <a:r>
              <a:rPr kumimoji="1" lang="ja-JP" altLang="en-US" sz="1000">
                <a:latin typeface="+mn-ea"/>
              </a:rPr>
              <a:t>絵的に見せたいカメラの動きとする。（固定のカメラもある）</a:t>
            </a:r>
            <a:endParaRPr kumimoji="1" lang="en-US" altLang="ja-JP" sz="1000">
              <a:latin typeface="+mn-ea"/>
            </a:endParaRPr>
          </a:p>
          <a:p>
            <a:r>
              <a:rPr kumimoji="1" lang="ja-JP" altLang="en-US" sz="1000">
                <a:latin typeface="+mn-ea"/>
              </a:rPr>
              <a:t>演出カメラは複数持てることができるようにし、それぞれ専用の立ち位置を持つ。</a:t>
            </a:r>
            <a:endParaRPr kumimoji="1" lang="en-US" altLang="ja-JP" sz="1000">
              <a:latin typeface="+mn-ea"/>
            </a:endParaRPr>
          </a:p>
        </p:txBody>
      </p:sp>
      <p:sp>
        <p:nvSpPr>
          <p:cNvPr id="40" name="テキスト ボックス 39">
            <a:extLst>
              <a:ext uri="{FF2B5EF4-FFF2-40B4-BE49-F238E27FC236}">
                <a16:creationId xmlns:a16="http://schemas.microsoft.com/office/drawing/2014/main" id="{2DC336CD-8CEA-4B3B-9BDA-0E1CD83767AD}"/>
              </a:ext>
            </a:extLst>
          </p:cNvPr>
          <p:cNvSpPr txBox="1"/>
          <p:nvPr/>
        </p:nvSpPr>
        <p:spPr>
          <a:xfrm>
            <a:off x="536446" y="4238679"/>
            <a:ext cx="4288353" cy="246221"/>
          </a:xfrm>
          <a:prstGeom prst="rect">
            <a:avLst/>
          </a:prstGeom>
          <a:noFill/>
        </p:spPr>
        <p:txBody>
          <a:bodyPr wrap="none" rtlCol="0">
            <a:spAutoFit/>
          </a:bodyPr>
          <a:lstStyle/>
          <a:p>
            <a:r>
              <a:rPr kumimoji="1" lang="ja-JP" altLang="en-US" sz="1000">
                <a:latin typeface="+mn-ea"/>
              </a:rPr>
              <a:t>カメラの切り替えタイミングについては以下の３パターンを想定する。</a:t>
            </a:r>
            <a:endParaRPr kumimoji="1" lang="en-US" altLang="ja-JP" sz="1000">
              <a:latin typeface="+mn-ea"/>
            </a:endParaRPr>
          </a:p>
        </p:txBody>
      </p:sp>
      <p:sp>
        <p:nvSpPr>
          <p:cNvPr id="41" name="テキスト ボックス 40">
            <a:extLst>
              <a:ext uri="{FF2B5EF4-FFF2-40B4-BE49-F238E27FC236}">
                <a16:creationId xmlns:a16="http://schemas.microsoft.com/office/drawing/2014/main" id="{508D44D2-3986-42AB-A9E7-F90FAFEFAA27}"/>
              </a:ext>
            </a:extLst>
          </p:cNvPr>
          <p:cNvSpPr txBox="1"/>
          <p:nvPr/>
        </p:nvSpPr>
        <p:spPr>
          <a:xfrm>
            <a:off x="536446" y="4500790"/>
            <a:ext cx="65594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．時間</a:t>
            </a:r>
            <a:endParaRPr kumimoji="1" lang="en-US" altLang="ja-JP" sz="1000" b="1">
              <a:latin typeface="+mn-ea"/>
            </a:endParaRPr>
          </a:p>
        </p:txBody>
      </p:sp>
      <p:sp>
        <p:nvSpPr>
          <p:cNvPr id="43" name="テキスト ボックス 42">
            <a:extLst>
              <a:ext uri="{FF2B5EF4-FFF2-40B4-BE49-F238E27FC236}">
                <a16:creationId xmlns:a16="http://schemas.microsoft.com/office/drawing/2014/main" id="{6CCC9F5B-ED02-4AF6-AA57-38404CA0B71C}"/>
              </a:ext>
            </a:extLst>
          </p:cNvPr>
          <p:cNvSpPr txBox="1"/>
          <p:nvPr/>
        </p:nvSpPr>
        <p:spPr>
          <a:xfrm>
            <a:off x="536446" y="5024044"/>
            <a:ext cx="1297150"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．カメラ移動終了</a:t>
            </a:r>
            <a:endParaRPr kumimoji="1" lang="en-US" altLang="ja-JP" sz="1000" b="1">
              <a:latin typeface="+mn-ea"/>
            </a:endParaRPr>
          </a:p>
        </p:txBody>
      </p:sp>
      <p:sp>
        <p:nvSpPr>
          <p:cNvPr id="44" name="テキスト ボックス 43">
            <a:extLst>
              <a:ext uri="{FF2B5EF4-FFF2-40B4-BE49-F238E27FC236}">
                <a16:creationId xmlns:a16="http://schemas.microsoft.com/office/drawing/2014/main" id="{D2552E35-9040-40CE-A13B-61CC8C06D52F}"/>
              </a:ext>
            </a:extLst>
          </p:cNvPr>
          <p:cNvSpPr txBox="1"/>
          <p:nvPr/>
        </p:nvSpPr>
        <p:spPr>
          <a:xfrm>
            <a:off x="536446" y="5555223"/>
            <a:ext cx="1425390" cy="246221"/>
          </a:xfrm>
          <a:prstGeom prst="rect">
            <a:avLst/>
          </a:prstGeom>
          <a:noFill/>
        </p:spPr>
        <p:txBody>
          <a:bodyPr wrap="none" rtlCol="0">
            <a:spAutoFit/>
          </a:bodyPr>
          <a:lstStyle/>
          <a:p>
            <a:r>
              <a:rPr kumimoji="1" lang="en-US" altLang="ja-JP" sz="1000" b="1">
                <a:latin typeface="+mn-ea"/>
              </a:rPr>
              <a:t>3</a:t>
            </a:r>
            <a:r>
              <a:rPr kumimoji="1" lang="ja-JP" altLang="en-US" sz="1000" b="1">
                <a:latin typeface="+mn-ea"/>
              </a:rPr>
              <a:t>．カットシーン開始</a:t>
            </a:r>
            <a:endParaRPr kumimoji="1" lang="en-US" altLang="ja-JP" sz="1000" b="1">
              <a:latin typeface="+mn-ea"/>
            </a:endParaRPr>
          </a:p>
        </p:txBody>
      </p:sp>
      <p:sp>
        <p:nvSpPr>
          <p:cNvPr id="45" name="テキスト ボックス 44">
            <a:extLst>
              <a:ext uri="{FF2B5EF4-FFF2-40B4-BE49-F238E27FC236}">
                <a16:creationId xmlns:a16="http://schemas.microsoft.com/office/drawing/2014/main" id="{14DFBB89-772C-48D8-980A-A4F9AD91E45C}"/>
              </a:ext>
            </a:extLst>
          </p:cNvPr>
          <p:cNvSpPr txBox="1"/>
          <p:nvPr/>
        </p:nvSpPr>
        <p:spPr>
          <a:xfrm>
            <a:off x="690270" y="4750668"/>
            <a:ext cx="3647152" cy="246221"/>
          </a:xfrm>
          <a:prstGeom prst="rect">
            <a:avLst/>
          </a:prstGeom>
          <a:noFill/>
        </p:spPr>
        <p:txBody>
          <a:bodyPr wrap="none" rtlCol="0">
            <a:spAutoFit/>
          </a:bodyPr>
          <a:lstStyle/>
          <a:p>
            <a:r>
              <a:rPr kumimoji="1" lang="ja-JP" altLang="en-US" sz="1000">
                <a:latin typeface="+mn-ea"/>
              </a:rPr>
              <a:t>主にセンターカメラ用。設定した一定時間後に切り替わる。</a:t>
            </a:r>
            <a:endParaRPr kumimoji="1" lang="en-US" altLang="ja-JP" sz="1000">
              <a:latin typeface="+mn-ea"/>
            </a:endParaRPr>
          </a:p>
        </p:txBody>
      </p:sp>
      <p:sp>
        <p:nvSpPr>
          <p:cNvPr id="46" name="テキスト ボックス 45">
            <a:extLst>
              <a:ext uri="{FF2B5EF4-FFF2-40B4-BE49-F238E27FC236}">
                <a16:creationId xmlns:a16="http://schemas.microsoft.com/office/drawing/2014/main" id="{2FF58BE9-D9D2-483D-92CC-AFD811E270C4}"/>
              </a:ext>
            </a:extLst>
          </p:cNvPr>
          <p:cNvSpPr txBox="1"/>
          <p:nvPr/>
        </p:nvSpPr>
        <p:spPr>
          <a:xfrm>
            <a:off x="536446" y="6021144"/>
            <a:ext cx="1425390" cy="246221"/>
          </a:xfrm>
          <a:prstGeom prst="rect">
            <a:avLst/>
          </a:prstGeom>
          <a:noFill/>
        </p:spPr>
        <p:txBody>
          <a:bodyPr wrap="none" rtlCol="0">
            <a:spAutoFit/>
          </a:bodyPr>
          <a:lstStyle/>
          <a:p>
            <a:r>
              <a:rPr kumimoji="1" lang="en-US" altLang="ja-JP" sz="1000" b="1">
                <a:latin typeface="+mn-ea"/>
              </a:rPr>
              <a:t>4</a:t>
            </a:r>
            <a:r>
              <a:rPr kumimoji="1" lang="ja-JP" altLang="en-US" sz="1000" b="1">
                <a:latin typeface="+mn-ea"/>
              </a:rPr>
              <a:t>．カットシーン終了</a:t>
            </a:r>
            <a:endParaRPr kumimoji="1" lang="en-US" altLang="ja-JP" sz="1000" b="1">
              <a:latin typeface="+mn-ea"/>
            </a:endParaRPr>
          </a:p>
        </p:txBody>
      </p:sp>
      <p:sp>
        <p:nvSpPr>
          <p:cNvPr id="47" name="テキスト ボックス 46">
            <a:extLst>
              <a:ext uri="{FF2B5EF4-FFF2-40B4-BE49-F238E27FC236}">
                <a16:creationId xmlns:a16="http://schemas.microsoft.com/office/drawing/2014/main" id="{77EC71F6-DE30-45E6-91CC-ADC85CFF1678}"/>
              </a:ext>
            </a:extLst>
          </p:cNvPr>
          <p:cNvSpPr txBox="1"/>
          <p:nvPr/>
        </p:nvSpPr>
        <p:spPr>
          <a:xfrm>
            <a:off x="690270" y="5795036"/>
            <a:ext cx="6894836" cy="246221"/>
          </a:xfrm>
          <a:prstGeom prst="rect">
            <a:avLst/>
          </a:prstGeom>
          <a:noFill/>
        </p:spPr>
        <p:txBody>
          <a:bodyPr wrap="none" rtlCol="0">
            <a:spAutoFit/>
          </a:bodyPr>
          <a:lstStyle/>
          <a:p>
            <a:r>
              <a:rPr kumimoji="1" lang="en-US" altLang="ja-JP" sz="1000">
                <a:latin typeface="+mn-ea"/>
              </a:rPr>
              <a:t>TR</a:t>
            </a:r>
            <a:r>
              <a:rPr kumimoji="1" lang="ja-JP" altLang="en-US" sz="1000">
                <a:latin typeface="+mn-ea"/>
              </a:rPr>
              <a:t>カード、支援兵器、キズナ連携、怪獣の攻撃・行動のカットシーンが始まったら稼働中のカメラ演出を停止する。</a:t>
            </a:r>
            <a:endParaRPr kumimoji="1" lang="en-US" altLang="ja-JP" sz="1000">
              <a:latin typeface="+mn-ea"/>
            </a:endParaRPr>
          </a:p>
        </p:txBody>
      </p:sp>
      <p:sp>
        <p:nvSpPr>
          <p:cNvPr id="48" name="テキスト ボックス 47">
            <a:extLst>
              <a:ext uri="{FF2B5EF4-FFF2-40B4-BE49-F238E27FC236}">
                <a16:creationId xmlns:a16="http://schemas.microsoft.com/office/drawing/2014/main" id="{71349952-815B-4DD3-AAED-5D0708798A1C}"/>
              </a:ext>
            </a:extLst>
          </p:cNvPr>
          <p:cNvSpPr txBox="1"/>
          <p:nvPr/>
        </p:nvSpPr>
        <p:spPr>
          <a:xfrm>
            <a:off x="690270" y="5263809"/>
            <a:ext cx="5779146" cy="246221"/>
          </a:xfrm>
          <a:prstGeom prst="rect">
            <a:avLst/>
          </a:prstGeom>
          <a:noFill/>
        </p:spPr>
        <p:txBody>
          <a:bodyPr wrap="none" rtlCol="0">
            <a:spAutoFit/>
          </a:bodyPr>
          <a:lstStyle/>
          <a:p>
            <a:r>
              <a:rPr kumimoji="1" lang="ja-JP" altLang="en-US" sz="1000">
                <a:latin typeface="+mn-ea"/>
              </a:rPr>
              <a:t>カメラの移動が終了したら切り替わる。（移動については時間で制御想定なので、</a:t>
            </a:r>
            <a:r>
              <a:rPr kumimoji="1" lang="en-US" altLang="ja-JP" sz="1000">
                <a:latin typeface="+mn-ea"/>
              </a:rPr>
              <a:t>1</a:t>
            </a:r>
            <a:r>
              <a:rPr kumimoji="1" lang="ja-JP" altLang="en-US" sz="1000">
                <a:latin typeface="+mn-ea"/>
              </a:rPr>
              <a:t>と同じかも）</a:t>
            </a:r>
            <a:endParaRPr kumimoji="1" lang="en-US" altLang="ja-JP" sz="1000">
              <a:latin typeface="+mn-ea"/>
            </a:endParaRPr>
          </a:p>
        </p:txBody>
      </p:sp>
      <p:sp>
        <p:nvSpPr>
          <p:cNvPr id="50" name="テキスト ボックス 49">
            <a:extLst>
              <a:ext uri="{FF2B5EF4-FFF2-40B4-BE49-F238E27FC236}">
                <a16:creationId xmlns:a16="http://schemas.microsoft.com/office/drawing/2014/main" id="{3B27B1BF-C821-423B-9D57-5B1FB185406D}"/>
              </a:ext>
            </a:extLst>
          </p:cNvPr>
          <p:cNvSpPr txBox="1"/>
          <p:nvPr/>
        </p:nvSpPr>
        <p:spPr>
          <a:xfrm>
            <a:off x="690270" y="6268536"/>
            <a:ext cx="3472425" cy="246221"/>
          </a:xfrm>
          <a:prstGeom prst="rect">
            <a:avLst/>
          </a:prstGeom>
          <a:noFill/>
        </p:spPr>
        <p:txBody>
          <a:bodyPr wrap="none" rtlCol="0">
            <a:spAutoFit/>
          </a:bodyPr>
          <a:lstStyle/>
          <a:p>
            <a:r>
              <a:rPr kumimoji="1" lang="ja-JP" altLang="en-US" sz="1000">
                <a:latin typeface="+mn-ea"/>
              </a:rPr>
              <a:t>カットシーン終了後には必ず基本カメラに切り替わる。</a:t>
            </a:r>
            <a:endParaRPr kumimoji="1" lang="en-US" altLang="ja-JP" sz="1000">
              <a:latin typeface="+mn-ea"/>
            </a:endParaRPr>
          </a:p>
        </p:txBody>
      </p:sp>
    </p:spTree>
    <p:extLst>
      <p:ext uri="{BB962C8B-B14F-4D97-AF65-F5344CB8AC3E}">
        <p14:creationId xmlns:p14="http://schemas.microsoft.com/office/powerpoint/2010/main" val="3260501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a:extLst>
              <a:ext uri="{FF2B5EF4-FFF2-40B4-BE49-F238E27FC236}">
                <a16:creationId xmlns:a16="http://schemas.microsoft.com/office/drawing/2014/main" id="{025E8D83-77B0-46E8-979C-DF3F7E669A6C}"/>
              </a:ext>
            </a:extLst>
          </p:cNvPr>
          <p:cNvSpPr txBox="1"/>
          <p:nvPr/>
        </p:nvSpPr>
        <p:spPr>
          <a:xfrm>
            <a:off x="736962" y="4192891"/>
            <a:ext cx="2287806" cy="246221"/>
          </a:xfrm>
          <a:prstGeom prst="rect">
            <a:avLst/>
          </a:prstGeom>
          <a:noFill/>
        </p:spPr>
        <p:txBody>
          <a:bodyPr wrap="none" rtlCol="0">
            <a:spAutoFit/>
          </a:bodyPr>
          <a:lstStyle/>
          <a:p>
            <a:r>
              <a:rPr kumimoji="1" lang="ja-JP" altLang="en-US" sz="1000" b="1">
                <a:latin typeface="+mn-ea"/>
              </a:rPr>
              <a:t>・固定カメラ後</a:t>
            </a:r>
            <a:r>
              <a:rPr kumimoji="1" lang="ja-JP" altLang="en-US" sz="1000" b="1">
                <a:solidFill>
                  <a:srgbClr val="FF0000"/>
                </a:solidFill>
                <a:latin typeface="+mn-ea"/>
              </a:rPr>
              <a:t>（</a:t>
            </a:r>
            <a:r>
              <a:rPr kumimoji="1" lang="en-US" altLang="ja-JP" sz="1000" b="1">
                <a:solidFill>
                  <a:srgbClr val="FF0000"/>
                </a:solidFill>
                <a:latin typeface="+mn-ea"/>
              </a:rPr>
              <a:t>20200212</a:t>
            </a:r>
            <a:r>
              <a:rPr kumimoji="1" lang="ja-JP" altLang="en-US" sz="1000" b="1">
                <a:solidFill>
                  <a:srgbClr val="FF0000"/>
                </a:solidFill>
                <a:latin typeface="+mn-ea"/>
              </a:rPr>
              <a:t>追加）</a:t>
            </a:r>
            <a:endParaRPr kumimoji="1" lang="en-US" altLang="ja-JP" sz="1000" b="1">
              <a:solidFill>
                <a:srgbClr val="FF0000"/>
              </a:solidFill>
              <a:latin typeface="+mn-ea"/>
            </a:endParaRPr>
          </a:p>
        </p:txBody>
      </p:sp>
      <p:sp>
        <p:nvSpPr>
          <p:cNvPr id="17" name="テキスト ボックス 16">
            <a:extLst>
              <a:ext uri="{FF2B5EF4-FFF2-40B4-BE49-F238E27FC236}">
                <a16:creationId xmlns:a16="http://schemas.microsoft.com/office/drawing/2014/main" id="{24D19E21-330B-4EEE-867F-EA9389B89829}"/>
              </a:ext>
            </a:extLst>
          </p:cNvPr>
          <p:cNvSpPr txBox="1"/>
          <p:nvPr/>
        </p:nvSpPr>
        <p:spPr>
          <a:xfrm>
            <a:off x="900152" y="4470507"/>
            <a:ext cx="6147837" cy="400110"/>
          </a:xfrm>
          <a:prstGeom prst="rect">
            <a:avLst/>
          </a:prstGeom>
          <a:noFill/>
        </p:spPr>
        <p:txBody>
          <a:bodyPr wrap="none" rtlCol="0">
            <a:spAutoFit/>
          </a:bodyPr>
          <a:lstStyle/>
          <a:p>
            <a:r>
              <a:rPr kumimoji="1" lang="ja-JP" altLang="en-US" sz="1000">
                <a:latin typeface="+mn-ea"/>
              </a:rPr>
              <a:t>固定カメラは攻撃時前提のため、上記仕様ではなく、</a:t>
            </a:r>
            <a:r>
              <a:rPr kumimoji="1" lang="en-US" altLang="ja-JP" sz="1000">
                <a:latin typeface="+mn-ea"/>
              </a:rPr>
              <a:t>1st</a:t>
            </a:r>
            <a:r>
              <a:rPr kumimoji="1" lang="ja-JP" altLang="en-US" sz="1000">
                <a:latin typeface="+mn-ea"/>
              </a:rPr>
              <a:t>プレイアブルのものと同様の抽選条件となる。</a:t>
            </a:r>
            <a:endParaRPr kumimoji="1" lang="en-US" altLang="ja-JP" sz="1000">
              <a:latin typeface="+mn-ea"/>
            </a:endParaRPr>
          </a:p>
          <a:p>
            <a:r>
              <a:rPr kumimoji="1" lang="ja-JP" altLang="en-US" sz="1000">
                <a:latin typeface="+mn-ea"/>
              </a:rPr>
              <a:t>終了後については通常の演出カメラと同様の抽選を行う。</a:t>
            </a:r>
            <a:endParaRPr kumimoji="1" lang="en-US" altLang="ja-JP" sz="100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49</a:t>
            </a:fld>
            <a:endParaRPr kumimoji="1" lang="ja-JP" altLang="en-US"/>
          </a:p>
        </p:txBody>
      </p:sp>
      <p:cxnSp>
        <p:nvCxnSpPr>
          <p:cNvPr id="3" name="直線コネクタ 2">
            <a:extLst>
              <a:ext uri="{FF2B5EF4-FFF2-40B4-BE49-F238E27FC236}">
                <a16:creationId xmlns:a16="http://schemas.microsoft.com/office/drawing/2014/main" id="{9A041F29-C11B-4040-AE3A-DFF255CAB03E}"/>
              </a:ext>
            </a:extLst>
          </p:cNvPr>
          <p:cNvCxnSpPr/>
          <p:nvPr/>
        </p:nvCxnSpPr>
        <p:spPr>
          <a:xfrm>
            <a:off x="4333251" y="5730531"/>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495570"/>
            <a:ext cx="2159566" cy="307777"/>
          </a:xfrm>
          <a:prstGeom prst="rect">
            <a:avLst/>
          </a:prstGeom>
          <a:noFill/>
        </p:spPr>
        <p:txBody>
          <a:bodyPr wrap="none" rtlCol="0">
            <a:spAutoFit/>
          </a:bodyPr>
          <a:lstStyle/>
          <a:p>
            <a:r>
              <a:rPr kumimoji="1" lang="ja-JP" altLang="en-US" sz="1400" b="1"/>
              <a:t>●カメラの切り替え順番</a:t>
            </a:r>
            <a:endParaRPr kumimoji="1" lang="ja-JP" altLang="en-US" sz="1400" b="1" dirty="0"/>
          </a:p>
        </p:txBody>
      </p:sp>
      <p:sp>
        <p:nvSpPr>
          <p:cNvPr id="66" name="テキスト ボックス 65">
            <a:extLst>
              <a:ext uri="{FF2B5EF4-FFF2-40B4-BE49-F238E27FC236}">
                <a16:creationId xmlns:a16="http://schemas.microsoft.com/office/drawing/2014/main" id="{4DA0723C-628A-4037-9B7D-B944851EC14A}"/>
              </a:ext>
            </a:extLst>
          </p:cNvPr>
          <p:cNvSpPr txBox="1"/>
          <p:nvPr/>
        </p:nvSpPr>
        <p:spPr>
          <a:xfrm>
            <a:off x="527828" y="803347"/>
            <a:ext cx="5186035" cy="707886"/>
          </a:xfrm>
          <a:prstGeom prst="rect">
            <a:avLst/>
          </a:prstGeom>
          <a:noFill/>
        </p:spPr>
        <p:txBody>
          <a:bodyPr wrap="none" rtlCol="0">
            <a:spAutoFit/>
          </a:bodyPr>
          <a:lstStyle/>
          <a:p>
            <a:r>
              <a:rPr kumimoji="1" lang="ja-JP" altLang="en-US" sz="1000">
                <a:latin typeface="+mn-ea"/>
              </a:rPr>
              <a:t>カメラ演出から次のカメラ演出に切り替わるとき、</a:t>
            </a:r>
            <a:endParaRPr kumimoji="1" lang="en-US" altLang="ja-JP" sz="1000">
              <a:latin typeface="+mn-ea"/>
            </a:endParaRPr>
          </a:p>
          <a:p>
            <a:r>
              <a:rPr kumimoji="1" lang="ja-JP" altLang="en-US" sz="1000">
                <a:latin typeface="+mn-ea"/>
              </a:rPr>
              <a:t>基本的には「基本カメラ」→「演出カメラ」と交互に切り替わるような想定となるが、</a:t>
            </a:r>
            <a:endParaRPr kumimoji="1" lang="en-US" altLang="ja-JP" sz="1000">
              <a:latin typeface="+mn-ea"/>
            </a:endParaRPr>
          </a:p>
          <a:p>
            <a:r>
              <a:rPr kumimoji="1" lang="ja-JP" altLang="en-US" sz="1000">
                <a:latin typeface="+mn-ea"/>
              </a:rPr>
              <a:t>たまに「演出カメラ」→「演出カメラ」となることでメリハリが出せる。</a:t>
            </a:r>
            <a:endParaRPr kumimoji="1" lang="en-US" altLang="ja-JP" sz="1000">
              <a:latin typeface="+mn-ea"/>
            </a:endParaRPr>
          </a:p>
          <a:p>
            <a:r>
              <a:rPr kumimoji="1" lang="ja-JP" altLang="en-US" sz="1000">
                <a:latin typeface="+mn-ea"/>
              </a:rPr>
              <a:t>そのためカメラ挙動の抽選については以下のようにする。</a:t>
            </a:r>
            <a:endParaRPr kumimoji="1" lang="en-US" altLang="ja-JP" sz="1000">
              <a:latin typeface="+mn-ea"/>
            </a:endParaRPr>
          </a:p>
        </p:txBody>
      </p:sp>
      <p:sp>
        <p:nvSpPr>
          <p:cNvPr id="43" name="テキスト ボックス 42">
            <a:extLst>
              <a:ext uri="{FF2B5EF4-FFF2-40B4-BE49-F238E27FC236}">
                <a16:creationId xmlns:a16="http://schemas.microsoft.com/office/drawing/2014/main" id="{F74A9D77-7CC0-47AD-AEC9-F33957608190}"/>
              </a:ext>
            </a:extLst>
          </p:cNvPr>
          <p:cNvSpPr txBox="1"/>
          <p:nvPr/>
        </p:nvSpPr>
        <p:spPr>
          <a:xfrm>
            <a:off x="527828" y="1551253"/>
            <a:ext cx="2579552"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．センタ</a:t>
            </a:r>
            <a:r>
              <a:rPr kumimoji="1" lang="en-US" altLang="ja-JP" sz="1000" b="1">
                <a:latin typeface="+mn-ea"/>
              </a:rPr>
              <a:t>―</a:t>
            </a:r>
            <a:r>
              <a:rPr kumimoji="1" lang="ja-JP" altLang="en-US" sz="1000" b="1">
                <a:latin typeface="+mn-ea"/>
              </a:rPr>
              <a:t>カメラ、基本カメラ後の抽選</a:t>
            </a:r>
            <a:endParaRPr kumimoji="1" lang="en-US" altLang="ja-JP" sz="1000" b="1">
              <a:latin typeface="+mn-ea"/>
            </a:endParaRPr>
          </a:p>
        </p:txBody>
      </p:sp>
      <p:sp>
        <p:nvSpPr>
          <p:cNvPr id="44" name="テキスト ボックス 43">
            <a:extLst>
              <a:ext uri="{FF2B5EF4-FFF2-40B4-BE49-F238E27FC236}">
                <a16:creationId xmlns:a16="http://schemas.microsoft.com/office/drawing/2014/main" id="{CE93F0C7-3E3D-4EAC-8C78-86A268A05160}"/>
              </a:ext>
            </a:extLst>
          </p:cNvPr>
          <p:cNvSpPr txBox="1"/>
          <p:nvPr/>
        </p:nvSpPr>
        <p:spPr>
          <a:xfrm>
            <a:off x="702357" y="1812269"/>
            <a:ext cx="4416594" cy="400110"/>
          </a:xfrm>
          <a:prstGeom prst="rect">
            <a:avLst/>
          </a:prstGeom>
          <a:noFill/>
        </p:spPr>
        <p:txBody>
          <a:bodyPr wrap="none" rtlCol="0">
            <a:spAutoFit/>
          </a:bodyPr>
          <a:lstStyle/>
          <a:p>
            <a:r>
              <a:rPr kumimoji="1" lang="ja-JP" altLang="en-US" sz="1000">
                <a:latin typeface="+mn-ea"/>
              </a:rPr>
              <a:t>センターカメラ、基本カメラの後には必ず演出カメラが来るようにする。</a:t>
            </a:r>
            <a:endParaRPr kumimoji="1" lang="en-US" altLang="ja-JP" sz="1000">
              <a:latin typeface="+mn-ea"/>
            </a:endParaRPr>
          </a:p>
          <a:p>
            <a:r>
              <a:rPr kumimoji="1" lang="ja-JP" altLang="en-US" sz="1000">
                <a:latin typeface="+mn-ea"/>
              </a:rPr>
              <a:t>演出カメラごとのウェイトを設定し、それによる抽選を行う。</a:t>
            </a:r>
            <a:endParaRPr kumimoji="1" lang="en-US" altLang="ja-JP" sz="1000">
              <a:latin typeface="+mn-ea"/>
            </a:endParaRPr>
          </a:p>
        </p:txBody>
      </p:sp>
      <p:sp>
        <p:nvSpPr>
          <p:cNvPr id="45" name="テキスト ボックス 44">
            <a:extLst>
              <a:ext uri="{FF2B5EF4-FFF2-40B4-BE49-F238E27FC236}">
                <a16:creationId xmlns:a16="http://schemas.microsoft.com/office/drawing/2014/main" id="{0BC20EBF-A200-4D83-A0CB-399C3C040BC1}"/>
              </a:ext>
            </a:extLst>
          </p:cNvPr>
          <p:cNvSpPr txBox="1"/>
          <p:nvPr/>
        </p:nvSpPr>
        <p:spPr>
          <a:xfrm>
            <a:off x="527828" y="2310949"/>
            <a:ext cx="2964273"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．演出カメラ後、基本カメラにもどるかどうか</a:t>
            </a:r>
            <a:endParaRPr kumimoji="1" lang="en-US" altLang="ja-JP" sz="1000" b="1">
              <a:latin typeface="+mn-ea"/>
            </a:endParaRPr>
          </a:p>
        </p:txBody>
      </p:sp>
      <p:sp>
        <p:nvSpPr>
          <p:cNvPr id="46" name="テキスト ボックス 45">
            <a:extLst>
              <a:ext uri="{FF2B5EF4-FFF2-40B4-BE49-F238E27FC236}">
                <a16:creationId xmlns:a16="http://schemas.microsoft.com/office/drawing/2014/main" id="{C815387F-DC3A-4362-A4B4-DD027F86D559}"/>
              </a:ext>
            </a:extLst>
          </p:cNvPr>
          <p:cNvSpPr txBox="1"/>
          <p:nvPr/>
        </p:nvSpPr>
        <p:spPr>
          <a:xfrm>
            <a:off x="702357" y="2568304"/>
            <a:ext cx="6633547" cy="861774"/>
          </a:xfrm>
          <a:prstGeom prst="rect">
            <a:avLst/>
          </a:prstGeom>
          <a:noFill/>
        </p:spPr>
        <p:txBody>
          <a:bodyPr wrap="none" rtlCol="0">
            <a:spAutoFit/>
          </a:bodyPr>
          <a:lstStyle/>
          <a:p>
            <a:r>
              <a:rPr kumimoji="1" lang="ja-JP" altLang="en-US" sz="1000">
                <a:latin typeface="+mn-ea"/>
              </a:rPr>
              <a:t>演出カメラ後、</a:t>
            </a:r>
            <a:r>
              <a:rPr kumimoji="1" lang="en-US" altLang="ja-JP" sz="1000">
                <a:latin typeface="+mn-ea"/>
              </a:rPr>
              <a:t>30%</a:t>
            </a:r>
            <a:r>
              <a:rPr kumimoji="1" lang="ja-JP" altLang="en-US" sz="1000">
                <a:latin typeface="+mn-ea"/>
              </a:rPr>
              <a:t>の確率で次のカメラも演出カメラとなる。</a:t>
            </a:r>
            <a:endParaRPr kumimoji="1" lang="en-US" altLang="ja-JP" sz="1000">
              <a:latin typeface="+mn-ea"/>
            </a:endParaRPr>
          </a:p>
          <a:p>
            <a:r>
              <a:rPr kumimoji="1" lang="ja-JP" altLang="en-US" sz="1000">
                <a:latin typeface="+mn-ea"/>
              </a:rPr>
              <a:t>この２回目の演出カメラ後の抽選の度に</a:t>
            </a:r>
            <a:r>
              <a:rPr kumimoji="1" lang="en-US" altLang="ja-JP" sz="1000">
                <a:latin typeface="+mn-ea"/>
              </a:rPr>
              <a:t>-15%</a:t>
            </a:r>
            <a:r>
              <a:rPr kumimoji="1" lang="ja-JP" altLang="en-US" sz="1000">
                <a:latin typeface="+mn-ea"/>
              </a:rPr>
              <a:t>して抽選する。</a:t>
            </a:r>
            <a:endParaRPr kumimoji="1" lang="en-US" altLang="ja-JP" sz="1000">
              <a:latin typeface="+mn-ea"/>
            </a:endParaRPr>
          </a:p>
          <a:p>
            <a:r>
              <a:rPr kumimoji="1" lang="ja-JP" altLang="en-US" sz="1000">
                <a:latin typeface="+mn-ea"/>
              </a:rPr>
              <a:t>（このため演出カメラは最大で３回連続までしか続かないようになる）</a:t>
            </a:r>
            <a:endParaRPr kumimoji="1" lang="en-US" altLang="ja-JP" sz="1000">
              <a:latin typeface="+mn-ea"/>
            </a:endParaRPr>
          </a:p>
          <a:p>
            <a:endParaRPr kumimoji="1" lang="en-US" altLang="ja-JP" sz="1000">
              <a:latin typeface="+mn-ea"/>
            </a:endParaRPr>
          </a:p>
          <a:p>
            <a:r>
              <a:rPr kumimoji="1" lang="ja-JP" altLang="en-US" sz="1000">
                <a:latin typeface="+mn-ea"/>
              </a:rPr>
              <a:t>１度基本カメラに戻ったらこの抽選のペナルティは解除され、その後の演出カメラ後の抽選は</a:t>
            </a:r>
            <a:r>
              <a:rPr kumimoji="1" lang="en-US" altLang="ja-JP" sz="1000">
                <a:latin typeface="+mn-ea"/>
              </a:rPr>
              <a:t>30%</a:t>
            </a:r>
            <a:r>
              <a:rPr kumimoji="1" lang="ja-JP" altLang="en-US" sz="1000">
                <a:latin typeface="+mn-ea"/>
              </a:rPr>
              <a:t>からとなる。</a:t>
            </a:r>
            <a:endParaRPr kumimoji="1" lang="en-US" altLang="ja-JP" sz="1000">
              <a:latin typeface="+mn-ea"/>
            </a:endParaRPr>
          </a:p>
        </p:txBody>
      </p:sp>
      <p:sp>
        <p:nvSpPr>
          <p:cNvPr id="47" name="テキスト ボックス 46">
            <a:extLst>
              <a:ext uri="{FF2B5EF4-FFF2-40B4-BE49-F238E27FC236}">
                <a16:creationId xmlns:a16="http://schemas.microsoft.com/office/drawing/2014/main" id="{DA1486BD-35B4-4012-912D-727F382D43F9}"/>
              </a:ext>
            </a:extLst>
          </p:cNvPr>
          <p:cNvSpPr txBox="1"/>
          <p:nvPr/>
        </p:nvSpPr>
        <p:spPr>
          <a:xfrm>
            <a:off x="736962" y="3460041"/>
            <a:ext cx="1851789" cy="246221"/>
          </a:xfrm>
          <a:prstGeom prst="rect">
            <a:avLst/>
          </a:prstGeom>
          <a:noFill/>
        </p:spPr>
        <p:txBody>
          <a:bodyPr wrap="none" rtlCol="0">
            <a:spAutoFit/>
          </a:bodyPr>
          <a:lstStyle/>
          <a:p>
            <a:r>
              <a:rPr kumimoji="1" lang="ja-JP" altLang="en-US" sz="1000" b="1">
                <a:latin typeface="+mn-ea"/>
              </a:rPr>
              <a:t>・連続した場合のカメラ抽選</a:t>
            </a:r>
            <a:endParaRPr kumimoji="1" lang="en-US" altLang="ja-JP" sz="1000" b="1">
              <a:latin typeface="+mn-ea"/>
            </a:endParaRPr>
          </a:p>
        </p:txBody>
      </p:sp>
      <p:sp>
        <p:nvSpPr>
          <p:cNvPr id="48" name="テキスト ボックス 47">
            <a:extLst>
              <a:ext uri="{FF2B5EF4-FFF2-40B4-BE49-F238E27FC236}">
                <a16:creationId xmlns:a16="http://schemas.microsoft.com/office/drawing/2014/main" id="{606D30EF-0F54-446C-8823-54E623B6359D}"/>
              </a:ext>
            </a:extLst>
          </p:cNvPr>
          <p:cNvSpPr txBox="1"/>
          <p:nvPr/>
        </p:nvSpPr>
        <p:spPr>
          <a:xfrm>
            <a:off x="527828" y="4946409"/>
            <a:ext cx="1297150" cy="246221"/>
          </a:xfrm>
          <a:prstGeom prst="rect">
            <a:avLst/>
          </a:prstGeom>
          <a:noFill/>
        </p:spPr>
        <p:txBody>
          <a:bodyPr wrap="none" rtlCol="0">
            <a:spAutoFit/>
          </a:bodyPr>
          <a:lstStyle/>
          <a:p>
            <a:r>
              <a:rPr kumimoji="1" lang="en-US" altLang="ja-JP" sz="1000" b="1">
                <a:latin typeface="+mn-ea"/>
              </a:rPr>
              <a:t>3</a:t>
            </a:r>
            <a:r>
              <a:rPr kumimoji="1" lang="ja-JP" altLang="en-US" sz="1000" b="1">
                <a:latin typeface="+mn-ea"/>
              </a:rPr>
              <a:t>．カットシーン後</a:t>
            </a:r>
            <a:endParaRPr kumimoji="1" lang="en-US" altLang="ja-JP" sz="1000" b="1">
              <a:latin typeface="+mn-ea"/>
            </a:endParaRPr>
          </a:p>
        </p:txBody>
      </p:sp>
      <p:sp>
        <p:nvSpPr>
          <p:cNvPr id="50" name="テキスト ボックス 49">
            <a:extLst>
              <a:ext uri="{FF2B5EF4-FFF2-40B4-BE49-F238E27FC236}">
                <a16:creationId xmlns:a16="http://schemas.microsoft.com/office/drawing/2014/main" id="{EAEC8D5C-D1A1-4204-B88F-08434DD0F92B}"/>
              </a:ext>
            </a:extLst>
          </p:cNvPr>
          <p:cNvSpPr txBox="1"/>
          <p:nvPr/>
        </p:nvSpPr>
        <p:spPr>
          <a:xfrm>
            <a:off x="736962" y="5206037"/>
            <a:ext cx="1723549" cy="246221"/>
          </a:xfrm>
          <a:prstGeom prst="rect">
            <a:avLst/>
          </a:prstGeom>
          <a:noFill/>
        </p:spPr>
        <p:txBody>
          <a:bodyPr wrap="none" rtlCol="0">
            <a:spAutoFit/>
          </a:bodyPr>
          <a:lstStyle/>
          <a:p>
            <a:r>
              <a:rPr kumimoji="1" lang="ja-JP" altLang="en-US" sz="1000">
                <a:latin typeface="+mn-ea"/>
              </a:rPr>
              <a:t>必ず基本カメラにもどる。</a:t>
            </a:r>
            <a:endParaRPr kumimoji="1" lang="en-US" altLang="ja-JP" sz="1000">
              <a:latin typeface="+mn-ea"/>
            </a:endParaRPr>
          </a:p>
        </p:txBody>
      </p:sp>
      <p:sp>
        <p:nvSpPr>
          <p:cNvPr id="51" name="テキスト ボックス 50">
            <a:extLst>
              <a:ext uri="{FF2B5EF4-FFF2-40B4-BE49-F238E27FC236}">
                <a16:creationId xmlns:a16="http://schemas.microsoft.com/office/drawing/2014/main" id="{80F11323-836F-40EE-9321-04F77899ECEE}"/>
              </a:ext>
            </a:extLst>
          </p:cNvPr>
          <p:cNvSpPr txBox="1"/>
          <p:nvPr/>
        </p:nvSpPr>
        <p:spPr>
          <a:xfrm>
            <a:off x="900153" y="3713683"/>
            <a:ext cx="5057795" cy="400110"/>
          </a:xfrm>
          <a:prstGeom prst="rect">
            <a:avLst/>
          </a:prstGeom>
          <a:noFill/>
        </p:spPr>
        <p:txBody>
          <a:bodyPr wrap="none" rtlCol="0">
            <a:spAutoFit/>
          </a:bodyPr>
          <a:lstStyle/>
          <a:p>
            <a:r>
              <a:rPr kumimoji="1" lang="ja-JP" altLang="en-US" sz="1000">
                <a:latin typeface="+mn-ea"/>
              </a:rPr>
              <a:t>抽選はカメラごとに持つウェイトで抽選するが、</a:t>
            </a:r>
            <a:endParaRPr kumimoji="1" lang="en-US" altLang="ja-JP" sz="1000">
              <a:latin typeface="+mn-ea"/>
            </a:endParaRPr>
          </a:p>
          <a:p>
            <a:r>
              <a:rPr kumimoji="1" lang="ja-JP" altLang="en-US" sz="1000">
                <a:latin typeface="+mn-ea"/>
              </a:rPr>
              <a:t>演出カメラから演出カメラに移り変わるとき、前と同じカメラを排除して抽選する。</a:t>
            </a:r>
            <a:endParaRPr kumimoji="1" lang="en-US" altLang="ja-JP" sz="1000">
              <a:latin typeface="+mn-ea"/>
            </a:endParaRPr>
          </a:p>
        </p:txBody>
      </p:sp>
    </p:spTree>
    <p:extLst>
      <p:ext uri="{BB962C8B-B14F-4D97-AF65-F5344CB8AC3E}">
        <p14:creationId xmlns:p14="http://schemas.microsoft.com/office/powerpoint/2010/main" val="378550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DD575E65-2E96-4E19-ACE8-1B33331B892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DDCE885-21E4-40C4-9320-02D682C9CAE0}"/>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6" name="テキスト ボックス 5">
            <a:extLst>
              <a:ext uri="{FF2B5EF4-FFF2-40B4-BE49-F238E27FC236}">
                <a16:creationId xmlns:a16="http://schemas.microsoft.com/office/drawing/2014/main" id="{E4BDA09F-4E97-40F2-A37A-EBAB6676A8D3}"/>
              </a:ext>
            </a:extLst>
          </p:cNvPr>
          <p:cNvSpPr txBox="1"/>
          <p:nvPr/>
        </p:nvSpPr>
        <p:spPr>
          <a:xfrm>
            <a:off x="415419" y="538799"/>
            <a:ext cx="2531462" cy="307777"/>
          </a:xfrm>
          <a:prstGeom prst="rect">
            <a:avLst/>
          </a:prstGeom>
          <a:noFill/>
        </p:spPr>
        <p:txBody>
          <a:bodyPr wrap="none" rtlCol="0">
            <a:spAutoFit/>
          </a:bodyPr>
          <a:lstStyle/>
          <a:p>
            <a:r>
              <a:rPr kumimoji="1" lang="ja-JP" altLang="en-US" sz="1400" b="1"/>
              <a:t>●隊員開始演出</a:t>
            </a:r>
            <a:r>
              <a:rPr kumimoji="1" lang="ja-JP" altLang="en-US" sz="1000" b="1">
                <a:solidFill>
                  <a:schemeClr val="bg1">
                    <a:lumMod val="85000"/>
                  </a:schemeClr>
                </a:solidFill>
              </a:rPr>
              <a:t>（</a:t>
            </a:r>
            <a:r>
              <a:rPr kumimoji="1" lang="en-US" altLang="ja-JP" sz="1000" b="1" dirty="0">
                <a:solidFill>
                  <a:schemeClr val="bg1">
                    <a:lumMod val="85000"/>
                  </a:schemeClr>
                </a:solidFill>
              </a:rPr>
              <a:t>20190905</a:t>
            </a:r>
            <a:r>
              <a:rPr kumimoji="1" lang="ja-JP" altLang="en-US" sz="1000" b="1" dirty="0">
                <a:solidFill>
                  <a:schemeClr val="bg1">
                    <a:lumMod val="85000"/>
                  </a:schemeClr>
                </a:solidFill>
              </a:rPr>
              <a:t>追記）</a:t>
            </a:r>
          </a:p>
        </p:txBody>
      </p:sp>
      <p:sp>
        <p:nvSpPr>
          <p:cNvPr id="7" name="テキスト ボックス 6">
            <a:extLst>
              <a:ext uri="{FF2B5EF4-FFF2-40B4-BE49-F238E27FC236}">
                <a16:creationId xmlns:a16="http://schemas.microsoft.com/office/drawing/2014/main" id="{B05101F9-5F58-4CB6-81EA-583F8FB4B6EA}"/>
              </a:ext>
            </a:extLst>
          </p:cNvPr>
          <p:cNvSpPr txBox="1"/>
          <p:nvPr/>
        </p:nvSpPr>
        <p:spPr>
          <a:xfrm>
            <a:off x="654969" y="846576"/>
            <a:ext cx="6047835" cy="707886"/>
          </a:xfrm>
          <a:prstGeom prst="rect">
            <a:avLst/>
          </a:prstGeom>
          <a:noFill/>
        </p:spPr>
        <p:txBody>
          <a:bodyPr wrap="square" rtlCol="0" anchor="t">
            <a:spAutoFit/>
          </a:bodyPr>
          <a:lstStyle/>
          <a:p>
            <a:r>
              <a:rPr kumimoji="1" lang="en-US" altLang="ja-JP" sz="1000" dirty="0">
                <a:latin typeface="+mn-ea"/>
              </a:rPr>
              <a:t>P.2</a:t>
            </a:r>
            <a:r>
              <a:rPr kumimoji="1" lang="ja-JP" altLang="en-US" sz="1000" dirty="0">
                <a:latin typeface="+mn-ea"/>
              </a:rPr>
              <a:t>のフローにある「スタート演出」は、バトル画面で行われる演出である。</a:t>
            </a:r>
            <a:endParaRPr kumimoji="1" lang="en-US" altLang="ja-JP" sz="1000" dirty="0">
              <a:latin typeface="+mn-ea"/>
            </a:endParaRPr>
          </a:p>
          <a:p>
            <a:r>
              <a:rPr kumimoji="1" lang="ja-JP" altLang="en-US" sz="1000" dirty="0">
                <a:latin typeface="+mn-ea"/>
              </a:rPr>
              <a:t>（</a:t>
            </a:r>
            <a:r>
              <a:rPr kumimoji="1" lang="en-US" altLang="ja-JP" sz="1000" dirty="0">
                <a:latin typeface="+mn-ea"/>
              </a:rPr>
              <a:t>2D</a:t>
            </a:r>
            <a:r>
              <a:rPr kumimoji="1" lang="ja-JP" altLang="en-US" sz="1000" dirty="0">
                <a:latin typeface="+mn-ea"/>
              </a:rPr>
              <a:t>）という記載がありますが、実際はキャラのモーションを伴うものとなる。</a:t>
            </a:r>
            <a:endParaRPr kumimoji="1" lang="en-US" altLang="ja-JP" sz="1000" dirty="0">
              <a:latin typeface="+mn-ea"/>
            </a:endParaRPr>
          </a:p>
          <a:p>
            <a:endParaRPr kumimoji="1" lang="en-US" altLang="ja-JP" sz="1000" dirty="0">
              <a:latin typeface="+mn-ea"/>
            </a:endParaRPr>
          </a:p>
          <a:p>
            <a:r>
              <a:rPr kumimoji="1" lang="ja-JP" altLang="en-US" sz="1000" dirty="0">
                <a:latin typeface="+mn-ea"/>
              </a:rPr>
              <a:t>次ページの</a:t>
            </a:r>
            <a:r>
              <a:rPr kumimoji="1" lang="en-US" altLang="ja-JP" sz="1000" dirty="0">
                <a:latin typeface="+mn-ea"/>
              </a:rPr>
              <a:t>006</a:t>
            </a:r>
            <a:r>
              <a:rPr kumimoji="1" lang="ja-JP" altLang="en-US" sz="1000" dirty="0">
                <a:latin typeface="+mn-ea"/>
              </a:rPr>
              <a:t>．バトル画面に入るときに発生する。このときの</a:t>
            </a:r>
            <a:r>
              <a:rPr kumimoji="1" lang="ja-JP" altLang="en-US" sz="1000">
                <a:latin typeface="+mn-ea"/>
              </a:rPr>
              <a:t>カメラは</a:t>
            </a:r>
            <a:r>
              <a:rPr kumimoji="1" lang="ja-JP" altLang="en-US" sz="1000" b="1">
                <a:solidFill>
                  <a:srgbClr val="FF0000"/>
                </a:solidFill>
                <a:latin typeface="+mn-ea"/>
              </a:rPr>
              <a:t>基本カメラ</a:t>
            </a:r>
            <a:r>
              <a:rPr kumimoji="1" lang="ja-JP" altLang="en-US" sz="1000" dirty="0">
                <a:latin typeface="+mn-ea"/>
              </a:rPr>
              <a:t>とする。</a:t>
            </a:r>
          </a:p>
        </p:txBody>
      </p:sp>
      <p:pic>
        <p:nvPicPr>
          <p:cNvPr id="8" name="図 7">
            <a:extLst>
              <a:ext uri="{FF2B5EF4-FFF2-40B4-BE49-F238E27FC236}">
                <a16:creationId xmlns:a16="http://schemas.microsoft.com/office/drawing/2014/main" id="{100A7D10-6E43-47EF-824E-6C26194E7284}"/>
              </a:ext>
            </a:extLst>
          </p:cNvPr>
          <p:cNvPicPr>
            <a:picLocks noChangeAspect="1"/>
          </p:cNvPicPr>
          <p:nvPr/>
        </p:nvPicPr>
        <p:blipFill>
          <a:blip r:embed="rId2"/>
          <a:stretch>
            <a:fillRect/>
          </a:stretch>
        </p:blipFill>
        <p:spPr>
          <a:xfrm>
            <a:off x="647744" y="2237056"/>
            <a:ext cx="1597272" cy="2818045"/>
          </a:xfrm>
          <a:prstGeom prst="rect">
            <a:avLst/>
          </a:prstGeom>
        </p:spPr>
      </p:pic>
      <p:pic>
        <p:nvPicPr>
          <p:cNvPr id="9" name="図 8">
            <a:extLst>
              <a:ext uri="{FF2B5EF4-FFF2-40B4-BE49-F238E27FC236}">
                <a16:creationId xmlns:a16="http://schemas.microsoft.com/office/drawing/2014/main" id="{250C93EC-5FFD-4E78-B591-E886C3F21F05}"/>
              </a:ext>
            </a:extLst>
          </p:cNvPr>
          <p:cNvPicPr>
            <a:picLocks noChangeAspect="1"/>
          </p:cNvPicPr>
          <p:nvPr/>
        </p:nvPicPr>
        <p:blipFill>
          <a:blip r:embed="rId3"/>
          <a:stretch>
            <a:fillRect/>
          </a:stretch>
        </p:blipFill>
        <p:spPr>
          <a:xfrm>
            <a:off x="2604888" y="2237054"/>
            <a:ext cx="1597272" cy="2818045"/>
          </a:xfrm>
          <a:prstGeom prst="rect">
            <a:avLst/>
          </a:prstGeom>
        </p:spPr>
      </p:pic>
      <p:pic>
        <p:nvPicPr>
          <p:cNvPr id="10" name="図 9">
            <a:extLst>
              <a:ext uri="{FF2B5EF4-FFF2-40B4-BE49-F238E27FC236}">
                <a16:creationId xmlns:a16="http://schemas.microsoft.com/office/drawing/2014/main" id="{2D4FFF41-E8D0-4ABD-8667-BFC26E0F9917}"/>
              </a:ext>
            </a:extLst>
          </p:cNvPr>
          <p:cNvPicPr>
            <a:picLocks noChangeAspect="1"/>
          </p:cNvPicPr>
          <p:nvPr/>
        </p:nvPicPr>
        <p:blipFill>
          <a:blip r:embed="rId4"/>
          <a:stretch>
            <a:fillRect/>
          </a:stretch>
        </p:blipFill>
        <p:spPr>
          <a:xfrm>
            <a:off x="4572000" y="2237054"/>
            <a:ext cx="1597272" cy="2818045"/>
          </a:xfrm>
          <a:prstGeom prst="rect">
            <a:avLst/>
          </a:prstGeom>
        </p:spPr>
      </p:pic>
      <p:pic>
        <p:nvPicPr>
          <p:cNvPr id="11" name="図 10">
            <a:extLst>
              <a:ext uri="{FF2B5EF4-FFF2-40B4-BE49-F238E27FC236}">
                <a16:creationId xmlns:a16="http://schemas.microsoft.com/office/drawing/2014/main" id="{0836352A-D9B5-4643-B268-35CA26ADBB5F}"/>
              </a:ext>
            </a:extLst>
          </p:cNvPr>
          <p:cNvPicPr>
            <a:picLocks noChangeAspect="1"/>
          </p:cNvPicPr>
          <p:nvPr/>
        </p:nvPicPr>
        <p:blipFill>
          <a:blip r:embed="rId5"/>
          <a:stretch>
            <a:fillRect/>
          </a:stretch>
        </p:blipFill>
        <p:spPr>
          <a:xfrm>
            <a:off x="6431902" y="2237053"/>
            <a:ext cx="1890106" cy="2818045"/>
          </a:xfrm>
          <a:prstGeom prst="rect">
            <a:avLst/>
          </a:prstGeom>
        </p:spPr>
      </p:pic>
      <p:sp>
        <p:nvSpPr>
          <p:cNvPr id="12" name="テキスト ボックス 11">
            <a:extLst>
              <a:ext uri="{FF2B5EF4-FFF2-40B4-BE49-F238E27FC236}">
                <a16:creationId xmlns:a16="http://schemas.microsoft.com/office/drawing/2014/main" id="{3B3D940F-61D4-4BBE-B7ED-E354F1F6124C}"/>
              </a:ext>
            </a:extLst>
          </p:cNvPr>
          <p:cNvSpPr txBox="1"/>
          <p:nvPr/>
        </p:nvSpPr>
        <p:spPr>
          <a:xfrm>
            <a:off x="654969" y="1935243"/>
            <a:ext cx="954107" cy="246221"/>
          </a:xfrm>
          <a:prstGeom prst="rect">
            <a:avLst/>
          </a:prstGeom>
          <a:noFill/>
        </p:spPr>
        <p:txBody>
          <a:bodyPr wrap="none" rtlCol="0" anchor="t">
            <a:spAutoFit/>
          </a:bodyPr>
          <a:lstStyle/>
          <a:p>
            <a:r>
              <a:rPr kumimoji="1" lang="ja-JP" altLang="en-US" sz="1000" b="1" dirty="0">
                <a:latin typeface="+mn-ea"/>
              </a:rPr>
              <a:t>・演出の流れ</a:t>
            </a:r>
            <a:endParaRPr kumimoji="1" lang="en-US" altLang="ja-JP" sz="1000" dirty="0">
              <a:solidFill>
                <a:srgbClr val="FF0000"/>
              </a:solidFill>
              <a:latin typeface="+mn-ea"/>
            </a:endParaRPr>
          </a:p>
        </p:txBody>
      </p:sp>
      <p:sp>
        <p:nvSpPr>
          <p:cNvPr id="13" name="二等辺三角形 12">
            <a:extLst>
              <a:ext uri="{FF2B5EF4-FFF2-40B4-BE49-F238E27FC236}">
                <a16:creationId xmlns:a16="http://schemas.microsoft.com/office/drawing/2014/main" id="{D43B1325-42D1-47BB-B010-E5A3319E4429}"/>
              </a:ext>
            </a:extLst>
          </p:cNvPr>
          <p:cNvSpPr/>
          <p:nvPr/>
        </p:nvSpPr>
        <p:spPr>
          <a:xfrm rot="5400000">
            <a:off x="233585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D910A11F-F5CB-49A5-B4EF-E9E490097D92}"/>
              </a:ext>
            </a:extLst>
          </p:cNvPr>
          <p:cNvSpPr/>
          <p:nvPr/>
        </p:nvSpPr>
        <p:spPr>
          <a:xfrm rot="5400000">
            <a:off x="430936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a:extLst>
              <a:ext uri="{FF2B5EF4-FFF2-40B4-BE49-F238E27FC236}">
                <a16:creationId xmlns:a16="http://schemas.microsoft.com/office/drawing/2014/main" id="{92BA5312-563B-421F-9821-474D13D7F761}"/>
              </a:ext>
            </a:extLst>
          </p:cNvPr>
          <p:cNvSpPr/>
          <p:nvPr/>
        </p:nvSpPr>
        <p:spPr>
          <a:xfrm rot="5400000">
            <a:off x="6300784"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06D27B46-9925-4051-9698-18DC2EDAE486}"/>
              </a:ext>
            </a:extLst>
          </p:cNvPr>
          <p:cNvSpPr txBox="1"/>
          <p:nvPr/>
        </p:nvSpPr>
        <p:spPr>
          <a:xfrm>
            <a:off x="601808" y="5145011"/>
            <a:ext cx="1813317" cy="338554"/>
          </a:xfrm>
          <a:prstGeom prst="rect">
            <a:avLst/>
          </a:prstGeom>
          <a:noFill/>
        </p:spPr>
        <p:txBody>
          <a:bodyPr wrap="none" rtlCol="0">
            <a:spAutoFit/>
          </a:bodyPr>
          <a:lstStyle/>
          <a:p>
            <a:r>
              <a:rPr kumimoji="1" lang="ja-JP" altLang="en-US" sz="800" dirty="0"/>
              <a:t>怪獣とマップいよび</a:t>
            </a:r>
            <a:r>
              <a:rPr kumimoji="1" lang="en-US" altLang="ja-JP" sz="800" dirty="0"/>
              <a:t>UI</a:t>
            </a:r>
            <a:r>
              <a:rPr kumimoji="1" lang="ja-JP" altLang="en-US" sz="800" dirty="0"/>
              <a:t>の初期状態が</a:t>
            </a:r>
            <a:endParaRPr kumimoji="1" lang="en-US" altLang="ja-JP" sz="800" dirty="0"/>
          </a:p>
          <a:p>
            <a:r>
              <a:rPr kumimoji="1" lang="ja-JP" altLang="en-US" sz="800" dirty="0"/>
              <a:t>表示されている状態に遷移。</a:t>
            </a:r>
            <a:endParaRPr kumimoji="1" lang="en-US" altLang="ja-JP" sz="800" dirty="0"/>
          </a:p>
        </p:txBody>
      </p:sp>
      <p:sp>
        <p:nvSpPr>
          <p:cNvPr id="17" name="テキスト ボックス 16">
            <a:extLst>
              <a:ext uri="{FF2B5EF4-FFF2-40B4-BE49-F238E27FC236}">
                <a16:creationId xmlns:a16="http://schemas.microsoft.com/office/drawing/2014/main" id="{4CFEA997-7058-4317-90E7-F81901B0FDB7}"/>
              </a:ext>
            </a:extLst>
          </p:cNvPr>
          <p:cNvSpPr txBox="1"/>
          <p:nvPr/>
        </p:nvSpPr>
        <p:spPr>
          <a:xfrm>
            <a:off x="2519746" y="5145011"/>
            <a:ext cx="1723549" cy="707886"/>
          </a:xfrm>
          <a:prstGeom prst="rect">
            <a:avLst/>
          </a:prstGeom>
          <a:noFill/>
        </p:spPr>
        <p:txBody>
          <a:bodyPr wrap="none" rtlCol="0">
            <a:spAutoFit/>
          </a:bodyPr>
          <a:lstStyle/>
          <a:p>
            <a:r>
              <a:rPr kumimoji="1" lang="ja-JP" altLang="en-US" sz="800" dirty="0"/>
              <a:t>画面手前から各隊員が走りつつ</a:t>
            </a:r>
            <a:endParaRPr kumimoji="1" lang="en-US" altLang="ja-JP" sz="800" dirty="0"/>
          </a:p>
          <a:p>
            <a:r>
              <a:rPr kumimoji="1" lang="en-US" altLang="ja-JP" sz="800" dirty="0"/>
              <a:t>IN</a:t>
            </a:r>
            <a:r>
              <a:rPr kumimoji="1" lang="ja-JP" altLang="en-US" sz="800" dirty="0"/>
              <a:t>してくる。</a:t>
            </a:r>
            <a:endParaRPr kumimoji="1" lang="en-US" altLang="ja-JP" sz="800" dirty="0"/>
          </a:p>
          <a:p>
            <a:r>
              <a:rPr kumimoji="1" lang="ja-JP" altLang="en-US" sz="800" dirty="0"/>
              <a:t>各隊員のゴールは、マップに設定</a:t>
            </a:r>
            <a:endParaRPr kumimoji="1" lang="en-US" altLang="ja-JP" sz="800" dirty="0"/>
          </a:p>
          <a:p>
            <a:r>
              <a:rPr kumimoji="1" lang="ja-JP" altLang="en-US" sz="800" dirty="0"/>
              <a:t>された配置ポイントのどこか。</a:t>
            </a:r>
            <a:endParaRPr kumimoji="1" lang="en-US" altLang="ja-JP" sz="800" dirty="0"/>
          </a:p>
          <a:p>
            <a:r>
              <a:rPr kumimoji="1" lang="ja-JP" altLang="en-US" sz="800" dirty="0"/>
              <a:t>（初期値の決め方は別途）</a:t>
            </a:r>
            <a:endParaRPr kumimoji="1" lang="en-US" altLang="ja-JP" sz="800" dirty="0"/>
          </a:p>
        </p:txBody>
      </p:sp>
      <p:sp>
        <p:nvSpPr>
          <p:cNvPr id="18" name="テキスト ボックス 17">
            <a:extLst>
              <a:ext uri="{FF2B5EF4-FFF2-40B4-BE49-F238E27FC236}">
                <a16:creationId xmlns:a16="http://schemas.microsoft.com/office/drawing/2014/main" id="{4DB993DA-3601-4C39-86B8-A085B95FD5F4}"/>
              </a:ext>
            </a:extLst>
          </p:cNvPr>
          <p:cNvSpPr txBox="1"/>
          <p:nvPr/>
        </p:nvSpPr>
        <p:spPr>
          <a:xfrm>
            <a:off x="4572000" y="5145011"/>
            <a:ext cx="1415772" cy="338554"/>
          </a:xfrm>
          <a:prstGeom prst="rect">
            <a:avLst/>
          </a:prstGeom>
          <a:noFill/>
        </p:spPr>
        <p:txBody>
          <a:bodyPr wrap="none" rtlCol="0">
            <a:spAutoFit/>
          </a:bodyPr>
          <a:lstStyle/>
          <a:p>
            <a:r>
              <a:rPr kumimoji="1" lang="ja-JP" altLang="en-US" sz="800" dirty="0"/>
              <a:t>配置ポイントについたら、</a:t>
            </a:r>
            <a:endParaRPr kumimoji="1" lang="en-US" altLang="ja-JP" sz="800" dirty="0"/>
          </a:p>
          <a:p>
            <a:r>
              <a:rPr kumimoji="1" lang="ja-JP" altLang="en-US" sz="800" dirty="0"/>
              <a:t>構えを取る。</a:t>
            </a:r>
            <a:endParaRPr kumimoji="1" lang="en-US" altLang="ja-JP" sz="800" dirty="0"/>
          </a:p>
        </p:txBody>
      </p:sp>
      <p:sp>
        <p:nvSpPr>
          <p:cNvPr id="19" name="テキスト ボックス 18">
            <a:extLst>
              <a:ext uri="{FF2B5EF4-FFF2-40B4-BE49-F238E27FC236}">
                <a16:creationId xmlns:a16="http://schemas.microsoft.com/office/drawing/2014/main" id="{E4E3BB7F-4C5B-4DB0-8863-5CE7828C1DBF}"/>
              </a:ext>
            </a:extLst>
          </p:cNvPr>
          <p:cNvSpPr txBox="1"/>
          <p:nvPr/>
        </p:nvSpPr>
        <p:spPr>
          <a:xfrm>
            <a:off x="6461571" y="5145011"/>
            <a:ext cx="1446230" cy="338554"/>
          </a:xfrm>
          <a:prstGeom prst="rect">
            <a:avLst/>
          </a:prstGeom>
          <a:noFill/>
        </p:spPr>
        <p:txBody>
          <a:bodyPr wrap="none" rtlCol="0">
            <a:spAutoFit/>
          </a:bodyPr>
          <a:lstStyle/>
          <a:p>
            <a:r>
              <a:rPr kumimoji="1" lang="ja-JP" altLang="en-US" sz="800" dirty="0"/>
              <a:t>構えの状態で、画面に</a:t>
            </a:r>
            <a:endParaRPr kumimoji="1" lang="en-US" altLang="ja-JP" sz="800" dirty="0"/>
          </a:p>
          <a:p>
            <a:r>
              <a:rPr kumimoji="1" lang="ja-JP" altLang="en-US" sz="800" dirty="0"/>
              <a:t>「作戦開始」（</a:t>
            </a:r>
            <a:r>
              <a:rPr kumimoji="1" lang="en-US" altLang="ja-JP" sz="800" dirty="0"/>
              <a:t>2D</a:t>
            </a:r>
            <a:r>
              <a:rPr kumimoji="1" lang="ja-JP" altLang="en-US" sz="800" dirty="0"/>
              <a:t>）表示。</a:t>
            </a:r>
            <a:endParaRPr kumimoji="1" lang="en-US" altLang="ja-JP" sz="800" dirty="0"/>
          </a:p>
        </p:txBody>
      </p:sp>
      <p:sp>
        <p:nvSpPr>
          <p:cNvPr id="20" name="テキスト ボックス 19">
            <a:extLst>
              <a:ext uri="{FF2B5EF4-FFF2-40B4-BE49-F238E27FC236}">
                <a16:creationId xmlns:a16="http://schemas.microsoft.com/office/drawing/2014/main" id="{CABBEA65-2A1E-4049-BFF6-CE29E4A0AA47}"/>
              </a:ext>
            </a:extLst>
          </p:cNvPr>
          <p:cNvSpPr txBox="1"/>
          <p:nvPr/>
        </p:nvSpPr>
        <p:spPr>
          <a:xfrm>
            <a:off x="870663" y="6052720"/>
            <a:ext cx="5522363" cy="246221"/>
          </a:xfrm>
          <a:prstGeom prst="rect">
            <a:avLst/>
          </a:prstGeom>
          <a:noFill/>
        </p:spPr>
        <p:txBody>
          <a:bodyPr wrap="square" rtlCol="0">
            <a:spAutoFit/>
          </a:bodyPr>
          <a:lstStyle/>
          <a:p>
            <a:r>
              <a:rPr kumimoji="1" lang="en-US" altLang="ja-JP" sz="1000" dirty="0"/>
              <a:t>3</a:t>
            </a:r>
            <a:r>
              <a:rPr kumimoji="1" lang="ja-JP" altLang="en-US" sz="1000" dirty="0"/>
              <a:t>コマ目の構えについては、各キャラで</a:t>
            </a:r>
            <a:r>
              <a:rPr kumimoji="1" lang="en-US" altLang="ja-JP" sz="1000" dirty="0"/>
              <a:t>0.1~0.2</a:t>
            </a:r>
            <a:r>
              <a:rPr kumimoji="1" lang="ja-JP" altLang="en-US" sz="1000" dirty="0"/>
              <a:t>程度でタイミングがずれるようにする。</a:t>
            </a:r>
          </a:p>
        </p:txBody>
      </p:sp>
      <p:sp>
        <p:nvSpPr>
          <p:cNvPr id="21" name="テキスト ボックス 20">
            <a:extLst>
              <a:ext uri="{FF2B5EF4-FFF2-40B4-BE49-F238E27FC236}">
                <a16:creationId xmlns:a16="http://schemas.microsoft.com/office/drawing/2014/main" id="{86AA4914-67B2-46DE-9741-50551AB6402D}"/>
              </a:ext>
            </a:extLst>
          </p:cNvPr>
          <p:cNvSpPr txBox="1"/>
          <p:nvPr/>
        </p:nvSpPr>
        <p:spPr>
          <a:xfrm>
            <a:off x="601731" y="5836612"/>
            <a:ext cx="2557110" cy="246221"/>
          </a:xfrm>
          <a:prstGeom prst="rect">
            <a:avLst/>
          </a:prstGeom>
          <a:noFill/>
        </p:spPr>
        <p:txBody>
          <a:bodyPr wrap="none" rtlCol="0">
            <a:spAutoFit/>
          </a:bodyPr>
          <a:lstStyle/>
          <a:p>
            <a:r>
              <a:rPr kumimoji="1" lang="ja-JP" altLang="en-US" sz="1000" b="1" dirty="0"/>
              <a:t>○タイミングについて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20190830</a:t>
            </a:r>
            <a:r>
              <a:rPr kumimoji="1" lang="ja-JP" altLang="en-US" sz="1000" b="1" dirty="0">
                <a:solidFill>
                  <a:schemeClr val="bg1">
                    <a:lumMod val="85000"/>
                  </a:schemeClr>
                </a:solidFill>
              </a:rPr>
              <a:t>追記）</a:t>
            </a:r>
          </a:p>
        </p:txBody>
      </p:sp>
      <p:sp>
        <p:nvSpPr>
          <p:cNvPr id="22" name="テキスト ボックス 21">
            <a:extLst>
              <a:ext uri="{FF2B5EF4-FFF2-40B4-BE49-F238E27FC236}">
                <a16:creationId xmlns:a16="http://schemas.microsoft.com/office/drawing/2014/main" id="{0B15B581-9282-44D7-B2CD-14D04C1A8CBD}"/>
              </a:ext>
            </a:extLst>
          </p:cNvPr>
          <p:cNvSpPr txBox="1"/>
          <p:nvPr/>
        </p:nvSpPr>
        <p:spPr>
          <a:xfrm>
            <a:off x="654969" y="1564839"/>
            <a:ext cx="7652678" cy="307777"/>
          </a:xfrm>
          <a:prstGeom prst="rect">
            <a:avLst/>
          </a:prstGeom>
          <a:noFill/>
        </p:spPr>
        <p:txBody>
          <a:bodyPr wrap="square" rtlCol="0" anchor="t">
            <a:spAutoFit/>
          </a:bodyPr>
          <a:lstStyle/>
          <a:p>
            <a:r>
              <a:rPr kumimoji="1" lang="ja-JP" altLang="en-US" sz="1000" dirty="0">
                <a:latin typeface="+mn-ea"/>
              </a:rPr>
              <a:t>カメラ挙動ついては、下記資料参照。</a:t>
            </a:r>
            <a:r>
              <a:rPr kumimoji="1" lang="en-US" altLang="ja-JP" sz="1400" b="1" dirty="0">
                <a:solidFill>
                  <a:srgbClr val="00B0F0"/>
                </a:solidFill>
                <a:latin typeface="+mn-ea"/>
              </a:rPr>
              <a:t>【</a:t>
            </a:r>
            <a:r>
              <a:rPr kumimoji="1" lang="en-US" altLang="ja-JP" sz="1400" b="1">
                <a:solidFill>
                  <a:srgbClr val="00B0F0"/>
                </a:solidFill>
                <a:latin typeface="+mn-ea"/>
              </a:rPr>
              <a:t>GP01】</a:t>
            </a:r>
            <a:r>
              <a:rPr kumimoji="1" lang="ja-JP" altLang="en-US" sz="1400" b="1">
                <a:solidFill>
                  <a:srgbClr val="00B0F0"/>
                </a:solidFill>
                <a:latin typeface="+mn-ea"/>
              </a:rPr>
              <a:t>バトルカメラ仕様</a:t>
            </a:r>
            <a:r>
              <a:rPr kumimoji="1" lang="en-US" altLang="ja-JP" sz="1400" b="1">
                <a:solidFill>
                  <a:srgbClr val="00B0F0"/>
                </a:solidFill>
                <a:latin typeface="+mn-ea"/>
              </a:rPr>
              <a:t>_20220123.</a:t>
            </a:r>
            <a:r>
              <a:rPr kumimoji="1" lang="en-US" altLang="ja-JP" sz="1400" b="1" dirty="0">
                <a:solidFill>
                  <a:srgbClr val="00B0F0"/>
                </a:solidFill>
                <a:latin typeface="+mn-ea"/>
              </a:rPr>
              <a:t>pptx</a:t>
            </a:r>
          </a:p>
        </p:txBody>
      </p:sp>
      <p:sp>
        <p:nvSpPr>
          <p:cNvPr id="23" name="テキスト ボックス 22">
            <a:extLst>
              <a:ext uri="{FF2B5EF4-FFF2-40B4-BE49-F238E27FC236}">
                <a16:creationId xmlns:a16="http://schemas.microsoft.com/office/drawing/2014/main" id="{28937CEC-767E-4A5D-A7DA-79351ACAC0F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52504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50</a:t>
            </a:fld>
            <a:endParaRPr kumimoji="1" lang="ja-JP" altLang="en-US"/>
          </a:p>
        </p:txBody>
      </p: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495570"/>
            <a:ext cx="2339102" cy="307777"/>
          </a:xfrm>
          <a:prstGeom prst="rect">
            <a:avLst/>
          </a:prstGeom>
          <a:noFill/>
        </p:spPr>
        <p:txBody>
          <a:bodyPr wrap="none" rtlCol="0">
            <a:spAutoFit/>
          </a:bodyPr>
          <a:lstStyle/>
          <a:p>
            <a:r>
              <a:rPr kumimoji="1" lang="ja-JP" altLang="en-US" sz="1400" b="1"/>
              <a:t>●カメラの種類とウェイト</a:t>
            </a:r>
            <a:endParaRPr kumimoji="1" lang="ja-JP" altLang="en-US" sz="1400" b="1" dirty="0"/>
          </a:p>
        </p:txBody>
      </p:sp>
      <p:sp>
        <p:nvSpPr>
          <p:cNvPr id="66" name="テキスト ボックス 65">
            <a:extLst>
              <a:ext uri="{FF2B5EF4-FFF2-40B4-BE49-F238E27FC236}">
                <a16:creationId xmlns:a16="http://schemas.microsoft.com/office/drawing/2014/main" id="{4DA0723C-628A-4037-9B7D-B944851EC14A}"/>
              </a:ext>
            </a:extLst>
          </p:cNvPr>
          <p:cNvSpPr txBox="1"/>
          <p:nvPr/>
        </p:nvSpPr>
        <p:spPr>
          <a:xfrm>
            <a:off x="536454" y="803347"/>
            <a:ext cx="6404317" cy="400110"/>
          </a:xfrm>
          <a:prstGeom prst="rect">
            <a:avLst/>
          </a:prstGeom>
          <a:noFill/>
        </p:spPr>
        <p:txBody>
          <a:bodyPr wrap="none" rtlCol="0">
            <a:spAutoFit/>
          </a:bodyPr>
          <a:lstStyle/>
          <a:p>
            <a:r>
              <a:rPr kumimoji="1" lang="ja-JP" altLang="en-US" sz="1000">
                <a:latin typeface="+mn-ea"/>
              </a:rPr>
              <a:t>一旦の想定するカメラの種類とウェイト表を以下に用意する。（基本的には</a:t>
            </a:r>
            <a:r>
              <a:rPr kumimoji="1" lang="en-US" altLang="ja-JP" sz="1000">
                <a:latin typeface="+mn-ea"/>
              </a:rPr>
              <a:t>1st</a:t>
            </a:r>
            <a:r>
              <a:rPr kumimoji="1" lang="ja-JP" altLang="en-US" sz="1000">
                <a:latin typeface="+mn-ea"/>
              </a:rPr>
              <a:t>と方向性は変わらない想定）</a:t>
            </a:r>
            <a:endParaRPr kumimoji="1" lang="en-US" altLang="ja-JP" sz="1000">
              <a:latin typeface="+mn-ea"/>
            </a:endParaRPr>
          </a:p>
          <a:p>
            <a:r>
              <a:rPr kumimoji="1" lang="ja-JP" altLang="en-US" sz="1000">
                <a:latin typeface="+mn-ea"/>
              </a:rPr>
              <a:t>（デザイナの指定でカメラが増えた場合、後日ウェイトを指定する）</a:t>
            </a:r>
            <a:endParaRPr kumimoji="1" lang="en-US" altLang="ja-JP" sz="1000">
              <a:latin typeface="+mn-ea"/>
            </a:endParaRPr>
          </a:p>
        </p:txBody>
      </p:sp>
      <p:sp>
        <p:nvSpPr>
          <p:cNvPr id="18" name="テキスト ボックス 17">
            <a:extLst>
              <a:ext uri="{FF2B5EF4-FFF2-40B4-BE49-F238E27FC236}">
                <a16:creationId xmlns:a16="http://schemas.microsoft.com/office/drawing/2014/main" id="{1D4795CD-8F6F-4AED-ACBA-CE8EEEF337D9}"/>
              </a:ext>
            </a:extLst>
          </p:cNvPr>
          <p:cNvSpPr txBox="1"/>
          <p:nvPr/>
        </p:nvSpPr>
        <p:spPr>
          <a:xfrm>
            <a:off x="536454" y="1203457"/>
            <a:ext cx="1261884" cy="276999"/>
          </a:xfrm>
          <a:prstGeom prst="rect">
            <a:avLst/>
          </a:prstGeom>
          <a:noFill/>
        </p:spPr>
        <p:txBody>
          <a:bodyPr wrap="none" rtlCol="0">
            <a:spAutoFit/>
          </a:bodyPr>
          <a:lstStyle/>
          <a:p>
            <a:r>
              <a:rPr kumimoji="1" lang="ja-JP" altLang="en-US" sz="1200" b="1"/>
              <a:t>○カメラの種類</a:t>
            </a:r>
            <a:endParaRPr kumimoji="1" lang="ja-JP" altLang="en-US" sz="1200" b="1" dirty="0"/>
          </a:p>
        </p:txBody>
      </p:sp>
      <p:grpSp>
        <p:nvGrpSpPr>
          <p:cNvPr id="9" name="グループ化 8">
            <a:extLst>
              <a:ext uri="{FF2B5EF4-FFF2-40B4-BE49-F238E27FC236}">
                <a16:creationId xmlns:a16="http://schemas.microsoft.com/office/drawing/2014/main" id="{929F7933-9451-4826-9E23-C2C4575F6B42}"/>
              </a:ext>
            </a:extLst>
          </p:cNvPr>
          <p:cNvGrpSpPr/>
          <p:nvPr/>
        </p:nvGrpSpPr>
        <p:grpSpPr>
          <a:xfrm>
            <a:off x="741284" y="1586729"/>
            <a:ext cx="1212325" cy="2194625"/>
            <a:chOff x="741284" y="1586729"/>
            <a:chExt cx="1212325" cy="2194625"/>
          </a:xfrm>
        </p:grpSpPr>
        <p:sp>
          <p:nvSpPr>
            <p:cNvPr id="21" name="四角形: 角を丸くする 20">
              <a:extLst>
                <a:ext uri="{FF2B5EF4-FFF2-40B4-BE49-F238E27FC236}">
                  <a16:creationId xmlns:a16="http://schemas.microsoft.com/office/drawing/2014/main" id="{203AE1A4-BFF6-404D-8168-460D109F41EC}"/>
                </a:ext>
              </a:extLst>
            </p:cNvPr>
            <p:cNvSpPr/>
            <p:nvPr/>
          </p:nvSpPr>
          <p:spPr>
            <a:xfrm>
              <a:off x="741284" y="1586729"/>
              <a:ext cx="1212325" cy="2194625"/>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空, 建物, 屋外 が含まれている画像&#10;&#10;自動的に生成された説明">
              <a:extLst>
                <a:ext uri="{FF2B5EF4-FFF2-40B4-BE49-F238E27FC236}">
                  <a16:creationId xmlns:a16="http://schemas.microsoft.com/office/drawing/2014/main" id="{E1AEF168-BF48-4A8E-9AE2-6AA6F47BD73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48062" y="1824507"/>
              <a:ext cx="989772" cy="1756845"/>
            </a:xfrm>
            <a:prstGeom prst="rect">
              <a:avLst/>
            </a:prstGeom>
          </p:spPr>
        </p:pic>
      </p:grpSp>
      <p:sp>
        <p:nvSpPr>
          <p:cNvPr id="26" name="Text Box 12">
            <a:extLst>
              <a:ext uri="{FF2B5EF4-FFF2-40B4-BE49-F238E27FC236}">
                <a16:creationId xmlns:a16="http://schemas.microsoft.com/office/drawing/2014/main" id="{FD9D348B-33CA-4F84-B41F-7A2AD8076860}"/>
              </a:ext>
            </a:extLst>
          </p:cNvPr>
          <p:cNvSpPr txBox="1">
            <a:spLocks noChangeArrowheads="1"/>
          </p:cNvSpPr>
          <p:nvPr/>
        </p:nvSpPr>
        <p:spPr bwMode="auto">
          <a:xfrm>
            <a:off x="889438" y="1447440"/>
            <a:ext cx="902811" cy="261610"/>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dirty="0">
                <a:solidFill>
                  <a:srgbClr val="FF0000"/>
                </a:solidFill>
                <a:latin typeface="メイリオ" panose="020B0604030504040204" pitchFamily="50" charset="-128"/>
                <a:cs typeface="Segoe UI" panose="020B0502040204020203" pitchFamily="34" charset="0"/>
              </a:rPr>
              <a:t>センターカメラ</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0" name="グループ化 9">
            <a:extLst>
              <a:ext uri="{FF2B5EF4-FFF2-40B4-BE49-F238E27FC236}">
                <a16:creationId xmlns:a16="http://schemas.microsoft.com/office/drawing/2014/main" id="{AED84DB1-B2D0-4896-A791-D72B79264ACA}"/>
              </a:ext>
            </a:extLst>
          </p:cNvPr>
          <p:cNvGrpSpPr/>
          <p:nvPr/>
        </p:nvGrpSpPr>
        <p:grpSpPr>
          <a:xfrm>
            <a:off x="2194601" y="1447440"/>
            <a:ext cx="2519391" cy="2331414"/>
            <a:chOff x="2194601" y="1447440"/>
            <a:chExt cx="2519391" cy="2331414"/>
          </a:xfrm>
        </p:grpSpPr>
        <p:sp>
          <p:nvSpPr>
            <p:cNvPr id="29" name="Text Box 12">
              <a:extLst>
                <a:ext uri="{FF2B5EF4-FFF2-40B4-BE49-F238E27FC236}">
                  <a16:creationId xmlns:a16="http://schemas.microsoft.com/office/drawing/2014/main" id="{22765A12-5D3F-4EAD-8D26-30B046C37108}"/>
                </a:ext>
              </a:extLst>
            </p:cNvPr>
            <p:cNvSpPr txBox="1">
              <a:spLocks noChangeArrowheads="1"/>
            </p:cNvSpPr>
            <p:nvPr/>
          </p:nvSpPr>
          <p:spPr bwMode="auto">
            <a:xfrm>
              <a:off x="2515009" y="1657365"/>
              <a:ext cx="569387"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ポイント１</a:t>
              </a:r>
              <a:endPar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30" name="Text Box 12">
              <a:extLst>
                <a:ext uri="{FF2B5EF4-FFF2-40B4-BE49-F238E27FC236}">
                  <a16:creationId xmlns:a16="http://schemas.microsoft.com/office/drawing/2014/main" id="{99013474-E5E2-4137-88D9-6841161FDC5F}"/>
                </a:ext>
              </a:extLst>
            </p:cNvPr>
            <p:cNvSpPr txBox="1">
              <a:spLocks noChangeArrowheads="1"/>
            </p:cNvSpPr>
            <p:nvPr/>
          </p:nvSpPr>
          <p:spPr bwMode="auto">
            <a:xfrm>
              <a:off x="3800396" y="1657365"/>
              <a:ext cx="569387"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ポイント２</a:t>
              </a:r>
              <a:endPar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pic>
          <p:nvPicPr>
            <p:cNvPr id="19" name="図 18" descr="空, 建物, 屋外, 木 が含まれている画像&#10;&#10;自動的に生成された説明">
              <a:extLst>
                <a:ext uri="{FF2B5EF4-FFF2-40B4-BE49-F238E27FC236}">
                  <a16:creationId xmlns:a16="http://schemas.microsoft.com/office/drawing/2014/main" id="{8C0CACEE-6BD4-4300-8812-6C9059776F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3590203" y="1830964"/>
              <a:ext cx="989772" cy="1756845"/>
            </a:xfrm>
            <a:prstGeom prst="rect">
              <a:avLst/>
            </a:prstGeom>
          </p:spPr>
        </p:pic>
        <p:pic>
          <p:nvPicPr>
            <p:cNvPr id="20" name="図 19" descr="空 が含まれている画像&#10;&#10;自動的に生成された説明">
              <a:extLst>
                <a:ext uri="{FF2B5EF4-FFF2-40B4-BE49-F238E27FC236}">
                  <a16:creationId xmlns:a16="http://schemas.microsoft.com/office/drawing/2014/main" id="{0AF5A0AD-5EB9-47D0-A3E8-61DF941D6B1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301689" y="1824507"/>
              <a:ext cx="989772" cy="1756845"/>
            </a:xfrm>
            <a:prstGeom prst="rect">
              <a:avLst/>
            </a:prstGeom>
          </p:spPr>
        </p:pic>
        <p:sp>
          <p:nvSpPr>
            <p:cNvPr id="27" name="四角形: 角を丸くする 26">
              <a:extLst>
                <a:ext uri="{FF2B5EF4-FFF2-40B4-BE49-F238E27FC236}">
                  <a16:creationId xmlns:a16="http://schemas.microsoft.com/office/drawing/2014/main" id="{BF58E2FA-FE74-4C5B-B9E5-D2057B0A4E65}"/>
                </a:ext>
              </a:extLst>
            </p:cNvPr>
            <p:cNvSpPr/>
            <p:nvPr/>
          </p:nvSpPr>
          <p:spPr>
            <a:xfrm>
              <a:off x="2194601" y="1591752"/>
              <a:ext cx="2519391" cy="2187102"/>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Text Box 12">
              <a:extLst>
                <a:ext uri="{FF2B5EF4-FFF2-40B4-BE49-F238E27FC236}">
                  <a16:creationId xmlns:a16="http://schemas.microsoft.com/office/drawing/2014/main" id="{8CCE7D74-97C2-4928-AC7C-568F2D79DDE7}"/>
                </a:ext>
              </a:extLst>
            </p:cNvPr>
            <p:cNvSpPr txBox="1">
              <a:spLocks noChangeArrowheads="1"/>
            </p:cNvSpPr>
            <p:nvPr/>
          </p:nvSpPr>
          <p:spPr bwMode="auto">
            <a:xfrm>
              <a:off x="3105485" y="1447440"/>
              <a:ext cx="697627" cy="261610"/>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dirty="0">
                  <a:solidFill>
                    <a:srgbClr val="FF0000"/>
                  </a:solidFill>
                  <a:latin typeface="メイリオ" panose="020B0604030504040204" pitchFamily="50" charset="-128"/>
                  <a:cs typeface="Segoe UI" panose="020B0502040204020203" pitchFamily="34" charset="0"/>
                </a:rPr>
                <a:t>基本カメラ</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1" name="グループ化 10">
            <a:extLst>
              <a:ext uri="{FF2B5EF4-FFF2-40B4-BE49-F238E27FC236}">
                <a16:creationId xmlns:a16="http://schemas.microsoft.com/office/drawing/2014/main" id="{5E600E3B-80A3-49EB-9515-CD24A4EC2069}"/>
              </a:ext>
            </a:extLst>
          </p:cNvPr>
          <p:cNvGrpSpPr/>
          <p:nvPr/>
        </p:nvGrpSpPr>
        <p:grpSpPr>
          <a:xfrm>
            <a:off x="5031251" y="1376266"/>
            <a:ext cx="2509634" cy="2402588"/>
            <a:chOff x="5031251" y="1376266"/>
            <a:chExt cx="2509634" cy="2402588"/>
          </a:xfrm>
        </p:grpSpPr>
        <p:sp>
          <p:nvSpPr>
            <p:cNvPr id="41" name="Text Box 12">
              <a:extLst>
                <a:ext uri="{FF2B5EF4-FFF2-40B4-BE49-F238E27FC236}">
                  <a16:creationId xmlns:a16="http://schemas.microsoft.com/office/drawing/2014/main" id="{C54CAA50-6EC6-4A2A-BD3B-D5E07846084A}"/>
                </a:ext>
              </a:extLst>
            </p:cNvPr>
            <p:cNvSpPr txBox="1">
              <a:spLocks noChangeArrowheads="1"/>
            </p:cNvSpPr>
            <p:nvPr/>
          </p:nvSpPr>
          <p:spPr bwMode="auto">
            <a:xfrm>
              <a:off x="5362139" y="1631669"/>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1</a:t>
              </a:r>
            </a:p>
          </p:txBody>
        </p:sp>
        <p:sp>
          <p:nvSpPr>
            <p:cNvPr id="42" name="Text Box 12">
              <a:extLst>
                <a:ext uri="{FF2B5EF4-FFF2-40B4-BE49-F238E27FC236}">
                  <a16:creationId xmlns:a16="http://schemas.microsoft.com/office/drawing/2014/main" id="{0837D5AF-ED59-4886-ABAB-25FB59EB1C39}"/>
                </a:ext>
              </a:extLst>
            </p:cNvPr>
            <p:cNvSpPr txBox="1">
              <a:spLocks noChangeArrowheads="1"/>
            </p:cNvSpPr>
            <p:nvPr/>
          </p:nvSpPr>
          <p:spPr bwMode="auto">
            <a:xfrm>
              <a:off x="6642548" y="1631669"/>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2</a:t>
              </a:r>
            </a:p>
          </p:txBody>
        </p:sp>
        <p:pic>
          <p:nvPicPr>
            <p:cNvPr id="35" name="図 34" descr="空, 道路, 屋外 が含まれている画像&#10;&#10;自動的に生成された説明">
              <a:extLst>
                <a:ext uri="{FF2B5EF4-FFF2-40B4-BE49-F238E27FC236}">
                  <a16:creationId xmlns:a16="http://schemas.microsoft.com/office/drawing/2014/main" id="{E440CB72-9B1A-451A-AD54-145B772ABF9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26022" y="1798164"/>
              <a:ext cx="985938" cy="1750041"/>
            </a:xfrm>
            <a:prstGeom prst="rect">
              <a:avLst/>
            </a:prstGeom>
          </p:spPr>
        </p:pic>
        <p:pic>
          <p:nvPicPr>
            <p:cNvPr id="36" name="図 35" descr="道路, 空, 屋外 が含まれている画像&#10;&#10;自動的に生成された説明">
              <a:extLst>
                <a:ext uri="{FF2B5EF4-FFF2-40B4-BE49-F238E27FC236}">
                  <a16:creationId xmlns:a16="http://schemas.microsoft.com/office/drawing/2014/main" id="{B5199B67-18B8-4E68-B45E-924D51F89502}"/>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137482" y="1791876"/>
              <a:ext cx="985938" cy="1750041"/>
            </a:xfrm>
            <a:prstGeom prst="rect">
              <a:avLst/>
            </a:prstGeom>
          </p:spPr>
        </p:pic>
        <p:sp>
          <p:nvSpPr>
            <p:cNvPr id="39" name="四角形: 角を丸くする 38">
              <a:extLst>
                <a:ext uri="{FF2B5EF4-FFF2-40B4-BE49-F238E27FC236}">
                  <a16:creationId xmlns:a16="http://schemas.microsoft.com/office/drawing/2014/main" id="{1ADA44C3-3988-4941-98C3-B07EC399FA6B}"/>
                </a:ext>
              </a:extLst>
            </p:cNvPr>
            <p:cNvSpPr/>
            <p:nvPr/>
          </p:nvSpPr>
          <p:spPr>
            <a:xfrm>
              <a:off x="5031251" y="1566310"/>
              <a:ext cx="2509634" cy="2212544"/>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Text Box 12">
              <a:extLst>
                <a:ext uri="{FF2B5EF4-FFF2-40B4-BE49-F238E27FC236}">
                  <a16:creationId xmlns:a16="http://schemas.microsoft.com/office/drawing/2014/main" id="{A677EE10-A3F2-436B-8024-57B91B28F3C3}"/>
                </a:ext>
              </a:extLst>
            </p:cNvPr>
            <p:cNvSpPr txBox="1">
              <a:spLocks noChangeArrowheads="1"/>
            </p:cNvSpPr>
            <p:nvPr/>
          </p:nvSpPr>
          <p:spPr bwMode="auto">
            <a:xfrm>
              <a:off x="5885959" y="1376266"/>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演出カメラ１</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（寄り）</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5" name="グループ化 14">
            <a:extLst>
              <a:ext uri="{FF2B5EF4-FFF2-40B4-BE49-F238E27FC236}">
                <a16:creationId xmlns:a16="http://schemas.microsoft.com/office/drawing/2014/main" id="{A7866B76-C489-46E4-A83E-24695352C567}"/>
              </a:ext>
            </a:extLst>
          </p:cNvPr>
          <p:cNvGrpSpPr/>
          <p:nvPr/>
        </p:nvGrpSpPr>
        <p:grpSpPr>
          <a:xfrm>
            <a:off x="741284" y="3909656"/>
            <a:ext cx="2509634" cy="2414625"/>
            <a:chOff x="741284" y="3909656"/>
            <a:chExt cx="2509634" cy="2414625"/>
          </a:xfrm>
        </p:grpSpPr>
        <p:sp>
          <p:nvSpPr>
            <p:cNvPr id="53" name="Text Box 12">
              <a:extLst>
                <a:ext uri="{FF2B5EF4-FFF2-40B4-BE49-F238E27FC236}">
                  <a16:creationId xmlns:a16="http://schemas.microsoft.com/office/drawing/2014/main" id="{054BB765-BBD5-4157-86E7-F447CFB16306}"/>
                </a:ext>
              </a:extLst>
            </p:cNvPr>
            <p:cNvSpPr txBox="1">
              <a:spLocks noChangeArrowheads="1"/>
            </p:cNvSpPr>
            <p:nvPr/>
          </p:nvSpPr>
          <p:spPr bwMode="auto">
            <a:xfrm>
              <a:off x="1072172" y="4177096"/>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3</a:t>
              </a:r>
            </a:p>
          </p:txBody>
        </p:sp>
        <p:sp>
          <p:nvSpPr>
            <p:cNvPr id="54" name="Text Box 12">
              <a:extLst>
                <a:ext uri="{FF2B5EF4-FFF2-40B4-BE49-F238E27FC236}">
                  <a16:creationId xmlns:a16="http://schemas.microsoft.com/office/drawing/2014/main" id="{85417E7E-B324-408D-BBC6-BDB7A0C01841}"/>
                </a:ext>
              </a:extLst>
            </p:cNvPr>
            <p:cNvSpPr txBox="1">
              <a:spLocks noChangeArrowheads="1"/>
            </p:cNvSpPr>
            <p:nvPr/>
          </p:nvSpPr>
          <p:spPr bwMode="auto">
            <a:xfrm>
              <a:off x="2352581" y="4177096"/>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4</a:t>
              </a:r>
            </a:p>
          </p:txBody>
        </p:sp>
        <p:pic>
          <p:nvPicPr>
            <p:cNvPr id="37" name="図 36" descr="建物 が含まれている画像&#10;&#10;自動的に生成された説明">
              <a:extLst>
                <a:ext uri="{FF2B5EF4-FFF2-40B4-BE49-F238E27FC236}">
                  <a16:creationId xmlns:a16="http://schemas.microsoft.com/office/drawing/2014/main" id="{DBADA140-F0DB-49F0-8B0A-98FF92290481}"/>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133140" y="4343591"/>
              <a:ext cx="985938" cy="1750041"/>
            </a:xfrm>
            <a:prstGeom prst="rect">
              <a:avLst/>
            </a:prstGeom>
          </p:spPr>
        </p:pic>
        <p:pic>
          <p:nvPicPr>
            <p:cNvPr id="38" name="図 37" descr="建物 が含まれている画像&#10;&#10;自動的に生成された説明">
              <a:extLst>
                <a:ext uri="{FF2B5EF4-FFF2-40B4-BE49-F238E27FC236}">
                  <a16:creationId xmlns:a16="http://schemas.microsoft.com/office/drawing/2014/main" id="{35539FCB-7EE2-4249-A8C4-568237F55E98}"/>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47958" y="4343591"/>
              <a:ext cx="985938" cy="1750041"/>
            </a:xfrm>
            <a:prstGeom prst="rect">
              <a:avLst/>
            </a:prstGeom>
          </p:spPr>
        </p:pic>
        <p:sp>
          <p:nvSpPr>
            <p:cNvPr id="49" name="四角形: 角を丸くする 48">
              <a:extLst>
                <a:ext uri="{FF2B5EF4-FFF2-40B4-BE49-F238E27FC236}">
                  <a16:creationId xmlns:a16="http://schemas.microsoft.com/office/drawing/2014/main" id="{92136951-41F7-4736-B6D1-02E2F4467EF4}"/>
                </a:ext>
              </a:extLst>
            </p:cNvPr>
            <p:cNvSpPr/>
            <p:nvPr/>
          </p:nvSpPr>
          <p:spPr>
            <a:xfrm>
              <a:off x="741284" y="4111737"/>
              <a:ext cx="2509634" cy="2212544"/>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Text Box 12">
              <a:extLst>
                <a:ext uri="{FF2B5EF4-FFF2-40B4-BE49-F238E27FC236}">
                  <a16:creationId xmlns:a16="http://schemas.microsoft.com/office/drawing/2014/main" id="{B539BBFF-3242-409F-8840-9DD0CD6BA590}"/>
                </a:ext>
              </a:extLst>
            </p:cNvPr>
            <p:cNvSpPr txBox="1">
              <a:spLocks noChangeArrowheads="1"/>
            </p:cNvSpPr>
            <p:nvPr/>
          </p:nvSpPr>
          <p:spPr bwMode="auto">
            <a:xfrm>
              <a:off x="1595994" y="3909656"/>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演出カメラ２</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（引き縦）</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2" name="グループ化 11">
            <a:extLst>
              <a:ext uri="{FF2B5EF4-FFF2-40B4-BE49-F238E27FC236}">
                <a16:creationId xmlns:a16="http://schemas.microsoft.com/office/drawing/2014/main" id="{913C210E-1608-4460-81B8-EE7CD26213DF}"/>
              </a:ext>
            </a:extLst>
          </p:cNvPr>
          <p:cNvGrpSpPr/>
          <p:nvPr/>
        </p:nvGrpSpPr>
        <p:grpSpPr>
          <a:xfrm>
            <a:off x="3515505" y="3887559"/>
            <a:ext cx="1228704" cy="2436722"/>
            <a:chOff x="4615800" y="3887559"/>
            <a:chExt cx="1228704" cy="2436722"/>
          </a:xfrm>
        </p:grpSpPr>
        <p:pic>
          <p:nvPicPr>
            <p:cNvPr id="67" name="図 66">
              <a:extLst>
                <a:ext uri="{FF2B5EF4-FFF2-40B4-BE49-F238E27FC236}">
                  <a16:creationId xmlns:a16="http://schemas.microsoft.com/office/drawing/2014/main" id="{FE3EC6CE-660B-43EA-B751-183DC75C02AF}"/>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721553" y="4323593"/>
              <a:ext cx="994858" cy="1765873"/>
            </a:xfrm>
            <a:prstGeom prst="rect">
              <a:avLst/>
            </a:prstGeom>
          </p:spPr>
        </p:pic>
        <p:sp>
          <p:nvSpPr>
            <p:cNvPr id="68" name="四角形: 角を丸くする 67">
              <a:extLst>
                <a:ext uri="{FF2B5EF4-FFF2-40B4-BE49-F238E27FC236}">
                  <a16:creationId xmlns:a16="http://schemas.microsoft.com/office/drawing/2014/main" id="{01577BD3-69DF-492B-94AB-1739DC649C91}"/>
                </a:ext>
              </a:extLst>
            </p:cNvPr>
            <p:cNvSpPr/>
            <p:nvPr/>
          </p:nvSpPr>
          <p:spPr>
            <a:xfrm>
              <a:off x="4615800" y="4089714"/>
              <a:ext cx="1228704" cy="2234567"/>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Text Box 12">
              <a:extLst>
                <a:ext uri="{FF2B5EF4-FFF2-40B4-BE49-F238E27FC236}">
                  <a16:creationId xmlns:a16="http://schemas.microsoft.com/office/drawing/2014/main" id="{95FA38CB-DAD9-4C35-A667-4E78C0C75A92}"/>
                </a:ext>
              </a:extLst>
            </p:cNvPr>
            <p:cNvSpPr txBox="1">
              <a:spLocks noChangeArrowheads="1"/>
            </p:cNvSpPr>
            <p:nvPr/>
          </p:nvSpPr>
          <p:spPr bwMode="auto">
            <a:xfrm>
              <a:off x="4818876" y="3887559"/>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演出カメラ３</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（固定背面）</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4" name="グループ化 13">
            <a:extLst>
              <a:ext uri="{FF2B5EF4-FFF2-40B4-BE49-F238E27FC236}">
                <a16:creationId xmlns:a16="http://schemas.microsoft.com/office/drawing/2014/main" id="{6F9B8A51-A278-42D6-9597-55B10B4E5ABC}"/>
              </a:ext>
            </a:extLst>
          </p:cNvPr>
          <p:cNvGrpSpPr/>
          <p:nvPr/>
        </p:nvGrpSpPr>
        <p:grpSpPr>
          <a:xfrm>
            <a:off x="5128690" y="3887559"/>
            <a:ext cx="1228704" cy="2436722"/>
            <a:chOff x="6030005" y="3887559"/>
            <a:chExt cx="1228704" cy="2436722"/>
          </a:xfrm>
        </p:grpSpPr>
        <p:sp>
          <p:nvSpPr>
            <p:cNvPr id="72" name="四角形: 角を丸くする 71">
              <a:extLst>
                <a:ext uri="{FF2B5EF4-FFF2-40B4-BE49-F238E27FC236}">
                  <a16:creationId xmlns:a16="http://schemas.microsoft.com/office/drawing/2014/main" id="{F0D13754-08CC-4414-9D9A-5A9AF9990209}"/>
                </a:ext>
              </a:extLst>
            </p:cNvPr>
            <p:cNvSpPr/>
            <p:nvPr/>
          </p:nvSpPr>
          <p:spPr>
            <a:xfrm>
              <a:off x="6030005" y="4089714"/>
              <a:ext cx="1228704" cy="2234567"/>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Text Box 12">
              <a:extLst>
                <a:ext uri="{FF2B5EF4-FFF2-40B4-BE49-F238E27FC236}">
                  <a16:creationId xmlns:a16="http://schemas.microsoft.com/office/drawing/2014/main" id="{DDF18076-5CE6-49A9-AF91-243D614AB0B1}"/>
                </a:ext>
              </a:extLst>
            </p:cNvPr>
            <p:cNvSpPr txBox="1">
              <a:spLocks noChangeArrowheads="1"/>
            </p:cNvSpPr>
            <p:nvPr/>
          </p:nvSpPr>
          <p:spPr bwMode="auto">
            <a:xfrm>
              <a:off x="6233079" y="3887559"/>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演出カメラ４</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（固定正面）</a:t>
              </a:r>
              <a:endParaRPr lang="en-US" altLang="ja-JP" sz="800" b="1" dirty="0">
                <a:solidFill>
                  <a:srgbClr val="FF0000"/>
                </a:solidFill>
                <a:latin typeface="メイリオ" panose="020B0604030504040204" pitchFamily="50" charset="-128"/>
                <a:cs typeface="Segoe UI" panose="020B0502040204020203" pitchFamily="34" charset="0"/>
              </a:endParaRPr>
            </a:p>
          </p:txBody>
        </p:sp>
        <p:pic>
          <p:nvPicPr>
            <p:cNvPr id="65" name="図 64">
              <a:extLst>
                <a:ext uri="{FF2B5EF4-FFF2-40B4-BE49-F238E27FC236}">
                  <a16:creationId xmlns:a16="http://schemas.microsoft.com/office/drawing/2014/main" id="{B963BCD1-43B1-4416-8771-B25597AD73C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135759" y="4323593"/>
              <a:ext cx="994858" cy="1765873"/>
            </a:xfrm>
            <a:prstGeom prst="rect">
              <a:avLst/>
            </a:prstGeom>
          </p:spPr>
        </p:pic>
      </p:grpSp>
    </p:spTree>
    <p:extLst>
      <p:ext uri="{BB962C8B-B14F-4D97-AF65-F5344CB8AC3E}">
        <p14:creationId xmlns:p14="http://schemas.microsoft.com/office/powerpoint/2010/main" val="1243374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フッター プレースホルダー 10">
            <a:extLst>
              <a:ext uri="{FF2B5EF4-FFF2-40B4-BE49-F238E27FC236}">
                <a16:creationId xmlns:a16="http://schemas.microsoft.com/office/drawing/2014/main" id="{1E7BB54D-FE5A-4B1A-9CC4-F24327434E74}"/>
              </a:ext>
            </a:extLst>
          </p:cNvPr>
          <p:cNvSpPr>
            <a:spLocks noGrp="1"/>
          </p:cNvSpPr>
          <p:nvPr>
            <p:ph type="ftr" sz="quarter" idx="11"/>
          </p:nvPr>
        </p:nvSpPr>
        <p:spPr/>
        <p:txBody>
          <a:bodyPr/>
          <a:lstStyle/>
          <a:p>
            <a:r>
              <a:rPr kumimoji="1" lang="en-US" altLang="ja-JP"/>
              <a:t>CONFIDENTIAL</a:t>
            </a:r>
            <a:r>
              <a:rPr kumimoji="1" lang="ja-JP" altLang="en-US"/>
              <a:t>（</a:t>
            </a:r>
            <a:r>
              <a:rPr kumimoji="1" lang="en-US" altLang="ja-JP"/>
              <a:t>ver.1.2</a:t>
            </a:r>
            <a:r>
              <a:rPr kumimoji="1" lang="ja-JP" altLang="en-US"/>
              <a:t>）</a:t>
            </a:r>
            <a:endParaRPr kumimoji="1" lang="ja-JP" altLang="en-US" dirty="0"/>
          </a:p>
        </p:txBody>
      </p:sp>
      <p:sp>
        <p:nvSpPr>
          <p:cNvPr id="12" name="スライド番号プレースホルダー 11">
            <a:extLst>
              <a:ext uri="{FF2B5EF4-FFF2-40B4-BE49-F238E27FC236}">
                <a16:creationId xmlns:a16="http://schemas.microsoft.com/office/drawing/2014/main" id="{DD0AD64C-B789-4DD1-893B-CF004E4F3DB7}"/>
              </a:ext>
            </a:extLst>
          </p:cNvPr>
          <p:cNvSpPr>
            <a:spLocks noGrp="1"/>
          </p:cNvSpPr>
          <p:nvPr>
            <p:ph type="sldNum" sz="quarter" idx="12"/>
          </p:nvPr>
        </p:nvSpPr>
        <p:spPr/>
        <p:txBody>
          <a:bodyPr/>
          <a:lstStyle/>
          <a:p>
            <a:fld id="{A1D1B427-6BB8-45E6-A1F2-9E04AE67DC91}" type="slidenum">
              <a:rPr kumimoji="1" lang="ja-JP" altLang="en-US" smtClean="0"/>
              <a:pPr/>
              <a:t>51</a:t>
            </a:fld>
            <a:endParaRPr kumimoji="1" lang="ja-JP" altLang="en-US"/>
          </a:p>
        </p:txBody>
      </p:sp>
      <p:graphicFrame>
        <p:nvGraphicFramePr>
          <p:cNvPr id="3" name="表 4">
            <a:extLst>
              <a:ext uri="{FF2B5EF4-FFF2-40B4-BE49-F238E27FC236}">
                <a16:creationId xmlns:a16="http://schemas.microsoft.com/office/drawing/2014/main" id="{2887727C-ABF9-4507-BCB7-422C74D34F13}"/>
              </a:ext>
            </a:extLst>
          </p:cNvPr>
          <p:cNvGraphicFramePr>
            <a:graphicFrameLocks noGrp="1"/>
          </p:cNvGraphicFramePr>
          <p:nvPr/>
        </p:nvGraphicFramePr>
        <p:xfrm>
          <a:off x="530161" y="929640"/>
          <a:ext cx="6980197" cy="2499360"/>
        </p:xfrm>
        <a:graphic>
          <a:graphicData uri="http://schemas.openxmlformats.org/drawingml/2006/table">
            <a:tbl>
              <a:tblPr firstRow="1" bandRow="1">
                <a:tableStyleId>{5C22544A-7EE6-4342-B048-85BDC9FD1C3A}</a:tableStyleId>
              </a:tblPr>
              <a:tblGrid>
                <a:gridCol w="897255">
                  <a:extLst>
                    <a:ext uri="{9D8B030D-6E8A-4147-A177-3AD203B41FA5}">
                      <a16:colId xmlns:a16="http://schemas.microsoft.com/office/drawing/2014/main" val="462916229"/>
                    </a:ext>
                  </a:extLst>
                </a:gridCol>
                <a:gridCol w="646072">
                  <a:extLst>
                    <a:ext uri="{9D8B030D-6E8A-4147-A177-3AD203B41FA5}">
                      <a16:colId xmlns:a16="http://schemas.microsoft.com/office/drawing/2014/main" val="3354419431"/>
                    </a:ext>
                  </a:extLst>
                </a:gridCol>
                <a:gridCol w="719455">
                  <a:extLst>
                    <a:ext uri="{9D8B030D-6E8A-4147-A177-3AD203B41FA5}">
                      <a16:colId xmlns:a16="http://schemas.microsoft.com/office/drawing/2014/main" val="279102614"/>
                    </a:ext>
                  </a:extLst>
                </a:gridCol>
                <a:gridCol w="414655">
                  <a:extLst>
                    <a:ext uri="{9D8B030D-6E8A-4147-A177-3AD203B41FA5}">
                      <a16:colId xmlns:a16="http://schemas.microsoft.com/office/drawing/2014/main" val="4242445123"/>
                    </a:ext>
                  </a:extLst>
                </a:gridCol>
                <a:gridCol w="1024255">
                  <a:extLst>
                    <a:ext uri="{9D8B030D-6E8A-4147-A177-3AD203B41FA5}">
                      <a16:colId xmlns:a16="http://schemas.microsoft.com/office/drawing/2014/main" val="1528857174"/>
                    </a:ext>
                  </a:extLst>
                </a:gridCol>
                <a:gridCol w="3278505">
                  <a:extLst>
                    <a:ext uri="{9D8B030D-6E8A-4147-A177-3AD203B41FA5}">
                      <a16:colId xmlns:a16="http://schemas.microsoft.com/office/drawing/2014/main" val="722781302"/>
                    </a:ext>
                  </a:extLst>
                </a:gridCol>
              </a:tblGrid>
              <a:tr h="225425">
                <a:tc>
                  <a:txBody>
                    <a:bodyPr/>
                    <a:lstStyle/>
                    <a:p>
                      <a:pPr algn="ctr"/>
                      <a:r>
                        <a:rPr kumimoji="1" lang="ja-JP" altLang="en-US" sz="800" dirty="0"/>
                        <a:t>呼称</a:t>
                      </a:r>
                    </a:p>
                  </a:txBody>
                  <a:tcPr anchor="ctr"/>
                </a:tc>
                <a:tc>
                  <a:txBody>
                    <a:bodyPr/>
                    <a:lstStyle/>
                    <a:p>
                      <a:pPr algn="ctr"/>
                      <a:r>
                        <a:rPr kumimoji="1" lang="ja-JP" altLang="en-US" sz="800"/>
                        <a:t>ウェイト</a:t>
                      </a:r>
                      <a:endParaRPr kumimoji="1" lang="ja-JP" altLang="en-US" sz="800" dirty="0"/>
                    </a:p>
                  </a:txBody>
                  <a:tcPr anchor="ctr"/>
                </a:tc>
                <a:tc>
                  <a:txBody>
                    <a:bodyPr/>
                    <a:lstStyle/>
                    <a:p>
                      <a:pPr algn="ctr"/>
                      <a:r>
                        <a:rPr kumimoji="1" lang="ja-JP" altLang="en-US" sz="800" dirty="0"/>
                        <a:t>モーション</a:t>
                      </a:r>
                      <a:endParaRPr kumimoji="1" lang="en-US" altLang="ja-JP" sz="800" dirty="0"/>
                    </a:p>
                    <a:p>
                      <a:pPr algn="ctr"/>
                      <a:r>
                        <a:rPr kumimoji="1" lang="ja-JP" altLang="en-US" sz="800" dirty="0"/>
                        <a:t>フレーム数</a:t>
                      </a:r>
                    </a:p>
                  </a:txBody>
                  <a:tcPr anchor="ctr"/>
                </a:tc>
                <a:tc>
                  <a:txBody>
                    <a:bodyPr/>
                    <a:lstStyle/>
                    <a:p>
                      <a:pPr algn="ctr"/>
                      <a:r>
                        <a:rPr kumimoji="1" lang="ja-JP" altLang="en-US" sz="800"/>
                        <a:t>移動</a:t>
                      </a:r>
                      <a:endParaRPr kumimoji="1" lang="ja-JP" altLang="en-US" sz="800" dirty="0"/>
                    </a:p>
                  </a:txBody>
                  <a:tcPr anchor="ctr"/>
                </a:tc>
                <a:tc>
                  <a:txBody>
                    <a:bodyPr/>
                    <a:lstStyle/>
                    <a:p>
                      <a:pPr algn="ctr"/>
                      <a:r>
                        <a:rPr kumimoji="1" lang="ja-JP" altLang="en-US" sz="800"/>
                        <a:t>秒数</a:t>
                      </a:r>
                      <a:endParaRPr kumimoji="1" lang="ja-JP" altLang="en-US" sz="800" dirty="0"/>
                    </a:p>
                  </a:txBody>
                  <a:tcPr anchor="ctr"/>
                </a:tc>
                <a:tc>
                  <a:txBody>
                    <a:bodyPr/>
                    <a:lstStyle/>
                    <a:p>
                      <a:pPr algn="ctr"/>
                      <a:r>
                        <a:rPr kumimoji="1" lang="ja-JP" altLang="en-US" sz="800" dirty="0"/>
                        <a:t>メモ</a:t>
                      </a:r>
                    </a:p>
                  </a:txBody>
                  <a:tcPr anchor="ctr"/>
                </a:tc>
                <a:extLst>
                  <a:ext uri="{0D108BD9-81ED-4DB2-BD59-A6C34878D82A}">
                    <a16:rowId xmlns:a16="http://schemas.microsoft.com/office/drawing/2014/main" val="1937770809"/>
                  </a:ext>
                </a:extLst>
              </a:tr>
              <a:tr h="143453">
                <a:tc>
                  <a:txBody>
                    <a:bodyPr/>
                    <a:lstStyle/>
                    <a:p>
                      <a:r>
                        <a:rPr kumimoji="1" lang="ja-JP" altLang="en-US" sz="800" dirty="0"/>
                        <a:t>センタ</a:t>
                      </a:r>
                      <a:r>
                        <a:rPr kumimoji="1" lang="en-US" altLang="ja-JP" sz="800" dirty="0"/>
                        <a:t>―</a:t>
                      </a:r>
                      <a:r>
                        <a:rPr kumimoji="1" lang="ja-JP" altLang="en-US" sz="800" dirty="0"/>
                        <a:t>カメラ</a:t>
                      </a:r>
                    </a:p>
                  </a:txBody>
                  <a:tcPr/>
                </a:tc>
                <a:tc>
                  <a:txBody>
                    <a:bodyPr/>
                    <a:lstStyle/>
                    <a:p>
                      <a:pPr algn="r"/>
                      <a:r>
                        <a:rPr kumimoji="1" lang="ja-JP" altLang="en-US" sz="800"/>
                        <a:t>－</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en-US" altLang="ja-JP" sz="800"/>
                        <a:t>10sec</a:t>
                      </a:r>
                      <a:endParaRPr kumimoji="1" lang="ja-JP" altLang="en-US" sz="800" dirty="0"/>
                    </a:p>
                  </a:txBody>
                  <a:tcPr/>
                </a:tc>
                <a:tc>
                  <a:txBody>
                    <a:bodyPr/>
                    <a:lstStyle/>
                    <a:p>
                      <a:r>
                        <a:rPr kumimoji="1" lang="ja-JP" altLang="en-US" sz="800" dirty="0"/>
                        <a:t>開始時はこのカメラ</a:t>
                      </a:r>
                    </a:p>
                  </a:txBody>
                  <a:tcPr/>
                </a:tc>
                <a:extLst>
                  <a:ext uri="{0D108BD9-81ED-4DB2-BD59-A6C34878D82A}">
                    <a16:rowId xmlns:a16="http://schemas.microsoft.com/office/drawing/2014/main" val="2740315615"/>
                  </a:ext>
                </a:extLst>
              </a:tr>
              <a:tr h="143453">
                <a:tc rowSpan="2">
                  <a:txBody>
                    <a:bodyPr/>
                    <a:lstStyle/>
                    <a:p>
                      <a:r>
                        <a:rPr kumimoji="1" lang="ja-JP" altLang="en-US" sz="800" dirty="0"/>
                        <a:t>基本カメラ</a:t>
                      </a:r>
                    </a:p>
                  </a:txBody>
                  <a:tcPr/>
                </a:tc>
                <a:tc>
                  <a:txBody>
                    <a:bodyPr/>
                    <a:lstStyle/>
                    <a:p>
                      <a:pPr algn="r"/>
                      <a:r>
                        <a:rPr kumimoji="1" lang="ja-JP" altLang="en-US" sz="800"/>
                        <a:t>－</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ポイント</a:t>
                      </a:r>
                      <a:r>
                        <a:rPr kumimoji="1" lang="en-US" altLang="ja-JP" sz="800" dirty="0"/>
                        <a:t>1</a:t>
                      </a:r>
                      <a:r>
                        <a:rPr kumimoji="1" lang="ja-JP" altLang="en-US" sz="800" dirty="0"/>
                        <a:t>→ポイント</a:t>
                      </a:r>
                      <a:r>
                        <a:rPr kumimoji="1" lang="en-US" altLang="ja-JP" sz="800" dirty="0"/>
                        <a:t>2</a:t>
                      </a:r>
                      <a:r>
                        <a:rPr kumimoji="1" lang="ja-JP" altLang="en-US" sz="800" dirty="0"/>
                        <a:t>の場合とポイント</a:t>
                      </a:r>
                      <a:r>
                        <a:rPr kumimoji="1" lang="en-US" altLang="ja-JP" sz="800" dirty="0"/>
                        <a:t>2</a:t>
                      </a:r>
                      <a:r>
                        <a:rPr kumimoji="1" lang="ja-JP" altLang="en-US" sz="800" dirty="0"/>
                        <a:t>→ポイント</a:t>
                      </a:r>
                      <a:r>
                        <a:rPr kumimoji="1" lang="en-US" altLang="ja-JP" sz="800" dirty="0"/>
                        <a:t>1</a:t>
                      </a:r>
                      <a:r>
                        <a:rPr kumimoji="1" lang="ja-JP" altLang="en-US" sz="800" dirty="0"/>
                        <a:t>の場合あり。</a:t>
                      </a:r>
                      <a:endParaRPr kumimoji="1" lang="en-US" altLang="ja-JP" sz="800" dirty="0"/>
                    </a:p>
                    <a:p>
                      <a:r>
                        <a:rPr kumimoji="1" lang="ja-JP" altLang="en-US" sz="800" dirty="0"/>
                        <a:t>秒数はいずれも同じ。</a:t>
                      </a:r>
                    </a:p>
                  </a:txBody>
                  <a:tcPr/>
                </a:tc>
                <a:extLst>
                  <a:ext uri="{0D108BD9-81ED-4DB2-BD59-A6C34878D82A}">
                    <a16:rowId xmlns:a16="http://schemas.microsoft.com/office/drawing/2014/main" val="2581997954"/>
                  </a:ext>
                </a:extLst>
              </a:tr>
              <a:tr h="131984">
                <a:tc vMerge="1">
                  <a:txBody>
                    <a:bodyPr/>
                    <a:lstStyle/>
                    <a:p>
                      <a:endParaRPr kumimoji="1" lang="ja-JP" altLang="en-US" sz="800" dirty="0"/>
                    </a:p>
                  </a:txBody>
                  <a:tcPr/>
                </a:tc>
                <a:tc>
                  <a:txBody>
                    <a:bodyPr/>
                    <a:lstStyle/>
                    <a:p>
                      <a:pPr algn="r"/>
                      <a:r>
                        <a:rPr kumimoji="1" lang="ja-JP" altLang="en-US" sz="800"/>
                        <a:t>ー</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2017717905"/>
                  </a:ext>
                </a:extLst>
              </a:tr>
              <a:tr h="143453">
                <a:tc rowSpan="2">
                  <a:txBody>
                    <a:bodyPr/>
                    <a:lstStyle/>
                    <a:p>
                      <a:r>
                        <a:rPr kumimoji="1" lang="ja-JP" altLang="en-US" sz="800"/>
                        <a:t>演出カメラ１</a:t>
                      </a:r>
                      <a:endParaRPr kumimoji="1" lang="en-US" altLang="ja-JP" sz="800"/>
                    </a:p>
                    <a:p>
                      <a:r>
                        <a:rPr kumimoji="1" lang="ja-JP" altLang="en-US" sz="800"/>
                        <a:t>（寄り）</a:t>
                      </a:r>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同上</a:t>
                      </a:r>
                    </a:p>
                  </a:txBody>
                  <a:tcPr/>
                </a:tc>
                <a:extLst>
                  <a:ext uri="{0D108BD9-81ED-4DB2-BD59-A6C34878D82A}">
                    <a16:rowId xmlns:a16="http://schemas.microsoft.com/office/drawing/2014/main" val="2413950812"/>
                  </a:ext>
                </a:extLst>
              </a:tr>
              <a:tr h="143453">
                <a:tc vMerge="1">
                  <a:txBody>
                    <a:bodyPr/>
                    <a:lstStyle/>
                    <a:p>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4196792538"/>
                  </a:ext>
                </a:extLst>
              </a:tr>
              <a:tr h="143453">
                <a:tc rowSpan="2">
                  <a:txBody>
                    <a:bodyPr/>
                    <a:lstStyle/>
                    <a:p>
                      <a:r>
                        <a:rPr kumimoji="1" lang="ja-JP" altLang="en-US" sz="800"/>
                        <a:t>演出カメラ２</a:t>
                      </a:r>
                      <a:endParaRPr kumimoji="1" lang="en-US" altLang="ja-JP" sz="800"/>
                    </a:p>
                    <a:p>
                      <a:r>
                        <a:rPr kumimoji="1" lang="ja-JP" altLang="en-US" sz="800"/>
                        <a:t>（引き縦）</a:t>
                      </a:r>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同上</a:t>
                      </a:r>
                    </a:p>
                  </a:txBody>
                  <a:tcPr/>
                </a:tc>
                <a:extLst>
                  <a:ext uri="{0D108BD9-81ED-4DB2-BD59-A6C34878D82A}">
                    <a16:rowId xmlns:a16="http://schemas.microsoft.com/office/drawing/2014/main" val="3676371094"/>
                  </a:ext>
                </a:extLst>
              </a:tr>
              <a:tr h="143453">
                <a:tc vMerge="1">
                  <a:txBody>
                    <a:bodyPr/>
                    <a:lstStyle/>
                    <a:p>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2342432404"/>
                  </a:ext>
                </a:extLst>
              </a:tr>
              <a:tr h="143453">
                <a:tc>
                  <a:txBody>
                    <a:bodyPr/>
                    <a:lstStyle/>
                    <a:p>
                      <a:r>
                        <a:rPr kumimoji="1" lang="ja-JP" altLang="en-US" sz="800"/>
                        <a:t>演出カメラ３</a:t>
                      </a:r>
                      <a:endParaRPr kumimoji="1" lang="en-US" altLang="ja-JP" sz="800"/>
                    </a:p>
                    <a:p>
                      <a:r>
                        <a:rPr kumimoji="1" lang="ja-JP" altLang="en-US" sz="800"/>
                        <a:t>（固定背面）</a:t>
                      </a:r>
                      <a:endParaRPr kumimoji="1" lang="ja-JP" altLang="en-US" sz="800" dirty="0"/>
                    </a:p>
                  </a:txBody>
                  <a:tcPr/>
                </a:tc>
                <a:tc>
                  <a:txBody>
                    <a:bodyPr/>
                    <a:lstStyle/>
                    <a:p>
                      <a:pPr algn="r"/>
                      <a:r>
                        <a:rPr kumimoji="1" lang="en-US" altLang="ja-JP" sz="800"/>
                        <a:t>20</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ja-JP" altLang="en-US" sz="800"/>
                        <a:t>攻撃モーション中</a:t>
                      </a:r>
                      <a:endParaRPr kumimoji="1" lang="ja-JP" altLang="en-US" sz="800" dirty="0"/>
                    </a:p>
                  </a:txBody>
                  <a:tcPr/>
                </a:tc>
                <a:tc>
                  <a:txBody>
                    <a:bodyPr/>
                    <a:lstStyle/>
                    <a:p>
                      <a:r>
                        <a:rPr kumimoji="1" lang="ja-JP" altLang="en-US" sz="800" dirty="0"/>
                        <a:t>固定</a:t>
                      </a:r>
                      <a:endParaRPr kumimoji="1" lang="en-US" altLang="ja-JP" sz="800" dirty="0"/>
                    </a:p>
                    <a:p>
                      <a:endParaRPr kumimoji="1" lang="ja-JP" altLang="en-US" sz="800" dirty="0"/>
                    </a:p>
                  </a:txBody>
                  <a:tcPr/>
                </a:tc>
                <a:extLst>
                  <a:ext uri="{0D108BD9-81ED-4DB2-BD59-A6C34878D82A}">
                    <a16:rowId xmlns:a16="http://schemas.microsoft.com/office/drawing/2014/main" val="3372487077"/>
                  </a:ext>
                </a:extLst>
              </a:tr>
              <a:tr h="143453">
                <a:tc>
                  <a:txBody>
                    <a:bodyPr/>
                    <a:lstStyle/>
                    <a:p>
                      <a:r>
                        <a:rPr kumimoji="1" lang="ja-JP" altLang="en-US" sz="800"/>
                        <a:t>演出カメラ４</a:t>
                      </a:r>
                      <a:endParaRPr kumimoji="1" lang="en-US" altLang="ja-JP" sz="800"/>
                    </a:p>
                    <a:p>
                      <a:r>
                        <a:rPr kumimoji="1" lang="ja-JP" altLang="en-US" sz="800"/>
                        <a:t>（固定正面）</a:t>
                      </a:r>
                      <a:endParaRPr kumimoji="1" lang="ja-JP" altLang="en-US" sz="800" dirty="0"/>
                    </a:p>
                  </a:txBody>
                  <a:tcPr/>
                </a:tc>
                <a:tc>
                  <a:txBody>
                    <a:bodyPr/>
                    <a:lstStyle/>
                    <a:p>
                      <a:pPr algn="r"/>
                      <a:r>
                        <a:rPr kumimoji="1" lang="en-US" altLang="ja-JP" sz="800"/>
                        <a:t>20</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ja-JP" altLang="en-US" sz="800"/>
                        <a:t>攻撃モーション中</a:t>
                      </a:r>
                      <a:endParaRPr kumimoji="1" lang="ja-JP" altLang="en-US" sz="800" dirty="0"/>
                    </a:p>
                  </a:txBody>
                  <a:tcPr/>
                </a:tc>
                <a:tc>
                  <a:txBody>
                    <a:bodyPr/>
                    <a:lstStyle/>
                    <a:p>
                      <a:r>
                        <a:rPr kumimoji="1" lang="ja-JP" altLang="en-US" sz="800"/>
                        <a:t>固定</a:t>
                      </a:r>
                      <a:endParaRPr kumimoji="1" lang="ja-JP" altLang="en-US" sz="800" dirty="0"/>
                    </a:p>
                  </a:txBody>
                  <a:tcPr/>
                </a:tc>
                <a:extLst>
                  <a:ext uri="{0D108BD9-81ED-4DB2-BD59-A6C34878D82A}">
                    <a16:rowId xmlns:a16="http://schemas.microsoft.com/office/drawing/2014/main" val="1390452329"/>
                  </a:ext>
                </a:extLst>
              </a:tr>
            </a:tbl>
          </a:graphicData>
        </a:graphic>
      </p:graphicFrame>
      <p:sp>
        <p:nvSpPr>
          <p:cNvPr id="9" name="テキスト ボックス 8">
            <a:extLst>
              <a:ext uri="{FF2B5EF4-FFF2-40B4-BE49-F238E27FC236}">
                <a16:creationId xmlns:a16="http://schemas.microsoft.com/office/drawing/2014/main" id="{E8CE651A-C2DD-41E8-BD45-A2E99B42087A}"/>
              </a:ext>
            </a:extLst>
          </p:cNvPr>
          <p:cNvSpPr txBox="1"/>
          <p:nvPr/>
        </p:nvSpPr>
        <p:spPr>
          <a:xfrm>
            <a:off x="536454" y="589587"/>
            <a:ext cx="1261884" cy="276999"/>
          </a:xfrm>
          <a:prstGeom prst="rect">
            <a:avLst/>
          </a:prstGeom>
          <a:noFill/>
        </p:spPr>
        <p:txBody>
          <a:bodyPr wrap="none" rtlCol="0">
            <a:spAutoFit/>
          </a:bodyPr>
          <a:lstStyle/>
          <a:p>
            <a:r>
              <a:rPr kumimoji="1" lang="ja-JP" altLang="en-US" sz="1200" b="1"/>
              <a:t>○カメラの種類</a:t>
            </a:r>
            <a:endParaRPr kumimoji="1" lang="ja-JP" altLang="en-US" sz="1200" b="1" dirty="0"/>
          </a:p>
        </p:txBody>
      </p:sp>
      <p:sp>
        <p:nvSpPr>
          <p:cNvPr id="10" name="テキスト ボックス 9">
            <a:extLst>
              <a:ext uri="{FF2B5EF4-FFF2-40B4-BE49-F238E27FC236}">
                <a16:creationId xmlns:a16="http://schemas.microsoft.com/office/drawing/2014/main" id="{BDE717A3-D4DD-4DAA-9A32-5B18B5868E43}"/>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Tree>
    <p:extLst>
      <p:ext uri="{BB962C8B-B14F-4D97-AF65-F5344CB8AC3E}">
        <p14:creationId xmlns:p14="http://schemas.microsoft.com/office/powerpoint/2010/main" val="2207107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52</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2159566" cy="307777"/>
          </a:xfrm>
          <a:prstGeom prst="rect">
            <a:avLst/>
          </a:prstGeom>
          <a:noFill/>
        </p:spPr>
        <p:txBody>
          <a:bodyPr wrap="none" rtlCol="0">
            <a:spAutoFit/>
          </a:bodyPr>
          <a:lstStyle/>
          <a:p>
            <a:r>
              <a:rPr kumimoji="1" lang="ja-JP" altLang="en-US" sz="1400" b="1"/>
              <a:t>●怪獣攻撃によるカメラ</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4993675" cy="400110"/>
          </a:xfrm>
          <a:prstGeom prst="rect">
            <a:avLst/>
          </a:prstGeom>
          <a:noFill/>
        </p:spPr>
        <p:txBody>
          <a:bodyPr wrap="none" rtlCol="0">
            <a:spAutoFit/>
          </a:bodyPr>
          <a:lstStyle/>
          <a:p>
            <a:r>
              <a:rPr kumimoji="1" lang="en-US" altLang="ja-JP" sz="1000">
                <a:latin typeface="+mn-ea"/>
              </a:rPr>
              <a:t>1stPlayable</a:t>
            </a:r>
            <a:r>
              <a:rPr kumimoji="1" lang="ja-JP" altLang="en-US" sz="1000">
                <a:latin typeface="+mn-ea"/>
              </a:rPr>
              <a:t>においては怪獣からの攻撃の際、必ず専用カットシーンとなっていた。</a:t>
            </a:r>
            <a:endParaRPr kumimoji="1" lang="en-US" altLang="ja-JP" sz="1000">
              <a:latin typeface="+mn-ea"/>
            </a:endParaRPr>
          </a:p>
          <a:p>
            <a:r>
              <a:rPr kumimoji="1" lang="en-US" altLang="ja-JP" sz="1000">
                <a:latin typeface="+mn-ea"/>
              </a:rPr>
              <a:t>α1</a:t>
            </a:r>
            <a:r>
              <a:rPr kumimoji="1" lang="ja-JP" altLang="en-US" sz="1000">
                <a:latin typeface="+mn-ea"/>
              </a:rPr>
              <a:t>では、「通常状態」と「激怒状態」で部隊の表現を変更する。</a:t>
            </a:r>
            <a:endParaRPr kumimoji="1" lang="en-US" altLang="ja-JP" sz="1000" dirty="0">
              <a:latin typeface="+mn-ea"/>
            </a:endParaRPr>
          </a:p>
        </p:txBody>
      </p:sp>
      <p:sp>
        <p:nvSpPr>
          <p:cNvPr id="8" name="正方形/長方形 7">
            <a:extLst>
              <a:ext uri="{FF2B5EF4-FFF2-40B4-BE49-F238E27FC236}">
                <a16:creationId xmlns:a16="http://schemas.microsoft.com/office/drawing/2014/main" id="{7E9605F3-9D48-48AF-B5E4-445AD85C2A6B}"/>
              </a:ext>
            </a:extLst>
          </p:cNvPr>
          <p:cNvSpPr/>
          <p:nvPr/>
        </p:nvSpPr>
        <p:spPr>
          <a:xfrm>
            <a:off x="591845" y="2167828"/>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怪獣攻撃カットシーン</a:t>
            </a:r>
          </a:p>
        </p:txBody>
      </p:sp>
      <p:sp>
        <p:nvSpPr>
          <p:cNvPr id="9" name="正方形/長方形 8">
            <a:extLst>
              <a:ext uri="{FF2B5EF4-FFF2-40B4-BE49-F238E27FC236}">
                <a16:creationId xmlns:a16="http://schemas.microsoft.com/office/drawing/2014/main" id="{12538F9D-85FD-426B-BDE3-6F348C3134D7}"/>
              </a:ext>
            </a:extLst>
          </p:cNvPr>
          <p:cNvSpPr/>
          <p:nvPr/>
        </p:nvSpPr>
        <p:spPr>
          <a:xfrm>
            <a:off x="591845" y="346099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sp>
        <p:nvSpPr>
          <p:cNvPr id="10" name="正方形/長方形 9">
            <a:extLst>
              <a:ext uri="{FF2B5EF4-FFF2-40B4-BE49-F238E27FC236}">
                <a16:creationId xmlns:a16="http://schemas.microsoft.com/office/drawing/2014/main" id="{5C43B198-AB18-4626-A0CD-7B837865D1EB}"/>
              </a:ext>
            </a:extLst>
          </p:cNvPr>
          <p:cNvSpPr/>
          <p:nvPr/>
        </p:nvSpPr>
        <p:spPr>
          <a:xfrm>
            <a:off x="2916993" y="3460992"/>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ダメージカットシーン</a:t>
            </a:r>
          </a:p>
        </p:txBody>
      </p:sp>
      <p:sp>
        <p:nvSpPr>
          <p:cNvPr id="12" name="四角形: 角を丸くする 11">
            <a:extLst>
              <a:ext uri="{FF2B5EF4-FFF2-40B4-BE49-F238E27FC236}">
                <a16:creationId xmlns:a16="http://schemas.microsoft.com/office/drawing/2014/main" id="{2554D4BD-4C4A-4CFC-A97D-EE6C095BB274}"/>
              </a:ext>
            </a:extLst>
          </p:cNvPr>
          <p:cNvSpPr/>
          <p:nvPr/>
        </p:nvSpPr>
        <p:spPr>
          <a:xfrm>
            <a:off x="3145119" y="2915273"/>
            <a:ext cx="1048624" cy="2000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激怒状態</a:t>
            </a:r>
          </a:p>
        </p:txBody>
      </p:sp>
      <p:cxnSp>
        <p:nvCxnSpPr>
          <p:cNvPr id="14" name="直線矢印コネクタ 13">
            <a:extLst>
              <a:ext uri="{FF2B5EF4-FFF2-40B4-BE49-F238E27FC236}">
                <a16:creationId xmlns:a16="http://schemas.microsoft.com/office/drawing/2014/main" id="{6DB2767E-253D-4F6E-8BB1-74CD024DAB57}"/>
              </a:ext>
            </a:extLst>
          </p:cNvPr>
          <p:cNvCxnSpPr>
            <a:cxnSpLocks/>
            <a:stCxn id="8" idx="2"/>
            <a:endCxn id="11" idx="0"/>
          </p:cNvCxnSpPr>
          <p:nvPr/>
        </p:nvCxnSpPr>
        <p:spPr>
          <a:xfrm flipH="1">
            <a:off x="1344282" y="2567938"/>
            <a:ext cx="2" cy="34733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a16="http://schemas.microsoft.com/office/drawing/2014/main" id="{CC65C5FD-36A4-4A36-9277-2A9EBE4CE537}"/>
              </a:ext>
            </a:extLst>
          </p:cNvPr>
          <p:cNvSpPr/>
          <p:nvPr/>
        </p:nvSpPr>
        <p:spPr>
          <a:xfrm>
            <a:off x="819970" y="2915274"/>
            <a:ext cx="1048624" cy="2000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通常状態</a:t>
            </a:r>
          </a:p>
        </p:txBody>
      </p:sp>
      <p:cxnSp>
        <p:nvCxnSpPr>
          <p:cNvPr id="15" name="直線矢印コネクタ 14">
            <a:extLst>
              <a:ext uri="{FF2B5EF4-FFF2-40B4-BE49-F238E27FC236}">
                <a16:creationId xmlns:a16="http://schemas.microsoft.com/office/drawing/2014/main" id="{B9093163-C8DA-4070-885C-E7454B0F05BB}"/>
              </a:ext>
            </a:extLst>
          </p:cNvPr>
          <p:cNvCxnSpPr>
            <a:cxnSpLocks/>
            <a:stCxn id="54" idx="2"/>
          </p:cNvCxnSpPr>
          <p:nvPr/>
        </p:nvCxnSpPr>
        <p:spPr>
          <a:xfrm rot="5400000">
            <a:off x="2418956" y="3521754"/>
            <a:ext cx="175802" cy="2325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テキスト ボックス 16">
            <a:extLst>
              <a:ext uri="{FF2B5EF4-FFF2-40B4-BE49-F238E27FC236}">
                <a16:creationId xmlns:a16="http://schemas.microsoft.com/office/drawing/2014/main" id="{CEB89FE7-059A-4EC3-8BE9-0559416DD806}"/>
              </a:ext>
            </a:extLst>
          </p:cNvPr>
          <p:cNvSpPr txBox="1"/>
          <p:nvPr/>
        </p:nvSpPr>
        <p:spPr>
          <a:xfrm>
            <a:off x="536446" y="1246686"/>
            <a:ext cx="1261884" cy="276999"/>
          </a:xfrm>
          <a:prstGeom prst="rect">
            <a:avLst/>
          </a:prstGeom>
          <a:noFill/>
        </p:spPr>
        <p:txBody>
          <a:bodyPr wrap="none" rtlCol="0">
            <a:spAutoFit/>
          </a:bodyPr>
          <a:lstStyle/>
          <a:p>
            <a:r>
              <a:rPr kumimoji="1" lang="ja-JP" altLang="en-US" sz="1200" b="1"/>
              <a:t>○デバフ効果等</a:t>
            </a:r>
            <a:endParaRPr kumimoji="1" lang="en-US" altLang="ja-JP" sz="1200" b="1"/>
          </a:p>
        </p:txBody>
      </p:sp>
      <p:sp>
        <p:nvSpPr>
          <p:cNvPr id="18" name="テキスト ボックス 17">
            <a:extLst>
              <a:ext uri="{FF2B5EF4-FFF2-40B4-BE49-F238E27FC236}">
                <a16:creationId xmlns:a16="http://schemas.microsoft.com/office/drawing/2014/main" id="{2BF2EF31-87EE-4A2D-BCFA-5E079F73D8FA}"/>
              </a:ext>
            </a:extLst>
          </p:cNvPr>
          <p:cNvSpPr txBox="1"/>
          <p:nvPr/>
        </p:nvSpPr>
        <p:spPr>
          <a:xfrm>
            <a:off x="690270" y="1528963"/>
            <a:ext cx="6340197" cy="400110"/>
          </a:xfrm>
          <a:prstGeom prst="rect">
            <a:avLst/>
          </a:prstGeom>
          <a:noFill/>
        </p:spPr>
        <p:txBody>
          <a:bodyPr wrap="none" rtlCol="0">
            <a:spAutoFit/>
          </a:bodyPr>
          <a:lstStyle/>
          <a:p>
            <a:r>
              <a:rPr kumimoji="1" lang="ja-JP" altLang="en-US" sz="1000">
                <a:latin typeface="+mn-ea"/>
              </a:rPr>
              <a:t>怪獣からの攻撃でデバフ効果や状態異常を受けた場合、以下の流れでデバフ演出を行う。</a:t>
            </a:r>
            <a:endParaRPr kumimoji="1" lang="en-US" altLang="ja-JP" sz="1000">
              <a:latin typeface="+mn-ea"/>
            </a:endParaRPr>
          </a:p>
          <a:p>
            <a:r>
              <a:rPr kumimoji="1" lang="ja-JP" altLang="en-US" sz="1000">
                <a:latin typeface="+mn-ea"/>
              </a:rPr>
              <a:t>（怪獣の攻撃でバフはないと想定されるが、もしあった場合はデバフと同じタイミングでバフエフェクト）</a:t>
            </a:r>
            <a:endParaRPr kumimoji="1" lang="en-US" altLang="ja-JP" sz="1000">
              <a:latin typeface="+mn-ea"/>
            </a:endParaRPr>
          </a:p>
        </p:txBody>
      </p:sp>
      <p:sp>
        <p:nvSpPr>
          <p:cNvPr id="23" name="正方形/長方形 22">
            <a:extLst>
              <a:ext uri="{FF2B5EF4-FFF2-40B4-BE49-F238E27FC236}">
                <a16:creationId xmlns:a16="http://schemas.microsoft.com/office/drawing/2014/main" id="{78F97A17-0B9B-457D-98B8-0D3F5FE58FFA}"/>
              </a:ext>
            </a:extLst>
          </p:cNvPr>
          <p:cNvSpPr/>
          <p:nvPr/>
        </p:nvSpPr>
        <p:spPr>
          <a:xfrm>
            <a:off x="591845" y="4206765"/>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ダメージ</a:t>
            </a:r>
          </a:p>
        </p:txBody>
      </p:sp>
      <p:cxnSp>
        <p:nvCxnSpPr>
          <p:cNvPr id="33" name="直線矢印コネクタ 32">
            <a:extLst>
              <a:ext uri="{FF2B5EF4-FFF2-40B4-BE49-F238E27FC236}">
                <a16:creationId xmlns:a16="http://schemas.microsoft.com/office/drawing/2014/main" id="{10A802CA-1793-4A57-BB9A-3D01E2556312}"/>
              </a:ext>
            </a:extLst>
          </p:cNvPr>
          <p:cNvCxnSpPr>
            <a:cxnSpLocks/>
            <a:stCxn id="9" idx="2"/>
            <a:endCxn id="23" idx="0"/>
          </p:cNvCxnSpPr>
          <p:nvPr/>
        </p:nvCxnSpPr>
        <p:spPr>
          <a:xfrm>
            <a:off x="1344283" y="3861102"/>
            <a:ext cx="0"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587DC4B-6E27-4A16-AD12-6E3CFA74302D}"/>
              </a:ext>
            </a:extLst>
          </p:cNvPr>
          <p:cNvSpPr/>
          <p:nvPr/>
        </p:nvSpPr>
        <p:spPr>
          <a:xfrm>
            <a:off x="591845" y="4948031"/>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デバフエフェクト・</a:t>
            </a:r>
            <a:endParaRPr kumimoji="1" lang="en-US" altLang="ja-JP" sz="1000">
              <a:solidFill>
                <a:schemeClr val="bg1"/>
              </a:solidFill>
            </a:endParaRPr>
          </a:p>
          <a:p>
            <a:pPr algn="ctr"/>
            <a:r>
              <a:rPr kumimoji="1" lang="ja-JP" altLang="en-US" sz="1000">
                <a:solidFill>
                  <a:schemeClr val="bg1"/>
                </a:solidFill>
              </a:rPr>
              <a:t>状態異常モーション</a:t>
            </a:r>
          </a:p>
        </p:txBody>
      </p:sp>
      <p:cxnSp>
        <p:nvCxnSpPr>
          <p:cNvPr id="37" name="直線矢印コネクタ 36">
            <a:extLst>
              <a:ext uri="{FF2B5EF4-FFF2-40B4-BE49-F238E27FC236}">
                <a16:creationId xmlns:a16="http://schemas.microsoft.com/office/drawing/2014/main" id="{74C3C67C-2D2A-4B00-9BBF-E9E7ECCCEF17}"/>
              </a:ext>
            </a:extLst>
          </p:cNvPr>
          <p:cNvCxnSpPr>
            <a:cxnSpLocks/>
            <a:stCxn id="23" idx="2"/>
            <a:endCxn id="36" idx="0"/>
          </p:cNvCxnSpPr>
          <p:nvPr/>
        </p:nvCxnSpPr>
        <p:spPr>
          <a:xfrm>
            <a:off x="1344283" y="4596427"/>
            <a:ext cx="0" cy="35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14">
            <a:extLst>
              <a:ext uri="{FF2B5EF4-FFF2-40B4-BE49-F238E27FC236}">
                <a16:creationId xmlns:a16="http://schemas.microsoft.com/office/drawing/2014/main" id="{FED1C662-C5C6-4F72-BE96-DEB69230728A}"/>
              </a:ext>
            </a:extLst>
          </p:cNvPr>
          <p:cNvCxnSpPr>
            <a:cxnSpLocks/>
            <a:stCxn id="8" idx="2"/>
            <a:endCxn id="12" idx="0"/>
          </p:cNvCxnSpPr>
          <p:nvPr/>
        </p:nvCxnSpPr>
        <p:spPr>
          <a:xfrm rot="16200000" flipH="1">
            <a:off x="2333190" y="1579031"/>
            <a:ext cx="347335" cy="232514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BB5EB8-1F53-4E53-AA4A-EDDBC431A3CD}"/>
              </a:ext>
            </a:extLst>
          </p:cNvPr>
          <p:cNvCxnSpPr>
            <a:cxnSpLocks/>
            <a:stCxn id="11" idx="2"/>
            <a:endCxn id="9" idx="0"/>
          </p:cNvCxnSpPr>
          <p:nvPr/>
        </p:nvCxnSpPr>
        <p:spPr>
          <a:xfrm>
            <a:off x="1344282" y="3115329"/>
            <a:ext cx="1"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916F3E91-05A4-43EE-9B0C-2E961F845A1E}"/>
              </a:ext>
            </a:extLst>
          </p:cNvPr>
          <p:cNvCxnSpPr>
            <a:cxnSpLocks/>
            <a:stCxn id="12" idx="2"/>
            <a:endCxn id="10" idx="0"/>
          </p:cNvCxnSpPr>
          <p:nvPr/>
        </p:nvCxnSpPr>
        <p:spPr>
          <a:xfrm>
            <a:off x="3669431" y="3115328"/>
            <a:ext cx="1" cy="345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AB113C0D-EE04-47EA-B2FB-A9D085183FB5}"/>
              </a:ext>
            </a:extLst>
          </p:cNvPr>
          <p:cNvSpPr/>
          <p:nvPr/>
        </p:nvSpPr>
        <p:spPr>
          <a:xfrm>
            <a:off x="2916993" y="4196317"/>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cxnSp>
        <p:nvCxnSpPr>
          <p:cNvPr id="56" name="直線矢印コネクタ 55">
            <a:extLst>
              <a:ext uri="{FF2B5EF4-FFF2-40B4-BE49-F238E27FC236}">
                <a16:creationId xmlns:a16="http://schemas.microsoft.com/office/drawing/2014/main" id="{C057AF1D-88AE-4EDB-BC88-F1ACE6F9DD5D}"/>
              </a:ext>
            </a:extLst>
          </p:cNvPr>
          <p:cNvCxnSpPr>
            <a:cxnSpLocks/>
            <a:stCxn id="10" idx="2"/>
            <a:endCxn id="54" idx="0"/>
          </p:cNvCxnSpPr>
          <p:nvPr/>
        </p:nvCxnSpPr>
        <p:spPr>
          <a:xfrm flipH="1">
            <a:off x="3669431" y="3861102"/>
            <a:ext cx="1" cy="335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A41AD0CD-7E08-474D-845F-E826153F0A07}"/>
              </a:ext>
            </a:extLst>
          </p:cNvPr>
          <p:cNvSpPr txBox="1"/>
          <p:nvPr/>
        </p:nvSpPr>
        <p:spPr>
          <a:xfrm>
            <a:off x="4572000" y="2090884"/>
            <a:ext cx="2800767" cy="276999"/>
          </a:xfrm>
          <a:prstGeom prst="rect">
            <a:avLst/>
          </a:prstGeom>
          <a:noFill/>
        </p:spPr>
        <p:txBody>
          <a:bodyPr wrap="none" rtlCol="0">
            <a:spAutoFit/>
          </a:bodyPr>
          <a:lstStyle/>
          <a:p>
            <a:r>
              <a:rPr kumimoji="1" lang="ja-JP" altLang="en-US" sz="1200" b="1"/>
              <a:t>○通常カメラによるダメージについて</a:t>
            </a:r>
            <a:endParaRPr kumimoji="1" lang="en-US" altLang="ja-JP" sz="1200" b="1"/>
          </a:p>
        </p:txBody>
      </p:sp>
      <p:sp>
        <p:nvSpPr>
          <p:cNvPr id="61" name="テキスト ボックス 60">
            <a:extLst>
              <a:ext uri="{FF2B5EF4-FFF2-40B4-BE49-F238E27FC236}">
                <a16:creationId xmlns:a16="http://schemas.microsoft.com/office/drawing/2014/main" id="{F776C4C8-AD9F-4B2F-97BA-C1538E14C169}"/>
              </a:ext>
            </a:extLst>
          </p:cNvPr>
          <p:cNvSpPr txBox="1"/>
          <p:nvPr/>
        </p:nvSpPr>
        <p:spPr>
          <a:xfrm>
            <a:off x="4785495" y="2408232"/>
            <a:ext cx="954107" cy="246221"/>
          </a:xfrm>
          <a:prstGeom prst="rect">
            <a:avLst/>
          </a:prstGeom>
          <a:noFill/>
        </p:spPr>
        <p:txBody>
          <a:bodyPr wrap="none" rtlCol="0">
            <a:spAutoFit/>
          </a:bodyPr>
          <a:lstStyle/>
          <a:p>
            <a:r>
              <a:rPr kumimoji="1" lang="ja-JP" altLang="en-US" sz="1000" b="1">
                <a:latin typeface="+mn-ea"/>
              </a:rPr>
              <a:t>・モーション</a:t>
            </a:r>
            <a:endParaRPr kumimoji="1" lang="en-US" altLang="ja-JP" sz="1000" b="1">
              <a:latin typeface="+mn-ea"/>
            </a:endParaRPr>
          </a:p>
        </p:txBody>
      </p:sp>
      <p:sp>
        <p:nvSpPr>
          <p:cNvPr id="62" name="テキスト ボックス 61">
            <a:extLst>
              <a:ext uri="{FF2B5EF4-FFF2-40B4-BE49-F238E27FC236}">
                <a16:creationId xmlns:a16="http://schemas.microsoft.com/office/drawing/2014/main" id="{189A926E-08C7-44D8-AECA-6C1F04F75383}"/>
              </a:ext>
            </a:extLst>
          </p:cNvPr>
          <p:cNvSpPr txBox="1"/>
          <p:nvPr/>
        </p:nvSpPr>
        <p:spPr>
          <a:xfrm>
            <a:off x="4995241" y="2662585"/>
            <a:ext cx="3262432" cy="553998"/>
          </a:xfrm>
          <a:prstGeom prst="rect">
            <a:avLst/>
          </a:prstGeom>
          <a:noFill/>
        </p:spPr>
        <p:txBody>
          <a:bodyPr wrap="none" rtlCol="0">
            <a:spAutoFit/>
          </a:bodyPr>
          <a:lstStyle/>
          <a:p>
            <a:r>
              <a:rPr kumimoji="1" lang="ja-JP" altLang="en-US" sz="1000">
                <a:latin typeface="+mn-ea"/>
              </a:rPr>
              <a:t>想定ではモーションには２種類ある想定。</a:t>
            </a:r>
            <a:endParaRPr kumimoji="1" lang="en-US" altLang="ja-JP" sz="1000">
              <a:latin typeface="+mn-ea"/>
            </a:endParaRPr>
          </a:p>
          <a:p>
            <a:r>
              <a:rPr kumimoji="1" lang="ja-JP" altLang="en-US" sz="1000">
                <a:latin typeface="+mn-ea"/>
              </a:rPr>
              <a:t>またキャラ毎に若干のズレを用意し、ぴったり同時に</a:t>
            </a:r>
            <a:endParaRPr kumimoji="1" lang="en-US" altLang="ja-JP" sz="1000">
              <a:latin typeface="+mn-ea"/>
            </a:endParaRPr>
          </a:p>
          <a:p>
            <a:r>
              <a:rPr kumimoji="1" lang="ja-JP" altLang="en-US" sz="1000">
                <a:latin typeface="+mn-ea"/>
              </a:rPr>
              <a:t>ならないようにする。</a:t>
            </a:r>
            <a:endParaRPr kumimoji="1" lang="en-US" altLang="ja-JP" sz="1000">
              <a:latin typeface="+mn-ea"/>
            </a:endParaRPr>
          </a:p>
        </p:txBody>
      </p:sp>
      <p:sp>
        <p:nvSpPr>
          <p:cNvPr id="63" name="テキスト ボックス 62">
            <a:extLst>
              <a:ext uri="{FF2B5EF4-FFF2-40B4-BE49-F238E27FC236}">
                <a16:creationId xmlns:a16="http://schemas.microsoft.com/office/drawing/2014/main" id="{BAD119BB-F5BB-4E43-AD38-5B89D9F4A55B}"/>
              </a:ext>
            </a:extLst>
          </p:cNvPr>
          <p:cNvSpPr txBox="1"/>
          <p:nvPr/>
        </p:nvSpPr>
        <p:spPr>
          <a:xfrm>
            <a:off x="4995241" y="3243002"/>
            <a:ext cx="65594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．通常</a:t>
            </a:r>
            <a:endParaRPr kumimoji="1" lang="en-US" altLang="ja-JP" sz="1000" b="1">
              <a:latin typeface="+mn-ea"/>
            </a:endParaRPr>
          </a:p>
        </p:txBody>
      </p:sp>
      <p:sp>
        <p:nvSpPr>
          <p:cNvPr id="64" name="テキスト ボックス 63">
            <a:extLst>
              <a:ext uri="{FF2B5EF4-FFF2-40B4-BE49-F238E27FC236}">
                <a16:creationId xmlns:a16="http://schemas.microsoft.com/office/drawing/2014/main" id="{7EFA04F0-DE91-4581-ABD7-734F0A8E5F80}"/>
              </a:ext>
            </a:extLst>
          </p:cNvPr>
          <p:cNvSpPr txBox="1"/>
          <p:nvPr/>
        </p:nvSpPr>
        <p:spPr>
          <a:xfrm>
            <a:off x="4993693" y="4267773"/>
            <a:ext cx="655949"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．転び</a:t>
            </a:r>
            <a:endParaRPr kumimoji="1" lang="en-US" altLang="ja-JP" sz="1000" b="1">
              <a:latin typeface="+mn-ea"/>
            </a:endParaRPr>
          </a:p>
        </p:txBody>
      </p:sp>
      <p:sp>
        <p:nvSpPr>
          <p:cNvPr id="65" name="テキスト ボックス 64">
            <a:extLst>
              <a:ext uri="{FF2B5EF4-FFF2-40B4-BE49-F238E27FC236}">
                <a16:creationId xmlns:a16="http://schemas.microsoft.com/office/drawing/2014/main" id="{53B1DA66-9A33-4443-9A85-2A01CECA9892}"/>
              </a:ext>
            </a:extLst>
          </p:cNvPr>
          <p:cNvSpPr txBox="1"/>
          <p:nvPr/>
        </p:nvSpPr>
        <p:spPr>
          <a:xfrm>
            <a:off x="5142073" y="3489223"/>
            <a:ext cx="3390672" cy="707886"/>
          </a:xfrm>
          <a:prstGeom prst="rect">
            <a:avLst/>
          </a:prstGeom>
          <a:noFill/>
        </p:spPr>
        <p:txBody>
          <a:bodyPr wrap="none" rtlCol="0">
            <a:spAutoFit/>
          </a:bodyPr>
          <a:lstStyle/>
          <a:p>
            <a:r>
              <a:rPr kumimoji="1" lang="en-US" altLang="ja-JP" sz="1000">
                <a:latin typeface="+mn-ea"/>
              </a:rPr>
              <a:t>1st</a:t>
            </a:r>
            <a:r>
              <a:rPr kumimoji="1" lang="ja-JP" altLang="en-US" sz="1000">
                <a:latin typeface="+mn-ea"/>
              </a:rPr>
              <a:t>のダメージカットシーンのように何かを防ぐ感じの</a:t>
            </a:r>
            <a:endParaRPr kumimoji="1" lang="en-US" altLang="ja-JP" sz="1000">
              <a:latin typeface="+mn-ea"/>
            </a:endParaRPr>
          </a:p>
          <a:p>
            <a:r>
              <a:rPr kumimoji="1" lang="ja-JP" altLang="en-US" sz="1000">
                <a:latin typeface="+mn-ea"/>
              </a:rPr>
              <a:t>ループモーション。</a:t>
            </a:r>
            <a:endParaRPr kumimoji="1" lang="en-US" altLang="ja-JP" sz="1000">
              <a:latin typeface="+mn-ea"/>
            </a:endParaRPr>
          </a:p>
          <a:p>
            <a:r>
              <a:rPr kumimoji="1" lang="ja-JP" altLang="en-US" sz="1000">
                <a:latin typeface="+mn-ea"/>
              </a:rPr>
              <a:t>最初のダメージ発生から、最後のダメージ発生までの間</a:t>
            </a:r>
            <a:endParaRPr kumimoji="1" lang="en-US" altLang="ja-JP" sz="1000">
              <a:latin typeface="+mn-ea"/>
            </a:endParaRPr>
          </a:p>
          <a:p>
            <a:r>
              <a:rPr kumimoji="1" lang="ja-JP" altLang="en-US" sz="1000">
                <a:latin typeface="+mn-ea"/>
              </a:rPr>
              <a:t>ループ再生する。（前後にマージンが必要）</a:t>
            </a:r>
            <a:endParaRPr kumimoji="1" lang="en-US" altLang="ja-JP" sz="1000">
              <a:latin typeface="+mn-ea"/>
            </a:endParaRPr>
          </a:p>
        </p:txBody>
      </p:sp>
      <p:sp>
        <p:nvSpPr>
          <p:cNvPr id="66" name="テキスト ボックス 65">
            <a:extLst>
              <a:ext uri="{FF2B5EF4-FFF2-40B4-BE49-F238E27FC236}">
                <a16:creationId xmlns:a16="http://schemas.microsoft.com/office/drawing/2014/main" id="{88ECAFC8-4D42-4174-8189-8144D9195772}"/>
              </a:ext>
            </a:extLst>
          </p:cNvPr>
          <p:cNvSpPr txBox="1"/>
          <p:nvPr/>
        </p:nvSpPr>
        <p:spPr>
          <a:xfrm>
            <a:off x="5122139" y="4540413"/>
            <a:ext cx="2621230" cy="553998"/>
          </a:xfrm>
          <a:prstGeom prst="rect">
            <a:avLst/>
          </a:prstGeom>
          <a:noFill/>
        </p:spPr>
        <p:txBody>
          <a:bodyPr wrap="none" rtlCol="0">
            <a:spAutoFit/>
          </a:bodyPr>
          <a:lstStyle/>
          <a:p>
            <a:r>
              <a:rPr kumimoji="1" lang="ja-JP" altLang="en-US" sz="1000">
                <a:latin typeface="+mn-ea"/>
              </a:rPr>
              <a:t>衝撃フラグを持つ攻撃の際のモーション。</a:t>
            </a:r>
            <a:endParaRPr kumimoji="1" lang="en-US" altLang="ja-JP" sz="1000">
              <a:latin typeface="+mn-ea"/>
            </a:endParaRPr>
          </a:p>
          <a:p>
            <a:r>
              <a:rPr kumimoji="1" lang="ja-JP" altLang="en-US" sz="1000">
                <a:latin typeface="+mn-ea"/>
              </a:rPr>
              <a:t>該当のダメージ発生の際に転び。</a:t>
            </a:r>
            <a:endParaRPr kumimoji="1" lang="en-US" altLang="ja-JP" sz="1000">
              <a:latin typeface="+mn-ea"/>
            </a:endParaRPr>
          </a:p>
          <a:p>
            <a:r>
              <a:rPr kumimoji="1" lang="ja-JP" altLang="en-US" sz="1000">
                <a:latin typeface="+mn-ea"/>
              </a:rPr>
              <a:t>全てのダメージが終了したら立ち上がる。</a:t>
            </a:r>
            <a:endParaRPr kumimoji="1" lang="en-US" altLang="ja-JP" sz="1000">
              <a:latin typeface="+mn-ea"/>
            </a:endParaRPr>
          </a:p>
        </p:txBody>
      </p:sp>
      <p:sp>
        <p:nvSpPr>
          <p:cNvPr id="68" name="吹き出し: 角を丸めた四角形 67">
            <a:extLst>
              <a:ext uri="{FF2B5EF4-FFF2-40B4-BE49-F238E27FC236}">
                <a16:creationId xmlns:a16="http://schemas.microsoft.com/office/drawing/2014/main" id="{4E7C79DA-980E-4923-92AC-A44EE1F71A56}"/>
              </a:ext>
            </a:extLst>
          </p:cNvPr>
          <p:cNvSpPr/>
          <p:nvPr/>
        </p:nvSpPr>
        <p:spPr>
          <a:xfrm>
            <a:off x="1446349" y="5523942"/>
            <a:ext cx="2223082" cy="612557"/>
          </a:xfrm>
          <a:prstGeom prst="wedgeRoundRectCallout">
            <a:avLst>
              <a:gd name="adj1" fmla="val -39394"/>
              <a:gd name="adj2" fmla="val -78559"/>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a:solidFill>
                  <a:schemeClr val="tx1"/>
                </a:solidFill>
              </a:rPr>
              <a:t>メモ</a:t>
            </a:r>
            <a:endParaRPr kumimoji="1" lang="en-US" altLang="ja-JP" sz="1000" b="1">
              <a:solidFill>
                <a:schemeClr val="tx1"/>
              </a:solidFill>
            </a:endParaRPr>
          </a:p>
          <a:p>
            <a:r>
              <a:rPr kumimoji="1" lang="en-US" altLang="ja-JP" sz="1000">
                <a:solidFill>
                  <a:schemeClr val="tx1"/>
                </a:solidFill>
              </a:rPr>
              <a:t>1/24</a:t>
            </a:r>
            <a:r>
              <a:rPr kumimoji="1" lang="ja-JP" altLang="en-US" sz="1000">
                <a:solidFill>
                  <a:schemeClr val="tx1"/>
                </a:solidFill>
              </a:rPr>
              <a:t>の打合せでデバフモーション不要と話したが、ここで必要かも</a:t>
            </a:r>
          </a:p>
        </p:txBody>
      </p:sp>
    </p:spTree>
    <p:extLst>
      <p:ext uri="{BB962C8B-B14F-4D97-AF65-F5344CB8AC3E}">
        <p14:creationId xmlns:p14="http://schemas.microsoft.com/office/powerpoint/2010/main" val="1688129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53</a:t>
            </a:fld>
            <a:endParaRPr kumimoji="1" lang="ja-JP" altLang="en-US"/>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テキスト ボックス 16">
            <a:extLst>
              <a:ext uri="{FF2B5EF4-FFF2-40B4-BE49-F238E27FC236}">
                <a16:creationId xmlns:a16="http://schemas.microsoft.com/office/drawing/2014/main" id="{CEB89FE7-059A-4EC3-8BE9-0559416DD806}"/>
              </a:ext>
            </a:extLst>
          </p:cNvPr>
          <p:cNvSpPr txBox="1"/>
          <p:nvPr/>
        </p:nvSpPr>
        <p:spPr>
          <a:xfrm>
            <a:off x="536446" y="532840"/>
            <a:ext cx="3377848" cy="276999"/>
          </a:xfrm>
          <a:prstGeom prst="rect">
            <a:avLst/>
          </a:prstGeom>
          <a:noFill/>
        </p:spPr>
        <p:txBody>
          <a:bodyPr wrap="none" rtlCol="0">
            <a:spAutoFit/>
          </a:bodyPr>
          <a:lstStyle/>
          <a:p>
            <a:r>
              <a:rPr kumimoji="1" lang="ja-JP" altLang="en-US" sz="1200" b="1"/>
              <a:t>○通常カメラによるダメージについて</a:t>
            </a:r>
            <a:r>
              <a:rPr kumimoji="1" lang="ja-JP" altLang="en-US" sz="800" b="1"/>
              <a:t>（つづき）</a:t>
            </a:r>
            <a:endParaRPr kumimoji="1" lang="en-US" altLang="ja-JP" sz="1200" b="1"/>
          </a:p>
        </p:txBody>
      </p:sp>
      <p:sp>
        <p:nvSpPr>
          <p:cNvPr id="61" name="テキスト ボックス 60">
            <a:extLst>
              <a:ext uri="{FF2B5EF4-FFF2-40B4-BE49-F238E27FC236}">
                <a16:creationId xmlns:a16="http://schemas.microsoft.com/office/drawing/2014/main" id="{F776C4C8-AD9F-4B2F-97BA-C1538E14C169}"/>
              </a:ext>
            </a:extLst>
          </p:cNvPr>
          <p:cNvSpPr txBox="1"/>
          <p:nvPr/>
        </p:nvSpPr>
        <p:spPr>
          <a:xfrm>
            <a:off x="749941" y="864823"/>
            <a:ext cx="1338828" cy="246221"/>
          </a:xfrm>
          <a:prstGeom prst="rect">
            <a:avLst/>
          </a:prstGeom>
          <a:noFill/>
        </p:spPr>
        <p:txBody>
          <a:bodyPr wrap="none" rtlCol="0">
            <a:spAutoFit/>
          </a:bodyPr>
          <a:lstStyle/>
          <a:p>
            <a:r>
              <a:rPr kumimoji="1" lang="ja-JP" altLang="en-US" sz="1000" b="1">
                <a:latin typeface="+mn-ea"/>
              </a:rPr>
              <a:t>・エフェクトタイプ</a:t>
            </a:r>
            <a:endParaRPr kumimoji="1" lang="en-US" altLang="ja-JP" sz="1000" b="1">
              <a:latin typeface="+mn-ea"/>
            </a:endParaRPr>
          </a:p>
        </p:txBody>
      </p:sp>
      <p:sp>
        <p:nvSpPr>
          <p:cNvPr id="62" name="テキスト ボックス 61">
            <a:extLst>
              <a:ext uri="{FF2B5EF4-FFF2-40B4-BE49-F238E27FC236}">
                <a16:creationId xmlns:a16="http://schemas.microsoft.com/office/drawing/2014/main" id="{189A926E-08C7-44D8-AECA-6C1F04F75383}"/>
              </a:ext>
            </a:extLst>
          </p:cNvPr>
          <p:cNvSpPr txBox="1"/>
          <p:nvPr/>
        </p:nvSpPr>
        <p:spPr>
          <a:xfrm>
            <a:off x="959687" y="1119176"/>
            <a:ext cx="2701381" cy="246221"/>
          </a:xfrm>
          <a:prstGeom prst="rect">
            <a:avLst/>
          </a:prstGeom>
          <a:noFill/>
        </p:spPr>
        <p:txBody>
          <a:bodyPr wrap="none" rtlCol="0">
            <a:spAutoFit/>
          </a:bodyPr>
          <a:lstStyle/>
          <a:p>
            <a:r>
              <a:rPr kumimoji="1" lang="ja-JP" altLang="en-US" sz="1000">
                <a:latin typeface="+mn-ea"/>
              </a:rPr>
              <a:t>エフェクトにも再生方法は</a:t>
            </a:r>
            <a:r>
              <a:rPr kumimoji="1" lang="en-US" altLang="ja-JP" sz="1000">
                <a:latin typeface="+mn-ea"/>
              </a:rPr>
              <a:t>2</a:t>
            </a:r>
            <a:r>
              <a:rPr kumimoji="1" lang="ja-JP" altLang="en-US" sz="1000">
                <a:latin typeface="+mn-ea"/>
              </a:rPr>
              <a:t>種類ある想定。</a:t>
            </a:r>
            <a:endParaRPr kumimoji="1" lang="en-US" altLang="ja-JP" sz="1000">
              <a:latin typeface="+mn-ea"/>
            </a:endParaRPr>
          </a:p>
        </p:txBody>
      </p:sp>
      <p:sp>
        <p:nvSpPr>
          <p:cNvPr id="32" name="テキスト ボックス 31">
            <a:extLst>
              <a:ext uri="{FF2B5EF4-FFF2-40B4-BE49-F238E27FC236}">
                <a16:creationId xmlns:a16="http://schemas.microsoft.com/office/drawing/2014/main" id="{86C9D6E7-F1EC-4859-800A-95D05C5CC0C0}"/>
              </a:ext>
            </a:extLst>
          </p:cNvPr>
          <p:cNvSpPr txBox="1"/>
          <p:nvPr/>
        </p:nvSpPr>
        <p:spPr>
          <a:xfrm>
            <a:off x="961235" y="1365397"/>
            <a:ext cx="91242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．都度再生</a:t>
            </a:r>
            <a:endParaRPr kumimoji="1" lang="en-US" altLang="ja-JP" sz="1000" b="1">
              <a:latin typeface="+mn-ea"/>
            </a:endParaRPr>
          </a:p>
        </p:txBody>
      </p:sp>
      <p:sp>
        <p:nvSpPr>
          <p:cNvPr id="34" name="テキスト ボックス 33">
            <a:extLst>
              <a:ext uri="{FF2B5EF4-FFF2-40B4-BE49-F238E27FC236}">
                <a16:creationId xmlns:a16="http://schemas.microsoft.com/office/drawing/2014/main" id="{24CBE003-788D-4DD5-A232-85F75BEF4B9D}"/>
              </a:ext>
            </a:extLst>
          </p:cNvPr>
          <p:cNvSpPr txBox="1"/>
          <p:nvPr/>
        </p:nvSpPr>
        <p:spPr>
          <a:xfrm>
            <a:off x="959687" y="2286761"/>
            <a:ext cx="912429"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．初期再生</a:t>
            </a:r>
            <a:endParaRPr kumimoji="1" lang="en-US" altLang="ja-JP" sz="1000" b="1">
              <a:latin typeface="+mn-ea"/>
            </a:endParaRPr>
          </a:p>
        </p:txBody>
      </p:sp>
      <p:sp>
        <p:nvSpPr>
          <p:cNvPr id="35" name="テキスト ボックス 34">
            <a:extLst>
              <a:ext uri="{FF2B5EF4-FFF2-40B4-BE49-F238E27FC236}">
                <a16:creationId xmlns:a16="http://schemas.microsoft.com/office/drawing/2014/main" id="{B336BD78-2858-4071-9A9C-54916C793A1E}"/>
              </a:ext>
            </a:extLst>
          </p:cNvPr>
          <p:cNvSpPr txBox="1"/>
          <p:nvPr/>
        </p:nvSpPr>
        <p:spPr>
          <a:xfrm>
            <a:off x="1108067" y="1611618"/>
            <a:ext cx="4801314" cy="553998"/>
          </a:xfrm>
          <a:prstGeom prst="rect">
            <a:avLst/>
          </a:prstGeom>
          <a:noFill/>
        </p:spPr>
        <p:txBody>
          <a:bodyPr wrap="none" rtlCol="0">
            <a:spAutoFit/>
          </a:bodyPr>
          <a:lstStyle/>
          <a:p>
            <a:r>
              <a:rPr kumimoji="1" lang="ja-JP" altLang="en-US" sz="1000">
                <a:latin typeface="+mn-ea"/>
              </a:rPr>
              <a:t>ダメージ発生ごとに再生するパターン。</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爪の２連続攻撃で、ダメージ発生ごとに斬撃用ダメージエフェクトを再生する。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8D2758D4-F5BC-4298-8010-F544BFB82728}"/>
              </a:ext>
            </a:extLst>
          </p:cNvPr>
          <p:cNvSpPr txBox="1"/>
          <p:nvPr/>
        </p:nvSpPr>
        <p:spPr>
          <a:xfrm>
            <a:off x="1088133" y="2559401"/>
            <a:ext cx="4673074" cy="707886"/>
          </a:xfrm>
          <a:prstGeom prst="rect">
            <a:avLst/>
          </a:prstGeom>
          <a:noFill/>
        </p:spPr>
        <p:txBody>
          <a:bodyPr wrap="none" rtlCol="0">
            <a:spAutoFit/>
          </a:bodyPr>
          <a:lstStyle/>
          <a:p>
            <a:r>
              <a:rPr kumimoji="1" lang="ja-JP" altLang="en-US" sz="1000">
                <a:latin typeface="+mn-ea"/>
              </a:rPr>
              <a:t>最初のダメージ発生で再生するパターン。</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炎攻撃で、最初のダメージ発生のときに再生し、その後、部隊をなめるように</a:t>
            </a:r>
            <a:endParaRPr kumimoji="1" lang="en-US" altLang="ja-JP" sz="1000">
              <a:latin typeface="+mn-ea"/>
            </a:endParaRPr>
          </a:p>
          <a:p>
            <a:r>
              <a:rPr kumimoji="1" lang="ja-JP" altLang="en-US" sz="1000">
                <a:latin typeface="+mn-ea"/>
              </a:rPr>
              <a:t>炎が走っていく。</a:t>
            </a:r>
            <a:endParaRPr kumimoji="1" lang="en-US" altLang="ja-JP" sz="1000">
              <a:latin typeface="+mn-ea"/>
            </a:endParaRPr>
          </a:p>
        </p:txBody>
      </p:sp>
      <p:sp>
        <p:nvSpPr>
          <p:cNvPr id="39" name="テキスト ボックス 38">
            <a:extLst>
              <a:ext uri="{FF2B5EF4-FFF2-40B4-BE49-F238E27FC236}">
                <a16:creationId xmlns:a16="http://schemas.microsoft.com/office/drawing/2014/main" id="{F7D3EBE4-6882-46B7-AEEA-27A7D8CBBC4B}"/>
              </a:ext>
            </a:extLst>
          </p:cNvPr>
          <p:cNvSpPr txBox="1"/>
          <p:nvPr/>
        </p:nvSpPr>
        <p:spPr>
          <a:xfrm>
            <a:off x="749941" y="3377643"/>
            <a:ext cx="1467068" cy="246221"/>
          </a:xfrm>
          <a:prstGeom prst="rect">
            <a:avLst/>
          </a:prstGeom>
          <a:noFill/>
        </p:spPr>
        <p:txBody>
          <a:bodyPr wrap="none" rtlCol="0">
            <a:spAutoFit/>
          </a:bodyPr>
          <a:lstStyle/>
          <a:p>
            <a:r>
              <a:rPr kumimoji="1" lang="ja-JP" altLang="en-US" sz="1000" b="1">
                <a:latin typeface="+mn-ea"/>
              </a:rPr>
              <a:t>・エフェクトパターン</a:t>
            </a:r>
            <a:endParaRPr kumimoji="1" lang="en-US" altLang="ja-JP" sz="1000" b="1">
              <a:latin typeface="+mn-ea"/>
            </a:endParaRPr>
          </a:p>
        </p:txBody>
      </p:sp>
      <p:sp>
        <p:nvSpPr>
          <p:cNvPr id="41" name="テキスト ボックス 40">
            <a:extLst>
              <a:ext uri="{FF2B5EF4-FFF2-40B4-BE49-F238E27FC236}">
                <a16:creationId xmlns:a16="http://schemas.microsoft.com/office/drawing/2014/main" id="{41C03EE8-4597-4751-A87E-F18E0B343950}"/>
              </a:ext>
            </a:extLst>
          </p:cNvPr>
          <p:cNvSpPr txBox="1"/>
          <p:nvPr/>
        </p:nvSpPr>
        <p:spPr>
          <a:xfrm>
            <a:off x="959687" y="3631996"/>
            <a:ext cx="6083717" cy="400110"/>
          </a:xfrm>
          <a:prstGeom prst="rect">
            <a:avLst/>
          </a:prstGeom>
          <a:noFill/>
        </p:spPr>
        <p:txBody>
          <a:bodyPr wrap="none" rtlCol="0">
            <a:spAutoFit/>
          </a:bodyPr>
          <a:lstStyle/>
          <a:p>
            <a:r>
              <a:rPr kumimoji="1" lang="ja-JP" altLang="en-US" sz="1000">
                <a:latin typeface="+mn-ea"/>
              </a:rPr>
              <a:t>エフェクトは怪獣のすべての攻撃に独自のものを持つわけではなく、大きなカテゴリごとに用意する。</a:t>
            </a:r>
            <a:endParaRPr kumimoji="1" lang="en-US" altLang="ja-JP" sz="1000">
              <a:latin typeface="+mn-ea"/>
            </a:endParaRPr>
          </a:p>
          <a:p>
            <a:r>
              <a:rPr kumimoji="1" lang="ja-JP" altLang="en-US" sz="1000">
                <a:latin typeface="+mn-ea"/>
              </a:rPr>
              <a:t>怪獣の攻撃のパラメータとして指定する必要がある。</a:t>
            </a:r>
            <a:endParaRPr kumimoji="1" lang="en-US" altLang="ja-JP" sz="1000">
              <a:latin typeface="+mn-ea"/>
            </a:endParaRPr>
          </a:p>
        </p:txBody>
      </p:sp>
      <p:graphicFrame>
        <p:nvGraphicFramePr>
          <p:cNvPr id="2" name="表 2">
            <a:extLst>
              <a:ext uri="{FF2B5EF4-FFF2-40B4-BE49-F238E27FC236}">
                <a16:creationId xmlns:a16="http://schemas.microsoft.com/office/drawing/2014/main" id="{9D72E515-1CEE-4FA2-95A2-F32FFC842A47}"/>
              </a:ext>
            </a:extLst>
          </p:cNvPr>
          <p:cNvGraphicFramePr>
            <a:graphicFrameLocks noGrp="1"/>
          </p:cNvGraphicFramePr>
          <p:nvPr/>
        </p:nvGraphicFramePr>
        <p:xfrm>
          <a:off x="990600" y="4082117"/>
          <a:ext cx="2132965" cy="16154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2636158338"/>
                    </a:ext>
                  </a:extLst>
                </a:gridCol>
                <a:gridCol w="852805">
                  <a:extLst>
                    <a:ext uri="{9D8B030D-6E8A-4147-A177-3AD203B41FA5}">
                      <a16:colId xmlns:a16="http://schemas.microsoft.com/office/drawing/2014/main" val="3710575127"/>
                    </a:ext>
                  </a:extLst>
                </a:gridCol>
                <a:gridCol w="852805">
                  <a:extLst>
                    <a:ext uri="{9D8B030D-6E8A-4147-A177-3AD203B41FA5}">
                      <a16:colId xmlns:a16="http://schemas.microsoft.com/office/drawing/2014/main" val="1292205047"/>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エフェクト</a:t>
                      </a:r>
                      <a:endParaRPr kumimoji="1" lang="en-US" altLang="ja-JP" sz="1000"/>
                    </a:p>
                    <a:p>
                      <a:r>
                        <a:rPr kumimoji="1" lang="ja-JP" altLang="en-US" sz="1000"/>
                        <a:t>タイプ</a:t>
                      </a:r>
                    </a:p>
                  </a:txBody>
                  <a:tcPr/>
                </a:tc>
                <a:tc>
                  <a:txBody>
                    <a:bodyPr/>
                    <a:lstStyle/>
                    <a:p>
                      <a:r>
                        <a:rPr kumimoji="1" lang="ja-JP" altLang="en-US" sz="1000"/>
                        <a:t>エフェクト</a:t>
                      </a:r>
                      <a:endParaRPr kumimoji="1" lang="en-US" altLang="ja-JP" sz="1000"/>
                    </a:p>
                    <a:p>
                      <a:r>
                        <a:rPr kumimoji="1" lang="ja-JP" altLang="en-US" sz="1000"/>
                        <a:t>パターン</a:t>
                      </a:r>
                    </a:p>
                  </a:txBody>
                  <a:tcPr/>
                </a:tc>
                <a:extLst>
                  <a:ext uri="{0D108BD9-81ED-4DB2-BD59-A6C34878D82A}">
                    <a16:rowId xmlns:a16="http://schemas.microsoft.com/office/drawing/2014/main" val="4010021087"/>
                  </a:ext>
                </a:extLst>
              </a:tr>
              <a:tr h="0">
                <a:tc>
                  <a:txBody>
                    <a:bodyPr/>
                    <a:lstStyle/>
                    <a:p>
                      <a:r>
                        <a:rPr kumimoji="1" lang="en-US" altLang="ja-JP" sz="1000"/>
                        <a:t>1-1</a:t>
                      </a:r>
                      <a:endParaRPr kumimoji="1" lang="ja-JP" altLang="en-US" sz="1000"/>
                    </a:p>
                  </a:txBody>
                  <a:tcPr/>
                </a:tc>
                <a:tc>
                  <a:txBody>
                    <a:bodyPr/>
                    <a:lstStyle/>
                    <a:p>
                      <a:r>
                        <a:rPr kumimoji="1" lang="ja-JP" altLang="en-US" sz="1000"/>
                        <a:t>都度再生</a:t>
                      </a:r>
                    </a:p>
                  </a:txBody>
                  <a:tcPr/>
                </a:tc>
                <a:tc>
                  <a:txBody>
                    <a:bodyPr/>
                    <a:lstStyle/>
                    <a:p>
                      <a:r>
                        <a:rPr kumimoji="1" lang="ja-JP" altLang="en-US" sz="1000"/>
                        <a:t>斬撃</a:t>
                      </a:r>
                    </a:p>
                  </a:txBody>
                  <a:tcPr/>
                </a:tc>
                <a:extLst>
                  <a:ext uri="{0D108BD9-81ED-4DB2-BD59-A6C34878D82A}">
                    <a16:rowId xmlns:a16="http://schemas.microsoft.com/office/drawing/2014/main" val="135337828"/>
                  </a:ext>
                </a:extLst>
              </a:tr>
              <a:tr h="0">
                <a:tc>
                  <a:txBody>
                    <a:bodyPr/>
                    <a:lstStyle/>
                    <a:p>
                      <a:r>
                        <a:rPr kumimoji="1" lang="en-US" altLang="ja-JP" sz="1000"/>
                        <a:t>1-2</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都度再生</a:t>
                      </a:r>
                    </a:p>
                  </a:txBody>
                  <a:tcPr/>
                </a:tc>
                <a:tc>
                  <a:txBody>
                    <a:bodyPr/>
                    <a:lstStyle/>
                    <a:p>
                      <a:r>
                        <a:rPr kumimoji="1" lang="ja-JP" altLang="en-US" sz="1000"/>
                        <a:t>衝撃</a:t>
                      </a:r>
                    </a:p>
                  </a:txBody>
                  <a:tcPr/>
                </a:tc>
                <a:extLst>
                  <a:ext uri="{0D108BD9-81ED-4DB2-BD59-A6C34878D82A}">
                    <a16:rowId xmlns:a16="http://schemas.microsoft.com/office/drawing/2014/main" val="3428304630"/>
                  </a:ext>
                </a:extLst>
              </a:tr>
              <a:tr h="0">
                <a:tc>
                  <a:txBody>
                    <a:bodyPr/>
                    <a:lstStyle/>
                    <a:p>
                      <a:r>
                        <a:rPr kumimoji="1" lang="en-US" altLang="ja-JP" sz="1000"/>
                        <a:t>1-3</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都度再生</a:t>
                      </a:r>
                    </a:p>
                  </a:txBody>
                  <a:tcPr/>
                </a:tc>
                <a:tc>
                  <a:txBody>
                    <a:bodyPr/>
                    <a:lstStyle/>
                    <a:p>
                      <a:r>
                        <a:rPr kumimoji="1" lang="ja-JP" altLang="en-US" sz="1000"/>
                        <a:t>爆発</a:t>
                      </a:r>
                    </a:p>
                  </a:txBody>
                  <a:tcPr/>
                </a:tc>
                <a:extLst>
                  <a:ext uri="{0D108BD9-81ED-4DB2-BD59-A6C34878D82A}">
                    <a16:rowId xmlns:a16="http://schemas.microsoft.com/office/drawing/2014/main" val="642812875"/>
                  </a:ext>
                </a:extLst>
              </a:tr>
              <a:tr h="0">
                <a:tc>
                  <a:txBody>
                    <a:bodyPr/>
                    <a:lstStyle/>
                    <a:p>
                      <a:r>
                        <a:rPr kumimoji="1" lang="en-US" altLang="ja-JP" sz="1000"/>
                        <a:t>2-1</a:t>
                      </a:r>
                      <a:endParaRPr kumimoji="1" lang="ja-JP" altLang="en-US" sz="1000"/>
                    </a:p>
                  </a:txBody>
                  <a:tcPr/>
                </a:tc>
                <a:tc>
                  <a:txBody>
                    <a:bodyPr/>
                    <a:lstStyle/>
                    <a:p>
                      <a:r>
                        <a:rPr kumimoji="1" lang="ja-JP" altLang="en-US" sz="1000"/>
                        <a:t>初期再生</a:t>
                      </a:r>
                    </a:p>
                  </a:txBody>
                  <a:tcPr/>
                </a:tc>
                <a:tc>
                  <a:txBody>
                    <a:bodyPr/>
                    <a:lstStyle/>
                    <a:p>
                      <a:r>
                        <a:rPr kumimoji="1" lang="ja-JP" altLang="en-US" sz="1000"/>
                        <a:t>炎</a:t>
                      </a:r>
                    </a:p>
                  </a:txBody>
                  <a:tcPr/>
                </a:tc>
                <a:extLst>
                  <a:ext uri="{0D108BD9-81ED-4DB2-BD59-A6C34878D82A}">
                    <a16:rowId xmlns:a16="http://schemas.microsoft.com/office/drawing/2014/main" val="1350783511"/>
                  </a:ext>
                </a:extLst>
              </a:tr>
              <a:tr h="0">
                <a:tc>
                  <a:txBody>
                    <a:bodyPr/>
                    <a:lstStyle/>
                    <a:p>
                      <a:r>
                        <a:rPr kumimoji="1" lang="en-US" altLang="ja-JP" sz="1000"/>
                        <a:t>2-2</a:t>
                      </a:r>
                      <a:endParaRPr kumimoji="1" lang="ja-JP" altLang="en-US" sz="1000"/>
                    </a:p>
                  </a:txBody>
                  <a:tcPr/>
                </a:tc>
                <a:tc>
                  <a:txBody>
                    <a:bodyPr/>
                    <a:lstStyle/>
                    <a:p>
                      <a:r>
                        <a:rPr kumimoji="1" lang="ja-JP" altLang="en-US" sz="1000"/>
                        <a:t>初期再生</a:t>
                      </a:r>
                    </a:p>
                  </a:txBody>
                  <a:tcPr/>
                </a:tc>
                <a:tc>
                  <a:txBody>
                    <a:bodyPr/>
                    <a:lstStyle/>
                    <a:p>
                      <a:r>
                        <a:rPr kumimoji="1" lang="ja-JP" altLang="en-US" sz="1000"/>
                        <a:t>レーザー</a:t>
                      </a:r>
                    </a:p>
                  </a:txBody>
                  <a:tcPr/>
                </a:tc>
                <a:extLst>
                  <a:ext uri="{0D108BD9-81ED-4DB2-BD59-A6C34878D82A}">
                    <a16:rowId xmlns:a16="http://schemas.microsoft.com/office/drawing/2014/main" val="938435706"/>
                  </a:ext>
                </a:extLst>
              </a:tr>
            </a:tbl>
          </a:graphicData>
        </a:graphic>
      </p:graphicFrame>
      <p:sp>
        <p:nvSpPr>
          <p:cNvPr id="42" name="テキスト ボックス 41">
            <a:extLst>
              <a:ext uri="{FF2B5EF4-FFF2-40B4-BE49-F238E27FC236}">
                <a16:creationId xmlns:a16="http://schemas.microsoft.com/office/drawing/2014/main" id="{E973856A-DC0A-4576-AB81-6C67F490A2B3}"/>
              </a:ext>
            </a:extLst>
          </p:cNvPr>
          <p:cNvSpPr txBox="1"/>
          <p:nvPr/>
        </p:nvSpPr>
        <p:spPr>
          <a:xfrm>
            <a:off x="959686" y="5747568"/>
            <a:ext cx="2492990" cy="246221"/>
          </a:xfrm>
          <a:prstGeom prst="rect">
            <a:avLst/>
          </a:prstGeom>
          <a:noFill/>
        </p:spPr>
        <p:txBody>
          <a:bodyPr wrap="none" rtlCol="0">
            <a:spAutoFit/>
          </a:bodyPr>
          <a:lstStyle/>
          <a:p>
            <a:r>
              <a:rPr kumimoji="1" lang="en-US" altLang="ja-JP" sz="1000">
                <a:latin typeface="+mn-ea"/>
              </a:rPr>
              <a:t>※</a:t>
            </a:r>
            <a:r>
              <a:rPr kumimoji="1" lang="ja-JP" altLang="en-US" sz="1000">
                <a:latin typeface="+mn-ea"/>
              </a:rPr>
              <a:t>エフェクトについては増加する想定。</a:t>
            </a:r>
            <a:endParaRPr kumimoji="1" lang="en-US" altLang="ja-JP" sz="1000">
              <a:latin typeface="+mn-ea"/>
            </a:endParaRPr>
          </a:p>
        </p:txBody>
      </p:sp>
    </p:spTree>
    <p:extLst>
      <p:ext uri="{BB962C8B-B14F-4D97-AF65-F5344CB8AC3E}">
        <p14:creationId xmlns:p14="http://schemas.microsoft.com/office/powerpoint/2010/main" val="849069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54</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3775393" cy="307777"/>
          </a:xfrm>
          <a:prstGeom prst="rect">
            <a:avLst/>
          </a:prstGeom>
          <a:noFill/>
        </p:spPr>
        <p:txBody>
          <a:bodyPr wrap="none" rtlCol="0">
            <a:spAutoFit/>
          </a:bodyPr>
          <a:lstStyle/>
          <a:p>
            <a:r>
              <a:rPr kumimoji="1" lang="ja-JP" altLang="en-US" sz="1400" b="1"/>
              <a:t>●ＴＲスキル・支援兵器等による回復・バフ</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5827236" cy="246221"/>
          </a:xfrm>
          <a:prstGeom prst="rect">
            <a:avLst/>
          </a:prstGeom>
          <a:noFill/>
        </p:spPr>
        <p:txBody>
          <a:bodyPr wrap="none" rtlCol="0">
            <a:spAutoFit/>
          </a:bodyPr>
          <a:lstStyle/>
          <a:p>
            <a:r>
              <a:rPr kumimoji="1" lang="ja-JP" altLang="en-US" sz="1000">
                <a:latin typeface="+mn-ea"/>
              </a:rPr>
              <a:t>ＴＲカードや支援兵器などのカットシーンでの回復やバフが行われた際のカメラ遷移は以下の徹。</a:t>
            </a:r>
            <a:endParaRPr kumimoji="1" lang="en-US" altLang="ja-JP" sz="1000" dirty="0">
              <a:latin typeface="+mn-ea"/>
            </a:endParaRPr>
          </a:p>
        </p:txBody>
      </p:sp>
      <p:sp>
        <p:nvSpPr>
          <p:cNvPr id="8" name="正方形/長方形 7">
            <a:extLst>
              <a:ext uri="{FF2B5EF4-FFF2-40B4-BE49-F238E27FC236}">
                <a16:creationId xmlns:a16="http://schemas.microsoft.com/office/drawing/2014/main" id="{7E9605F3-9D48-48AF-B5E4-445AD85C2A6B}"/>
              </a:ext>
            </a:extLst>
          </p:cNvPr>
          <p:cNvSpPr/>
          <p:nvPr/>
        </p:nvSpPr>
        <p:spPr>
          <a:xfrm>
            <a:off x="591845" y="1325841"/>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ＴＲ・支援兵器</a:t>
            </a:r>
            <a:endParaRPr kumimoji="1" lang="en-US" altLang="ja-JP" sz="1000">
              <a:solidFill>
                <a:schemeClr val="bg1"/>
              </a:solidFill>
            </a:endParaRPr>
          </a:p>
          <a:p>
            <a:pPr algn="ctr"/>
            <a:r>
              <a:rPr kumimoji="1" lang="ja-JP" altLang="en-US" sz="1000">
                <a:solidFill>
                  <a:schemeClr val="bg1"/>
                </a:solidFill>
              </a:rPr>
              <a:t>カットシーン</a:t>
            </a:r>
          </a:p>
        </p:txBody>
      </p:sp>
      <p:sp>
        <p:nvSpPr>
          <p:cNvPr id="9" name="正方形/長方形 8">
            <a:extLst>
              <a:ext uri="{FF2B5EF4-FFF2-40B4-BE49-F238E27FC236}">
                <a16:creationId xmlns:a16="http://schemas.microsoft.com/office/drawing/2014/main" id="{12538F9D-85FD-426B-BDE3-6F348C3134D7}"/>
              </a:ext>
            </a:extLst>
          </p:cNvPr>
          <p:cNvSpPr/>
          <p:nvPr/>
        </p:nvSpPr>
        <p:spPr>
          <a:xfrm>
            <a:off x="591845" y="2062036"/>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23" name="正方形/長方形 22">
            <a:extLst>
              <a:ext uri="{FF2B5EF4-FFF2-40B4-BE49-F238E27FC236}">
                <a16:creationId xmlns:a16="http://schemas.microsoft.com/office/drawing/2014/main" id="{78F97A17-0B9B-457D-98B8-0D3F5FE58FFA}"/>
              </a:ext>
            </a:extLst>
          </p:cNvPr>
          <p:cNvSpPr/>
          <p:nvPr/>
        </p:nvSpPr>
        <p:spPr>
          <a:xfrm>
            <a:off x="591845" y="2853063"/>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回復モーション・</a:t>
            </a:r>
            <a:endParaRPr kumimoji="1" lang="en-US" altLang="ja-JP" sz="1000">
              <a:solidFill>
                <a:schemeClr val="bg1"/>
              </a:solidFill>
            </a:endParaRPr>
          </a:p>
          <a:p>
            <a:pPr algn="ctr"/>
            <a:r>
              <a:rPr kumimoji="1" lang="ja-JP" altLang="en-US" sz="1000">
                <a:solidFill>
                  <a:schemeClr val="bg1"/>
                </a:solidFill>
              </a:rPr>
              <a:t>エフェクト</a:t>
            </a:r>
          </a:p>
        </p:txBody>
      </p:sp>
      <p:cxnSp>
        <p:nvCxnSpPr>
          <p:cNvPr id="33" name="直線矢印コネクタ 32">
            <a:extLst>
              <a:ext uri="{FF2B5EF4-FFF2-40B4-BE49-F238E27FC236}">
                <a16:creationId xmlns:a16="http://schemas.microsoft.com/office/drawing/2014/main" id="{10A802CA-1793-4A57-BB9A-3D01E2556312}"/>
              </a:ext>
            </a:extLst>
          </p:cNvPr>
          <p:cNvCxnSpPr>
            <a:cxnSpLocks/>
            <a:stCxn id="9" idx="2"/>
            <a:endCxn id="23" idx="0"/>
          </p:cNvCxnSpPr>
          <p:nvPr/>
        </p:nvCxnSpPr>
        <p:spPr>
          <a:xfrm>
            <a:off x="1344283" y="2462146"/>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587DC4B-6E27-4A16-AD12-6E3CFA74302D}"/>
              </a:ext>
            </a:extLst>
          </p:cNvPr>
          <p:cNvSpPr/>
          <p:nvPr/>
        </p:nvSpPr>
        <p:spPr>
          <a:xfrm>
            <a:off x="591845" y="363364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バフエフェクト</a:t>
            </a:r>
          </a:p>
        </p:txBody>
      </p:sp>
      <p:cxnSp>
        <p:nvCxnSpPr>
          <p:cNvPr id="37" name="直線矢印コネクタ 36">
            <a:extLst>
              <a:ext uri="{FF2B5EF4-FFF2-40B4-BE49-F238E27FC236}">
                <a16:creationId xmlns:a16="http://schemas.microsoft.com/office/drawing/2014/main" id="{74C3C67C-2D2A-4B00-9BBF-E9E7ECCCEF17}"/>
              </a:ext>
            </a:extLst>
          </p:cNvPr>
          <p:cNvCxnSpPr>
            <a:cxnSpLocks/>
            <a:stCxn id="23" idx="2"/>
            <a:endCxn id="36" idx="0"/>
          </p:cNvCxnSpPr>
          <p:nvPr/>
        </p:nvCxnSpPr>
        <p:spPr>
          <a:xfrm>
            <a:off x="1344283" y="3242725"/>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BB5EB8-1F53-4E53-AA4A-EDDBC431A3CD}"/>
              </a:ext>
            </a:extLst>
          </p:cNvPr>
          <p:cNvCxnSpPr>
            <a:cxnSpLocks/>
            <a:endCxn id="9" idx="0"/>
          </p:cNvCxnSpPr>
          <p:nvPr/>
        </p:nvCxnSpPr>
        <p:spPr>
          <a:xfrm>
            <a:off x="1344282" y="1716373"/>
            <a:ext cx="1"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864E371-F66A-4CA1-983F-DF2F34213F20}"/>
              </a:ext>
            </a:extLst>
          </p:cNvPr>
          <p:cNvSpPr txBox="1"/>
          <p:nvPr/>
        </p:nvSpPr>
        <p:spPr>
          <a:xfrm>
            <a:off x="2340079" y="1243619"/>
            <a:ext cx="2185214" cy="276999"/>
          </a:xfrm>
          <a:prstGeom prst="rect">
            <a:avLst/>
          </a:prstGeom>
          <a:noFill/>
        </p:spPr>
        <p:txBody>
          <a:bodyPr wrap="none" rtlCol="0">
            <a:spAutoFit/>
          </a:bodyPr>
          <a:lstStyle/>
          <a:p>
            <a:r>
              <a:rPr kumimoji="1" lang="ja-JP" altLang="en-US" sz="1200" b="1"/>
              <a:t>○回復と状態異常からの復帰</a:t>
            </a:r>
            <a:endParaRPr kumimoji="1" lang="en-US" altLang="ja-JP" sz="1200" b="1"/>
          </a:p>
        </p:txBody>
      </p:sp>
      <p:sp>
        <p:nvSpPr>
          <p:cNvPr id="35" name="テキスト ボックス 34">
            <a:extLst>
              <a:ext uri="{FF2B5EF4-FFF2-40B4-BE49-F238E27FC236}">
                <a16:creationId xmlns:a16="http://schemas.microsoft.com/office/drawing/2014/main" id="{F132FCEE-5073-4FDB-9ED7-6343EE7814BE}"/>
              </a:ext>
            </a:extLst>
          </p:cNvPr>
          <p:cNvSpPr txBox="1"/>
          <p:nvPr/>
        </p:nvSpPr>
        <p:spPr>
          <a:xfrm>
            <a:off x="2493903" y="1525896"/>
            <a:ext cx="4801314" cy="1015663"/>
          </a:xfrm>
          <a:prstGeom prst="rect">
            <a:avLst/>
          </a:prstGeom>
          <a:noFill/>
        </p:spPr>
        <p:txBody>
          <a:bodyPr wrap="none" rtlCol="0">
            <a:spAutoFit/>
          </a:bodyPr>
          <a:lstStyle/>
          <a:p>
            <a:r>
              <a:rPr kumimoji="1" lang="ja-JP" altLang="en-US" sz="1000">
                <a:latin typeface="+mn-ea"/>
              </a:rPr>
              <a:t>純粋な回復のみの場合、左図の「回復モーション・エフェクト」で回復を行う。</a:t>
            </a:r>
            <a:endParaRPr kumimoji="1" lang="en-US" altLang="ja-JP" sz="1000">
              <a:latin typeface="+mn-ea"/>
            </a:endParaRPr>
          </a:p>
          <a:p>
            <a:r>
              <a:rPr kumimoji="1" lang="ja-JP" altLang="en-US" sz="1000">
                <a:latin typeface="+mn-ea"/>
              </a:rPr>
              <a:t>（回復モーションはバフモーションと同一）</a:t>
            </a:r>
            <a:endParaRPr kumimoji="1" lang="en-US" altLang="ja-JP" sz="1000">
              <a:latin typeface="+mn-ea"/>
            </a:endParaRPr>
          </a:p>
          <a:p>
            <a:endParaRPr kumimoji="1" lang="en-US" altLang="ja-JP" sz="1000">
              <a:latin typeface="+mn-ea"/>
            </a:endParaRPr>
          </a:p>
          <a:p>
            <a:r>
              <a:rPr kumimoji="1" lang="ja-JP" altLang="en-US" sz="1000">
                <a:latin typeface="+mn-ea"/>
              </a:rPr>
              <a:t>状態回復の効果があった場合も、この同タイミングで行う。</a:t>
            </a:r>
            <a:endParaRPr kumimoji="1" lang="en-US" altLang="ja-JP" sz="1000">
              <a:latin typeface="+mn-ea"/>
            </a:endParaRPr>
          </a:p>
          <a:p>
            <a:r>
              <a:rPr kumimoji="1" lang="ja-JP" altLang="en-US" sz="1000">
                <a:latin typeface="+mn-ea"/>
              </a:rPr>
              <a:t>回復と状態回復が同時にあった場合、エフェクトは両方のものを再生しつつ、</a:t>
            </a:r>
            <a:endParaRPr kumimoji="1" lang="en-US" altLang="ja-JP" sz="1000">
              <a:latin typeface="+mn-ea"/>
            </a:endParaRPr>
          </a:p>
          <a:p>
            <a:r>
              <a:rPr kumimoji="1" lang="ja-JP" altLang="en-US" sz="1000">
                <a:latin typeface="+mn-ea"/>
              </a:rPr>
              <a:t>モーションは回復モーションを取るようにする。</a:t>
            </a:r>
            <a:endParaRPr kumimoji="1" lang="en-US" altLang="ja-JP" sz="1000">
              <a:latin typeface="+mn-ea"/>
            </a:endParaRPr>
          </a:p>
        </p:txBody>
      </p:sp>
      <p:sp>
        <p:nvSpPr>
          <p:cNvPr id="38" name="吹き出し: 角を丸めた四角形 37">
            <a:extLst>
              <a:ext uri="{FF2B5EF4-FFF2-40B4-BE49-F238E27FC236}">
                <a16:creationId xmlns:a16="http://schemas.microsoft.com/office/drawing/2014/main" id="{67DBB8E0-1A1F-4BB1-945F-3E0972B85388}"/>
              </a:ext>
            </a:extLst>
          </p:cNvPr>
          <p:cNvSpPr/>
          <p:nvPr/>
        </p:nvSpPr>
        <p:spPr>
          <a:xfrm>
            <a:off x="6505499" y="786518"/>
            <a:ext cx="2223082" cy="612557"/>
          </a:xfrm>
          <a:prstGeom prst="wedgeRoundRectCallout">
            <a:avLst>
              <a:gd name="adj1" fmla="val -45809"/>
              <a:gd name="adj2" fmla="val 76194"/>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a:solidFill>
                  <a:schemeClr val="tx1"/>
                </a:solidFill>
              </a:rPr>
              <a:t>メモ</a:t>
            </a:r>
            <a:endParaRPr kumimoji="1" lang="en-US" altLang="ja-JP" sz="1000" b="1">
              <a:solidFill>
                <a:schemeClr val="tx1"/>
              </a:solidFill>
            </a:endParaRPr>
          </a:p>
          <a:p>
            <a:r>
              <a:rPr kumimoji="1" lang="ja-JP" altLang="en-US" sz="1000">
                <a:solidFill>
                  <a:schemeClr val="tx1"/>
                </a:solidFill>
              </a:rPr>
              <a:t>回復モーションはくどくなる可能性もあり、不要か？意見求む。</a:t>
            </a:r>
          </a:p>
        </p:txBody>
      </p:sp>
      <p:sp>
        <p:nvSpPr>
          <p:cNvPr id="17" name="テキスト ボックス 16">
            <a:extLst>
              <a:ext uri="{FF2B5EF4-FFF2-40B4-BE49-F238E27FC236}">
                <a16:creationId xmlns:a16="http://schemas.microsoft.com/office/drawing/2014/main" id="{68458D4D-DFE3-48E8-89AF-9104B801EF5D}"/>
              </a:ext>
            </a:extLst>
          </p:cNvPr>
          <p:cNvSpPr txBox="1"/>
          <p:nvPr/>
        </p:nvSpPr>
        <p:spPr>
          <a:xfrm>
            <a:off x="2340079" y="2697659"/>
            <a:ext cx="3326552" cy="276999"/>
          </a:xfrm>
          <a:prstGeom prst="rect">
            <a:avLst/>
          </a:prstGeom>
          <a:noFill/>
        </p:spPr>
        <p:txBody>
          <a:bodyPr wrap="none" rtlCol="0">
            <a:spAutoFit/>
          </a:bodyPr>
          <a:lstStyle/>
          <a:p>
            <a:r>
              <a:rPr kumimoji="1" lang="ja-JP" altLang="en-US" sz="1200" b="1"/>
              <a:t>○エフェクトの表示について</a:t>
            </a:r>
            <a:r>
              <a:rPr kumimoji="1" lang="ja-JP" altLang="en-US" sz="1050" b="1">
                <a:solidFill>
                  <a:srgbClr val="FF0000"/>
                </a:solidFill>
              </a:rPr>
              <a:t>（</a:t>
            </a:r>
            <a:r>
              <a:rPr kumimoji="1" lang="en-US" altLang="ja-JP" sz="1050" b="1">
                <a:solidFill>
                  <a:srgbClr val="FF0000"/>
                </a:solidFill>
              </a:rPr>
              <a:t>20200206</a:t>
            </a:r>
            <a:r>
              <a:rPr kumimoji="1" lang="ja-JP" altLang="en-US" sz="1050" b="1">
                <a:solidFill>
                  <a:srgbClr val="FF0000"/>
                </a:solidFill>
              </a:rPr>
              <a:t>修正）</a:t>
            </a:r>
            <a:endParaRPr kumimoji="1" lang="en-US" altLang="ja-JP" sz="1200" b="1">
              <a:solidFill>
                <a:srgbClr val="FF0000"/>
              </a:solidFill>
            </a:endParaRPr>
          </a:p>
        </p:txBody>
      </p:sp>
      <p:sp>
        <p:nvSpPr>
          <p:cNvPr id="18" name="テキスト ボックス 17">
            <a:extLst>
              <a:ext uri="{FF2B5EF4-FFF2-40B4-BE49-F238E27FC236}">
                <a16:creationId xmlns:a16="http://schemas.microsoft.com/office/drawing/2014/main" id="{9D74B88F-A24A-457C-A867-B4DB1F97167C}"/>
              </a:ext>
            </a:extLst>
          </p:cNvPr>
          <p:cNvSpPr txBox="1"/>
          <p:nvPr/>
        </p:nvSpPr>
        <p:spPr>
          <a:xfrm>
            <a:off x="2493903" y="2979936"/>
            <a:ext cx="5827236" cy="1938992"/>
          </a:xfrm>
          <a:prstGeom prst="rect">
            <a:avLst/>
          </a:prstGeom>
          <a:noFill/>
        </p:spPr>
        <p:txBody>
          <a:bodyPr wrap="none" rtlCol="0">
            <a:spAutoFit/>
          </a:bodyPr>
          <a:lstStyle/>
          <a:p>
            <a:r>
              <a:rPr kumimoji="1" lang="ja-JP" altLang="en-US" sz="1000">
                <a:latin typeface="+mn-ea"/>
              </a:rPr>
              <a:t>回復エフェクトについては、表示のタイミングとしては</a:t>
            </a:r>
            <a:r>
              <a:rPr kumimoji="1" lang="en-US" altLang="ja-JP" sz="1000">
                <a:latin typeface="+mn-ea"/>
              </a:rPr>
              <a:t>3</a:t>
            </a:r>
            <a:r>
              <a:rPr kumimoji="1" lang="ja-JP" altLang="en-US" sz="1000">
                <a:latin typeface="+mn-ea"/>
              </a:rPr>
              <a:t>パターンある。</a:t>
            </a:r>
            <a:endParaRPr kumimoji="1" lang="en-US" altLang="ja-JP" sz="1000">
              <a:latin typeface="+mn-ea"/>
            </a:endParaRPr>
          </a:p>
          <a:p>
            <a:endParaRPr kumimoji="1" lang="en-US" altLang="ja-JP" sz="1000">
              <a:latin typeface="+mn-ea"/>
            </a:endParaRPr>
          </a:p>
          <a:p>
            <a:r>
              <a:rPr kumimoji="1" lang="en-US" altLang="ja-JP" sz="1000">
                <a:latin typeface="+mn-ea"/>
              </a:rPr>
              <a:t>1</a:t>
            </a:r>
            <a:r>
              <a:rPr kumimoji="1" lang="ja-JP" altLang="en-US" sz="1000">
                <a:latin typeface="+mn-ea"/>
              </a:rPr>
              <a:t>．即時</a:t>
            </a:r>
            <a:r>
              <a:rPr kumimoji="1" lang="en-US" altLang="ja-JP" sz="1000">
                <a:latin typeface="+mn-ea"/>
              </a:rPr>
              <a:t>HP</a:t>
            </a:r>
            <a:r>
              <a:rPr kumimoji="1" lang="ja-JP" altLang="en-US" sz="1000">
                <a:latin typeface="+mn-ea"/>
              </a:rPr>
              <a:t>回復　→　効果発生時１回</a:t>
            </a:r>
            <a:endParaRPr kumimoji="1" lang="en-US" altLang="ja-JP" sz="1000">
              <a:latin typeface="+mn-ea"/>
            </a:endParaRPr>
          </a:p>
          <a:p>
            <a:r>
              <a:rPr kumimoji="1" lang="en-US" altLang="ja-JP" sz="1000">
                <a:latin typeface="+mn-ea"/>
              </a:rPr>
              <a:t>2</a:t>
            </a:r>
            <a:r>
              <a:rPr kumimoji="1" lang="ja-JP" altLang="en-US" sz="1000">
                <a:latin typeface="+mn-ea"/>
              </a:rPr>
              <a:t>．リジェネ　→　回復発生毎に１回</a:t>
            </a:r>
            <a:endParaRPr kumimoji="1" lang="en-US" altLang="ja-JP" sz="1000">
              <a:latin typeface="+mn-ea"/>
            </a:endParaRPr>
          </a:p>
          <a:p>
            <a:r>
              <a:rPr kumimoji="1" lang="en-US" altLang="ja-JP" sz="1000">
                <a:latin typeface="+mn-ea"/>
              </a:rPr>
              <a:t>3</a:t>
            </a:r>
            <a:r>
              <a:rPr kumimoji="1" lang="ja-JP" altLang="en-US" sz="1000">
                <a:latin typeface="+mn-ea"/>
              </a:rPr>
              <a:t>．効果解除　→　効果発生時に</a:t>
            </a:r>
            <a:r>
              <a:rPr kumimoji="1" lang="en-US" altLang="ja-JP" sz="1000">
                <a:latin typeface="+mn-ea"/>
              </a:rPr>
              <a:t>1</a:t>
            </a:r>
            <a:r>
              <a:rPr kumimoji="1" lang="ja-JP" altLang="en-US" sz="1000">
                <a:latin typeface="+mn-ea"/>
              </a:rPr>
              <a:t>回</a:t>
            </a:r>
            <a:endParaRPr kumimoji="1" lang="en-US" altLang="ja-JP" sz="1000">
              <a:latin typeface="+mn-ea"/>
            </a:endParaRPr>
          </a:p>
          <a:p>
            <a:endParaRPr kumimoji="1" lang="en-US" altLang="ja-JP" sz="1000">
              <a:latin typeface="+mn-ea"/>
            </a:endParaRPr>
          </a:p>
          <a:p>
            <a:r>
              <a:rPr kumimoji="1" lang="ja-JP" altLang="en-US" sz="1000">
                <a:latin typeface="+mn-ea"/>
              </a:rPr>
              <a:t>バフ、デバフについてはも、効果発生時に</a:t>
            </a:r>
            <a:r>
              <a:rPr kumimoji="1" lang="en-US" altLang="ja-JP" sz="1000">
                <a:latin typeface="+mn-ea"/>
              </a:rPr>
              <a:t>1</a:t>
            </a:r>
            <a:r>
              <a:rPr kumimoji="1" lang="ja-JP" altLang="en-US" sz="1000">
                <a:latin typeface="+mn-ea"/>
              </a:rPr>
              <a:t>回表示する。</a:t>
            </a:r>
            <a:endParaRPr kumimoji="1" lang="en-US" altLang="ja-JP" sz="1000">
              <a:latin typeface="+mn-ea"/>
            </a:endParaRPr>
          </a:p>
          <a:p>
            <a:endParaRPr kumimoji="1" lang="en-US" altLang="ja-JP" sz="1000">
              <a:latin typeface="+mn-ea"/>
            </a:endParaRPr>
          </a:p>
          <a:p>
            <a:r>
              <a:rPr kumimoji="1" lang="ja-JP" altLang="en-US" sz="1000">
                <a:latin typeface="+mn-ea"/>
              </a:rPr>
              <a:t>無効化系についてはその効果発生時に再生　←エフェクトとしては</a:t>
            </a:r>
            <a:r>
              <a:rPr kumimoji="1" lang="ja-JP" altLang="en-US" sz="1000">
                <a:solidFill>
                  <a:srgbClr val="FF0000"/>
                </a:solidFill>
                <a:latin typeface="+mn-ea"/>
              </a:rPr>
              <a:t>新規</a:t>
            </a:r>
            <a:endParaRPr kumimoji="1" lang="en-US" altLang="ja-JP" sz="1000">
              <a:solidFill>
                <a:srgbClr val="FF0000"/>
              </a:solidFill>
              <a:latin typeface="+mn-ea"/>
            </a:endParaRPr>
          </a:p>
          <a:p>
            <a:endParaRPr kumimoji="1" lang="en-US" altLang="ja-JP" sz="1000">
              <a:latin typeface="+mn-ea"/>
            </a:endParaRPr>
          </a:p>
          <a:p>
            <a:r>
              <a:rPr kumimoji="1" lang="ja-JP" altLang="en-US" sz="1000">
                <a:latin typeface="+mn-ea"/>
              </a:rPr>
              <a:t>状態異常系については、ループのエフェクトとし、その効果が持続している間はループ再生する。</a:t>
            </a:r>
            <a:endParaRPr kumimoji="1" lang="en-US" altLang="ja-JP" sz="1000">
              <a:latin typeface="+mn-ea"/>
            </a:endParaRPr>
          </a:p>
          <a:p>
            <a:r>
              <a:rPr kumimoji="1" lang="ja-JP" altLang="en-US" sz="1000">
                <a:latin typeface="+mn-ea"/>
              </a:rPr>
              <a:t>また、状態異常が複数発生した場合は、１ループごとに違う効果を順次再生していく。</a:t>
            </a:r>
            <a:endParaRPr kumimoji="1" lang="en-US" altLang="ja-JP" sz="1000">
              <a:latin typeface="+mn-ea"/>
            </a:endParaRPr>
          </a:p>
        </p:txBody>
      </p:sp>
      <p:sp>
        <p:nvSpPr>
          <p:cNvPr id="19" name="テキスト ボックス 18">
            <a:extLst>
              <a:ext uri="{FF2B5EF4-FFF2-40B4-BE49-F238E27FC236}">
                <a16:creationId xmlns:a16="http://schemas.microsoft.com/office/drawing/2014/main" id="{8A42AF08-E9B5-44FE-B28C-AA2AE5B68AD5}"/>
              </a:ext>
            </a:extLst>
          </p:cNvPr>
          <p:cNvSpPr txBox="1"/>
          <p:nvPr/>
        </p:nvSpPr>
        <p:spPr>
          <a:xfrm>
            <a:off x="2340079" y="5055105"/>
            <a:ext cx="3172663" cy="276999"/>
          </a:xfrm>
          <a:prstGeom prst="rect">
            <a:avLst/>
          </a:prstGeom>
          <a:noFill/>
        </p:spPr>
        <p:txBody>
          <a:bodyPr wrap="none" rtlCol="0">
            <a:spAutoFit/>
          </a:bodyPr>
          <a:lstStyle/>
          <a:p>
            <a:r>
              <a:rPr kumimoji="1" lang="ja-JP" altLang="en-US" sz="1200" b="1"/>
              <a:t>○怪獣とキャラのについて</a:t>
            </a:r>
            <a:r>
              <a:rPr kumimoji="1" lang="ja-JP" altLang="en-US" sz="1050" b="1">
                <a:solidFill>
                  <a:srgbClr val="FF0000"/>
                </a:solidFill>
              </a:rPr>
              <a:t>（</a:t>
            </a:r>
            <a:r>
              <a:rPr kumimoji="1" lang="en-US" altLang="ja-JP" sz="1050" b="1">
                <a:solidFill>
                  <a:srgbClr val="FF0000"/>
                </a:solidFill>
              </a:rPr>
              <a:t>20200206</a:t>
            </a:r>
            <a:r>
              <a:rPr kumimoji="1" lang="ja-JP" altLang="en-US" sz="1050" b="1">
                <a:solidFill>
                  <a:srgbClr val="FF0000"/>
                </a:solidFill>
              </a:rPr>
              <a:t>修正）</a:t>
            </a:r>
            <a:endParaRPr kumimoji="1" lang="en-US" altLang="ja-JP" sz="1200" b="1">
              <a:solidFill>
                <a:srgbClr val="FF0000"/>
              </a:solidFill>
            </a:endParaRPr>
          </a:p>
        </p:txBody>
      </p:sp>
      <p:sp>
        <p:nvSpPr>
          <p:cNvPr id="20" name="テキスト ボックス 19">
            <a:extLst>
              <a:ext uri="{FF2B5EF4-FFF2-40B4-BE49-F238E27FC236}">
                <a16:creationId xmlns:a16="http://schemas.microsoft.com/office/drawing/2014/main" id="{F8FBA9D4-65E5-4318-B3CC-8E8CA5414ABE}"/>
              </a:ext>
            </a:extLst>
          </p:cNvPr>
          <p:cNvSpPr txBox="1"/>
          <p:nvPr/>
        </p:nvSpPr>
        <p:spPr>
          <a:xfrm>
            <a:off x="2493903" y="5337382"/>
            <a:ext cx="5186035" cy="246221"/>
          </a:xfrm>
          <a:prstGeom prst="rect">
            <a:avLst/>
          </a:prstGeom>
          <a:noFill/>
        </p:spPr>
        <p:txBody>
          <a:bodyPr wrap="none" rtlCol="0">
            <a:spAutoFit/>
          </a:bodyPr>
          <a:lstStyle/>
          <a:p>
            <a:r>
              <a:rPr kumimoji="1" lang="ja-JP" altLang="en-US" sz="1000">
                <a:latin typeface="+mn-ea"/>
              </a:rPr>
              <a:t>怪獣とキャラのエフェクトについては、拡大して使えるものであれば使いようにする。</a:t>
            </a:r>
            <a:endParaRPr kumimoji="1" lang="en-US" altLang="ja-JP" sz="1000">
              <a:latin typeface="+mn-ea"/>
            </a:endParaRPr>
          </a:p>
        </p:txBody>
      </p:sp>
    </p:spTree>
    <p:extLst>
      <p:ext uri="{BB962C8B-B14F-4D97-AF65-F5344CB8AC3E}">
        <p14:creationId xmlns:p14="http://schemas.microsoft.com/office/powerpoint/2010/main" val="41932396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55</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4403770" cy="307777"/>
          </a:xfrm>
          <a:prstGeom prst="rect">
            <a:avLst/>
          </a:prstGeom>
          <a:noFill/>
        </p:spPr>
        <p:txBody>
          <a:bodyPr wrap="none" rtlCol="0">
            <a:spAutoFit/>
          </a:bodyPr>
          <a:lstStyle/>
          <a:p>
            <a:r>
              <a:rPr kumimoji="1" lang="ja-JP" altLang="en-US" sz="1400" b="1"/>
              <a:t>●武器、バトル効果等によるバフ、デバフ</a:t>
            </a:r>
            <a:r>
              <a:rPr kumimoji="1" lang="ja-JP" altLang="en-US" sz="800" b="1"/>
              <a:t>（キャラのみ）</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5186035" cy="553998"/>
          </a:xfrm>
          <a:prstGeom prst="rect">
            <a:avLst/>
          </a:prstGeom>
          <a:noFill/>
        </p:spPr>
        <p:txBody>
          <a:bodyPr wrap="none" rtlCol="0">
            <a:spAutoFit/>
          </a:bodyPr>
          <a:lstStyle/>
          <a:p>
            <a:r>
              <a:rPr kumimoji="1" lang="ja-JP" altLang="en-US" sz="1000">
                <a:latin typeface="+mn-ea"/>
              </a:rPr>
              <a:t>武器や、バトル効果のバフ、デバフの起動は該当の攻撃終了時に発生するようにする。</a:t>
            </a:r>
            <a:endParaRPr kumimoji="1" lang="en-US" altLang="ja-JP" sz="1000">
              <a:latin typeface="+mn-ea"/>
            </a:endParaRPr>
          </a:p>
          <a:p>
            <a:r>
              <a:rPr kumimoji="1" lang="ja-JP" altLang="en-US" sz="1000">
                <a:latin typeface="+mn-ea"/>
              </a:rPr>
              <a:t>エフェクトのみを強制的に表示するようにし、モーションは伴わない想定。</a:t>
            </a:r>
            <a:endParaRPr kumimoji="1" lang="en-US" altLang="ja-JP" sz="1000" dirty="0">
              <a:latin typeface="+mn-ea"/>
            </a:endParaRPr>
          </a:p>
          <a:p>
            <a:r>
              <a:rPr kumimoji="1" lang="ja-JP" altLang="en-US" sz="1000">
                <a:latin typeface="+mn-ea"/>
              </a:rPr>
              <a:t>発生の際は以下のような挙動とする。</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正方形/長方形 16">
            <a:extLst>
              <a:ext uri="{FF2B5EF4-FFF2-40B4-BE49-F238E27FC236}">
                <a16:creationId xmlns:a16="http://schemas.microsoft.com/office/drawing/2014/main" id="{720BFBFB-3871-4D27-A239-24F83778E34E}"/>
              </a:ext>
            </a:extLst>
          </p:cNvPr>
          <p:cNvSpPr/>
          <p:nvPr/>
        </p:nvSpPr>
        <p:spPr>
          <a:xfrm>
            <a:off x="591845" y="1485097"/>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該当攻撃</a:t>
            </a:r>
            <a:endParaRPr kumimoji="1" lang="en-US" altLang="ja-JP" sz="1000">
              <a:solidFill>
                <a:schemeClr val="bg1"/>
              </a:solidFill>
            </a:endParaRPr>
          </a:p>
          <a:p>
            <a:pPr algn="ctr"/>
            <a:r>
              <a:rPr kumimoji="1" lang="ja-JP" altLang="en-US" sz="1000">
                <a:solidFill>
                  <a:schemeClr val="bg1"/>
                </a:solidFill>
              </a:rPr>
              <a:t>モーション終了</a:t>
            </a:r>
          </a:p>
        </p:txBody>
      </p:sp>
      <p:sp>
        <p:nvSpPr>
          <p:cNvPr id="18" name="正方形/長方形 17">
            <a:extLst>
              <a:ext uri="{FF2B5EF4-FFF2-40B4-BE49-F238E27FC236}">
                <a16:creationId xmlns:a16="http://schemas.microsoft.com/office/drawing/2014/main" id="{F2236E7C-78AE-4D27-9DAB-A4EF3B03CA3F}"/>
              </a:ext>
            </a:extLst>
          </p:cNvPr>
          <p:cNvSpPr/>
          <p:nvPr/>
        </p:nvSpPr>
        <p:spPr>
          <a:xfrm>
            <a:off x="591845" y="222129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カメラ変化なし</a:t>
            </a:r>
            <a:endParaRPr kumimoji="1" lang="en-US" altLang="ja-JP" sz="1000">
              <a:solidFill>
                <a:schemeClr val="bg1"/>
              </a:solidFill>
            </a:endParaRPr>
          </a:p>
        </p:txBody>
      </p:sp>
      <p:sp>
        <p:nvSpPr>
          <p:cNvPr id="19" name="正方形/長方形 18">
            <a:extLst>
              <a:ext uri="{FF2B5EF4-FFF2-40B4-BE49-F238E27FC236}">
                <a16:creationId xmlns:a16="http://schemas.microsoft.com/office/drawing/2014/main" id="{B00FD66E-5FBE-4AD3-A602-1D9F657B9CDF}"/>
              </a:ext>
            </a:extLst>
          </p:cNvPr>
          <p:cNvSpPr/>
          <p:nvPr/>
        </p:nvSpPr>
        <p:spPr>
          <a:xfrm>
            <a:off x="591845" y="3012319"/>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発生エフェクト</a:t>
            </a:r>
            <a:endParaRPr kumimoji="1" lang="en-US" altLang="ja-JP" sz="1000">
              <a:solidFill>
                <a:schemeClr val="bg1"/>
              </a:solidFill>
            </a:endParaRPr>
          </a:p>
        </p:txBody>
      </p:sp>
      <p:sp>
        <p:nvSpPr>
          <p:cNvPr id="20" name="正方形/長方形 19">
            <a:extLst>
              <a:ext uri="{FF2B5EF4-FFF2-40B4-BE49-F238E27FC236}">
                <a16:creationId xmlns:a16="http://schemas.microsoft.com/office/drawing/2014/main" id="{EBED902B-EA6F-4373-ACB9-74952EBCC39F}"/>
              </a:ext>
            </a:extLst>
          </p:cNvPr>
          <p:cNvSpPr/>
          <p:nvPr/>
        </p:nvSpPr>
        <p:spPr>
          <a:xfrm>
            <a:off x="591845" y="3792898"/>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回復エフェクト</a:t>
            </a:r>
          </a:p>
        </p:txBody>
      </p:sp>
      <p:cxnSp>
        <p:nvCxnSpPr>
          <p:cNvPr id="25" name="直線矢印コネクタ 24">
            <a:extLst>
              <a:ext uri="{FF2B5EF4-FFF2-40B4-BE49-F238E27FC236}">
                <a16:creationId xmlns:a16="http://schemas.microsoft.com/office/drawing/2014/main" id="{4389EEF1-A605-498F-8DB5-F80B4DD8DA50}"/>
              </a:ext>
            </a:extLst>
          </p:cNvPr>
          <p:cNvCxnSpPr>
            <a:cxnSpLocks/>
            <a:stCxn id="17" idx="2"/>
            <a:endCxn id="18" idx="0"/>
          </p:cNvCxnSpPr>
          <p:nvPr/>
        </p:nvCxnSpPr>
        <p:spPr>
          <a:xfrm flipH="1">
            <a:off x="1344283" y="1885207"/>
            <a:ext cx="1" cy="336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7D696F6-F75C-4C58-9360-1CA67820ABAB}"/>
              </a:ext>
            </a:extLst>
          </p:cNvPr>
          <p:cNvCxnSpPr>
            <a:cxnSpLocks/>
            <a:stCxn id="18" idx="2"/>
            <a:endCxn id="19" idx="0"/>
          </p:cNvCxnSpPr>
          <p:nvPr/>
        </p:nvCxnSpPr>
        <p:spPr>
          <a:xfrm>
            <a:off x="1344283" y="2621402"/>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10FD19AC-ABEF-4F86-A336-F2F839FC602D}"/>
              </a:ext>
            </a:extLst>
          </p:cNvPr>
          <p:cNvCxnSpPr>
            <a:cxnSpLocks/>
            <a:stCxn id="19" idx="2"/>
            <a:endCxn id="20" idx="0"/>
          </p:cNvCxnSpPr>
          <p:nvPr/>
        </p:nvCxnSpPr>
        <p:spPr>
          <a:xfrm>
            <a:off x="1344283" y="3401981"/>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9C2EDBBA-A560-47D3-A642-66078DEFF82D}"/>
              </a:ext>
            </a:extLst>
          </p:cNvPr>
          <p:cNvSpPr txBox="1"/>
          <p:nvPr/>
        </p:nvSpPr>
        <p:spPr>
          <a:xfrm>
            <a:off x="2365246" y="1476031"/>
            <a:ext cx="1415772" cy="276999"/>
          </a:xfrm>
          <a:prstGeom prst="rect">
            <a:avLst/>
          </a:prstGeom>
          <a:noFill/>
        </p:spPr>
        <p:txBody>
          <a:bodyPr wrap="none" rtlCol="0">
            <a:spAutoFit/>
          </a:bodyPr>
          <a:lstStyle/>
          <a:p>
            <a:r>
              <a:rPr kumimoji="1" lang="ja-JP" altLang="en-US" sz="1200" b="1"/>
              <a:t>○発生エフェクト</a:t>
            </a:r>
            <a:endParaRPr kumimoji="1" lang="en-US" altLang="ja-JP" sz="1200" b="1"/>
          </a:p>
        </p:txBody>
      </p:sp>
      <p:sp>
        <p:nvSpPr>
          <p:cNvPr id="40" name="テキスト ボックス 39">
            <a:extLst>
              <a:ext uri="{FF2B5EF4-FFF2-40B4-BE49-F238E27FC236}">
                <a16:creationId xmlns:a16="http://schemas.microsoft.com/office/drawing/2014/main" id="{CC7AD307-9787-4591-B67F-62E51A351267}"/>
              </a:ext>
            </a:extLst>
          </p:cNvPr>
          <p:cNvSpPr txBox="1"/>
          <p:nvPr/>
        </p:nvSpPr>
        <p:spPr>
          <a:xfrm>
            <a:off x="2519070" y="1758308"/>
            <a:ext cx="5827236" cy="400110"/>
          </a:xfrm>
          <a:prstGeom prst="rect">
            <a:avLst/>
          </a:prstGeom>
          <a:noFill/>
        </p:spPr>
        <p:txBody>
          <a:bodyPr wrap="none" rtlCol="0">
            <a:spAutoFit/>
          </a:bodyPr>
          <a:lstStyle/>
          <a:p>
            <a:r>
              <a:rPr kumimoji="1" lang="ja-JP" altLang="en-US" sz="1000">
                <a:latin typeface="+mn-ea"/>
              </a:rPr>
              <a:t>誰の効果かわかるためのエフェクト。</a:t>
            </a:r>
            <a:endParaRPr kumimoji="1" lang="en-US" altLang="ja-JP" sz="1000">
              <a:latin typeface="+mn-ea"/>
            </a:endParaRPr>
          </a:p>
          <a:p>
            <a:r>
              <a:rPr kumimoji="1" lang="ja-JP" altLang="en-US" sz="1000">
                <a:latin typeface="+mn-ea"/>
              </a:rPr>
              <a:t>カメラによっては映らない可能性もあるが、映っている場合にわかるために表示する必要がある。</a:t>
            </a:r>
            <a:endParaRPr kumimoji="1" lang="en-US" altLang="ja-JP" sz="1000">
              <a:latin typeface="+mn-ea"/>
            </a:endParaRPr>
          </a:p>
        </p:txBody>
      </p:sp>
      <p:sp>
        <p:nvSpPr>
          <p:cNvPr id="41" name="テキスト ボックス 40">
            <a:extLst>
              <a:ext uri="{FF2B5EF4-FFF2-40B4-BE49-F238E27FC236}">
                <a16:creationId xmlns:a16="http://schemas.microsoft.com/office/drawing/2014/main" id="{34B28613-A5D4-4D22-8CB5-AF8D2922D347}"/>
              </a:ext>
            </a:extLst>
          </p:cNvPr>
          <p:cNvSpPr txBox="1"/>
          <p:nvPr/>
        </p:nvSpPr>
        <p:spPr>
          <a:xfrm>
            <a:off x="2365246" y="2239153"/>
            <a:ext cx="2185214" cy="276999"/>
          </a:xfrm>
          <a:prstGeom prst="rect">
            <a:avLst/>
          </a:prstGeom>
          <a:noFill/>
        </p:spPr>
        <p:txBody>
          <a:bodyPr wrap="none" rtlCol="0">
            <a:spAutoFit/>
          </a:bodyPr>
          <a:lstStyle/>
          <a:p>
            <a:r>
              <a:rPr kumimoji="1" lang="ja-JP" altLang="en-US" sz="1200" b="1"/>
              <a:t>○複数キャラによる効果発生</a:t>
            </a:r>
            <a:endParaRPr kumimoji="1" lang="en-US" altLang="ja-JP" sz="1200" b="1"/>
          </a:p>
        </p:txBody>
      </p:sp>
      <p:sp>
        <p:nvSpPr>
          <p:cNvPr id="42" name="テキスト ボックス 41">
            <a:extLst>
              <a:ext uri="{FF2B5EF4-FFF2-40B4-BE49-F238E27FC236}">
                <a16:creationId xmlns:a16="http://schemas.microsoft.com/office/drawing/2014/main" id="{2759A627-7328-4CD2-898F-01283BB6E2E2}"/>
              </a:ext>
            </a:extLst>
          </p:cNvPr>
          <p:cNvSpPr txBox="1"/>
          <p:nvPr/>
        </p:nvSpPr>
        <p:spPr>
          <a:xfrm>
            <a:off x="2519070" y="2521430"/>
            <a:ext cx="3775393" cy="400110"/>
          </a:xfrm>
          <a:prstGeom prst="rect">
            <a:avLst/>
          </a:prstGeom>
          <a:noFill/>
        </p:spPr>
        <p:txBody>
          <a:bodyPr wrap="none" rtlCol="0">
            <a:spAutoFit/>
          </a:bodyPr>
          <a:lstStyle/>
          <a:p>
            <a:r>
              <a:rPr kumimoji="1" lang="ja-JP" altLang="en-US" sz="1000">
                <a:latin typeface="+mn-ea"/>
              </a:rPr>
              <a:t>タイミングがずれて複数のキャラによる効果が発生した場合も</a:t>
            </a:r>
            <a:endParaRPr kumimoji="1" lang="en-US" altLang="ja-JP" sz="1000">
              <a:latin typeface="+mn-ea"/>
            </a:endParaRPr>
          </a:p>
          <a:p>
            <a:r>
              <a:rPr kumimoji="1" lang="ja-JP" altLang="en-US" sz="1000">
                <a:latin typeface="+mn-ea"/>
              </a:rPr>
              <a:t>気にせず重ねてエフェクトを発生させてしまう。</a:t>
            </a:r>
            <a:endParaRPr kumimoji="1" lang="en-US" altLang="ja-JP" sz="1000">
              <a:latin typeface="+mn-ea"/>
            </a:endParaRPr>
          </a:p>
        </p:txBody>
      </p:sp>
      <p:sp>
        <p:nvSpPr>
          <p:cNvPr id="43" name="テキスト ボックス 42">
            <a:extLst>
              <a:ext uri="{FF2B5EF4-FFF2-40B4-BE49-F238E27FC236}">
                <a16:creationId xmlns:a16="http://schemas.microsoft.com/office/drawing/2014/main" id="{551600CC-BC4B-46C4-BD42-CA9E0BB63CE5}"/>
              </a:ext>
            </a:extLst>
          </p:cNvPr>
          <p:cNvSpPr txBox="1"/>
          <p:nvPr/>
        </p:nvSpPr>
        <p:spPr>
          <a:xfrm>
            <a:off x="2365246" y="2995318"/>
            <a:ext cx="2185214" cy="276999"/>
          </a:xfrm>
          <a:prstGeom prst="rect">
            <a:avLst/>
          </a:prstGeom>
          <a:noFill/>
        </p:spPr>
        <p:txBody>
          <a:bodyPr wrap="none" rtlCol="0">
            <a:spAutoFit/>
          </a:bodyPr>
          <a:lstStyle/>
          <a:p>
            <a:r>
              <a:rPr kumimoji="1" lang="ja-JP" altLang="en-US" sz="1200" b="1"/>
              <a:t>○カット切替による強制遷移</a:t>
            </a:r>
            <a:endParaRPr kumimoji="1" lang="en-US" altLang="ja-JP" sz="1200" b="1"/>
          </a:p>
        </p:txBody>
      </p:sp>
      <p:sp>
        <p:nvSpPr>
          <p:cNvPr id="44" name="テキスト ボックス 43">
            <a:extLst>
              <a:ext uri="{FF2B5EF4-FFF2-40B4-BE49-F238E27FC236}">
                <a16:creationId xmlns:a16="http://schemas.microsoft.com/office/drawing/2014/main" id="{B3761763-C8E1-4B57-A313-D00CFB2F5788}"/>
              </a:ext>
            </a:extLst>
          </p:cNvPr>
          <p:cNvSpPr txBox="1"/>
          <p:nvPr/>
        </p:nvSpPr>
        <p:spPr>
          <a:xfrm>
            <a:off x="2519070" y="3277595"/>
            <a:ext cx="5057795" cy="861774"/>
          </a:xfrm>
          <a:prstGeom prst="rect">
            <a:avLst/>
          </a:prstGeom>
          <a:noFill/>
        </p:spPr>
        <p:txBody>
          <a:bodyPr wrap="none" rtlCol="0">
            <a:spAutoFit/>
          </a:bodyPr>
          <a:lstStyle/>
          <a:p>
            <a:r>
              <a:rPr kumimoji="1" lang="ja-JP" altLang="en-US" sz="1000">
                <a:latin typeface="+mn-ea"/>
              </a:rPr>
              <a:t>カットシーンに移行する際、現在の攻撃を最終的な状態にし強制遷移してしまうが、</a:t>
            </a:r>
            <a:endParaRPr kumimoji="1" lang="en-US" altLang="ja-JP" sz="1000">
              <a:latin typeface="+mn-ea"/>
            </a:endParaRPr>
          </a:p>
          <a:p>
            <a:r>
              <a:rPr kumimoji="1" lang="ja-JP" altLang="en-US" sz="1000">
                <a:latin typeface="+mn-ea"/>
              </a:rPr>
              <a:t>このときはその時点で該当のエフェクトを順次発生させていく。</a:t>
            </a:r>
            <a:endParaRPr kumimoji="1" lang="en-US" altLang="ja-JP" sz="1000">
              <a:latin typeface="+mn-ea"/>
            </a:endParaRPr>
          </a:p>
          <a:p>
            <a:r>
              <a:rPr kumimoji="1" lang="ja-JP" altLang="en-US" sz="1000">
                <a:latin typeface="+mn-ea"/>
              </a:rPr>
              <a:t>（チラッとでも映る可能性があるため）</a:t>
            </a:r>
            <a:endParaRPr kumimoji="1" lang="en-US" altLang="ja-JP" sz="1000">
              <a:latin typeface="+mn-ea"/>
            </a:endParaRPr>
          </a:p>
          <a:p>
            <a:endParaRPr kumimoji="1" lang="en-US" altLang="ja-JP" sz="1000">
              <a:latin typeface="+mn-ea"/>
            </a:endParaRPr>
          </a:p>
          <a:p>
            <a:r>
              <a:rPr kumimoji="1" lang="ja-JP" altLang="en-US" sz="1000">
                <a:latin typeface="+mn-ea"/>
              </a:rPr>
              <a:t>しかし、カットシーン開始時には強制的に再生を止める。</a:t>
            </a:r>
            <a:endParaRPr kumimoji="1" lang="en-US" altLang="ja-JP" sz="1000">
              <a:latin typeface="+mn-ea"/>
            </a:endParaRPr>
          </a:p>
        </p:txBody>
      </p:sp>
      <p:sp>
        <p:nvSpPr>
          <p:cNvPr id="48" name="正方形/長方形 47">
            <a:extLst>
              <a:ext uri="{FF2B5EF4-FFF2-40B4-BE49-F238E27FC236}">
                <a16:creationId xmlns:a16="http://schemas.microsoft.com/office/drawing/2014/main" id="{DFB8DBA4-90F3-4823-BFD9-0F10FABE69DC}"/>
              </a:ext>
            </a:extLst>
          </p:cNvPr>
          <p:cNvSpPr/>
          <p:nvPr/>
        </p:nvSpPr>
        <p:spPr>
          <a:xfrm>
            <a:off x="591845" y="4583925"/>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バフ・デバフ</a:t>
            </a:r>
            <a:endParaRPr kumimoji="1" lang="en-US" altLang="ja-JP" sz="1000">
              <a:solidFill>
                <a:schemeClr val="bg1"/>
              </a:solidFill>
            </a:endParaRPr>
          </a:p>
          <a:p>
            <a:pPr algn="ctr"/>
            <a:r>
              <a:rPr kumimoji="1" lang="ja-JP" altLang="en-US" sz="1000">
                <a:solidFill>
                  <a:schemeClr val="bg1"/>
                </a:solidFill>
              </a:rPr>
              <a:t>エフェクト</a:t>
            </a:r>
          </a:p>
        </p:txBody>
      </p:sp>
      <p:cxnSp>
        <p:nvCxnSpPr>
          <p:cNvPr id="49" name="直線矢印コネクタ 48">
            <a:extLst>
              <a:ext uri="{FF2B5EF4-FFF2-40B4-BE49-F238E27FC236}">
                <a16:creationId xmlns:a16="http://schemas.microsoft.com/office/drawing/2014/main" id="{D9A4F977-8CA5-4FE4-95CE-BB0681751DED}"/>
              </a:ext>
            </a:extLst>
          </p:cNvPr>
          <p:cNvCxnSpPr>
            <a:cxnSpLocks/>
            <a:stCxn id="20" idx="2"/>
            <a:endCxn id="48" idx="0"/>
          </p:cNvCxnSpPr>
          <p:nvPr/>
        </p:nvCxnSpPr>
        <p:spPr>
          <a:xfrm>
            <a:off x="1344283" y="4193008"/>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110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56</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3788217" cy="307777"/>
          </a:xfrm>
          <a:prstGeom prst="rect">
            <a:avLst/>
          </a:prstGeom>
          <a:noFill/>
        </p:spPr>
        <p:txBody>
          <a:bodyPr wrap="none" rtlCol="0">
            <a:spAutoFit/>
          </a:bodyPr>
          <a:lstStyle/>
          <a:p>
            <a:r>
              <a:rPr kumimoji="1" lang="ja-JP" altLang="en-US" sz="1400" b="1"/>
              <a:t>●効果系のエフェクトについて</a:t>
            </a:r>
            <a:r>
              <a:rPr kumimoji="1" lang="ja-JP" altLang="en-US" sz="1000" b="1">
                <a:solidFill>
                  <a:srgbClr val="FF0000"/>
                </a:solidFill>
              </a:rPr>
              <a:t>（</a:t>
            </a:r>
            <a:r>
              <a:rPr kumimoji="1" lang="en-US" altLang="ja-JP" sz="1000" b="1">
                <a:solidFill>
                  <a:srgbClr val="FF0000"/>
                </a:solidFill>
              </a:rPr>
              <a:t>20200219</a:t>
            </a:r>
            <a:r>
              <a:rPr kumimoji="1" lang="ja-JP" altLang="en-US" sz="1000" b="1">
                <a:solidFill>
                  <a:srgbClr val="FF0000"/>
                </a:solidFill>
              </a:rPr>
              <a:t>新規）</a:t>
            </a:r>
            <a:endParaRPr kumimoji="1" lang="ja-JP" altLang="en-US" sz="1400" b="1" dirty="0">
              <a:solidFill>
                <a:srgbClr val="FF0000"/>
              </a:solidFill>
            </a:endParaRPr>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4031873" cy="246221"/>
          </a:xfrm>
          <a:prstGeom prst="rect">
            <a:avLst/>
          </a:prstGeom>
          <a:noFill/>
        </p:spPr>
        <p:txBody>
          <a:bodyPr wrap="none" rtlCol="0">
            <a:spAutoFit/>
          </a:bodyPr>
          <a:lstStyle/>
          <a:p>
            <a:r>
              <a:rPr kumimoji="1" lang="ja-JP" altLang="en-US" sz="1000">
                <a:latin typeface="+mn-ea"/>
              </a:rPr>
              <a:t>効果が発生したときに発生するエフェクトについては以下の通り。</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39" name="テキスト ボックス 38">
            <a:extLst>
              <a:ext uri="{FF2B5EF4-FFF2-40B4-BE49-F238E27FC236}">
                <a16:creationId xmlns:a16="http://schemas.microsoft.com/office/drawing/2014/main" id="{9C2EDBBA-A560-47D3-A642-66078DEFF82D}"/>
              </a:ext>
            </a:extLst>
          </p:cNvPr>
          <p:cNvSpPr txBox="1"/>
          <p:nvPr/>
        </p:nvSpPr>
        <p:spPr>
          <a:xfrm>
            <a:off x="591845" y="1188921"/>
            <a:ext cx="2031325" cy="276999"/>
          </a:xfrm>
          <a:prstGeom prst="rect">
            <a:avLst/>
          </a:prstGeom>
          <a:noFill/>
        </p:spPr>
        <p:txBody>
          <a:bodyPr wrap="none" rtlCol="0">
            <a:spAutoFit/>
          </a:bodyPr>
          <a:lstStyle/>
          <a:p>
            <a:r>
              <a:rPr kumimoji="1" lang="ja-JP" altLang="en-US" sz="1200" b="1"/>
              <a:t>○単発（発生）エフェクト</a:t>
            </a:r>
            <a:endParaRPr kumimoji="1" lang="en-US" altLang="ja-JP" sz="1200" b="1"/>
          </a:p>
        </p:txBody>
      </p:sp>
      <p:sp>
        <p:nvSpPr>
          <p:cNvPr id="40" name="テキスト ボックス 39">
            <a:extLst>
              <a:ext uri="{FF2B5EF4-FFF2-40B4-BE49-F238E27FC236}">
                <a16:creationId xmlns:a16="http://schemas.microsoft.com/office/drawing/2014/main" id="{CC7AD307-9787-4591-B67F-62E51A351267}"/>
              </a:ext>
            </a:extLst>
          </p:cNvPr>
          <p:cNvSpPr txBox="1"/>
          <p:nvPr/>
        </p:nvSpPr>
        <p:spPr>
          <a:xfrm>
            <a:off x="745669" y="1471198"/>
            <a:ext cx="4160113" cy="861774"/>
          </a:xfrm>
          <a:prstGeom prst="rect">
            <a:avLst/>
          </a:prstGeom>
          <a:noFill/>
        </p:spPr>
        <p:txBody>
          <a:bodyPr wrap="none" rtlCol="0">
            <a:spAutoFit/>
          </a:bodyPr>
          <a:lstStyle/>
          <a:p>
            <a:r>
              <a:rPr kumimoji="1" lang="ja-JP" altLang="en-US" sz="1000">
                <a:latin typeface="+mn-ea"/>
              </a:rPr>
              <a:t>効果が発生したときにのみ単発で再生するエフェクト。</a:t>
            </a:r>
            <a:endParaRPr kumimoji="1" lang="en-US" altLang="ja-JP" sz="1000">
              <a:latin typeface="+mn-ea"/>
            </a:endParaRPr>
          </a:p>
          <a:p>
            <a:r>
              <a:rPr kumimoji="1" lang="ja-JP" altLang="en-US" sz="1000">
                <a:latin typeface="+mn-ea"/>
              </a:rPr>
              <a:t>基本的には全ての効果で発生する。</a:t>
            </a:r>
            <a:endParaRPr kumimoji="1" lang="en-US" altLang="ja-JP" sz="1000">
              <a:latin typeface="+mn-ea"/>
            </a:endParaRPr>
          </a:p>
          <a:p>
            <a:endParaRPr kumimoji="1" lang="en-US" altLang="ja-JP" sz="1000">
              <a:latin typeface="+mn-ea"/>
            </a:endParaRPr>
          </a:p>
          <a:p>
            <a:r>
              <a:rPr kumimoji="1" lang="ja-JP" altLang="en-US" sz="1000">
                <a:latin typeface="+mn-ea"/>
              </a:rPr>
              <a:t>用意するエフェクトとしては以下の通り。</a:t>
            </a:r>
            <a:endParaRPr kumimoji="1" lang="en-US" altLang="ja-JP" sz="1000">
              <a:latin typeface="+mn-ea"/>
            </a:endParaRPr>
          </a:p>
          <a:p>
            <a:r>
              <a:rPr kumimoji="1" lang="ja-JP" altLang="en-US" sz="1000">
                <a:latin typeface="+mn-ea"/>
              </a:rPr>
              <a:t>下記の内複数の効果が同時に発生する場合は、順番に再生していく。</a:t>
            </a:r>
            <a:endParaRPr kumimoji="1" lang="en-US" altLang="ja-JP" sz="1000">
              <a:latin typeface="+mn-ea"/>
            </a:endParaRPr>
          </a:p>
        </p:txBody>
      </p:sp>
      <p:graphicFrame>
        <p:nvGraphicFramePr>
          <p:cNvPr id="2" name="表 2">
            <a:extLst>
              <a:ext uri="{FF2B5EF4-FFF2-40B4-BE49-F238E27FC236}">
                <a16:creationId xmlns:a16="http://schemas.microsoft.com/office/drawing/2014/main" id="{8E2D9F4F-1F30-4569-B4BD-18906509BD5F}"/>
              </a:ext>
            </a:extLst>
          </p:cNvPr>
          <p:cNvGraphicFramePr>
            <a:graphicFrameLocks noGrp="1"/>
          </p:cNvGraphicFramePr>
          <p:nvPr>
            <p:extLst>
              <p:ext uri="{D42A27DB-BD31-4B8C-83A1-F6EECF244321}">
                <p14:modId xmlns:p14="http://schemas.microsoft.com/office/powerpoint/2010/main" val="1594692294"/>
              </p:ext>
            </p:extLst>
          </p:nvPr>
        </p:nvGraphicFramePr>
        <p:xfrm>
          <a:off x="778192" y="2433864"/>
          <a:ext cx="5193983" cy="347472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002108687"/>
                    </a:ext>
                  </a:extLst>
                </a:gridCol>
                <a:gridCol w="832168">
                  <a:extLst>
                    <a:ext uri="{9D8B030D-6E8A-4147-A177-3AD203B41FA5}">
                      <a16:colId xmlns:a16="http://schemas.microsoft.com/office/drawing/2014/main" val="2987430031"/>
                    </a:ext>
                  </a:extLst>
                </a:gridCol>
                <a:gridCol w="598805">
                  <a:extLst>
                    <a:ext uri="{9D8B030D-6E8A-4147-A177-3AD203B41FA5}">
                      <a16:colId xmlns:a16="http://schemas.microsoft.com/office/drawing/2014/main" val="1470878247"/>
                    </a:ext>
                  </a:extLst>
                </a:gridCol>
                <a:gridCol w="3335655">
                  <a:extLst>
                    <a:ext uri="{9D8B030D-6E8A-4147-A177-3AD203B41FA5}">
                      <a16:colId xmlns:a16="http://schemas.microsoft.com/office/drawing/2014/main" val="3745030553"/>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効果</a:t>
                      </a:r>
                    </a:p>
                  </a:txBody>
                  <a:tcPr/>
                </a:tc>
                <a:tc>
                  <a:txBody>
                    <a:bodyPr/>
                    <a:lstStyle/>
                    <a:p>
                      <a:r>
                        <a:rPr kumimoji="1" lang="ja-JP" altLang="en-US" sz="1000"/>
                        <a:t>段階</a:t>
                      </a:r>
                    </a:p>
                  </a:txBody>
                  <a:tcPr/>
                </a:tc>
                <a:tc>
                  <a:txBody>
                    <a:bodyPr/>
                    <a:lstStyle/>
                    <a:p>
                      <a:r>
                        <a:rPr kumimoji="1" lang="ja-JP" altLang="en-US" sz="1000"/>
                        <a:t>備考</a:t>
                      </a:r>
                    </a:p>
                  </a:txBody>
                  <a:tcPr/>
                </a:tc>
                <a:extLst>
                  <a:ext uri="{0D108BD9-81ED-4DB2-BD59-A6C34878D82A}">
                    <a16:rowId xmlns:a16="http://schemas.microsoft.com/office/drawing/2014/main" val="1995103167"/>
                  </a:ext>
                </a:extLst>
              </a:tr>
              <a:tr h="0">
                <a:tc>
                  <a:txBody>
                    <a:bodyPr/>
                    <a:lstStyle/>
                    <a:p>
                      <a:r>
                        <a:rPr kumimoji="1" lang="en-US" altLang="ja-JP" sz="1000"/>
                        <a:t>1</a:t>
                      </a:r>
                      <a:endParaRPr kumimoji="1" lang="ja-JP" altLang="en-US" sz="1000"/>
                    </a:p>
                  </a:txBody>
                  <a:tcPr/>
                </a:tc>
                <a:tc>
                  <a:txBody>
                    <a:bodyPr/>
                    <a:lstStyle/>
                    <a:p>
                      <a:r>
                        <a:rPr kumimoji="1" lang="en-US" altLang="ja-JP" sz="1000"/>
                        <a:t>ATK</a:t>
                      </a:r>
                      <a:r>
                        <a:rPr kumimoji="1" lang="ja-JP" altLang="en-US" sz="1000"/>
                        <a:t>バフ</a:t>
                      </a:r>
                    </a:p>
                  </a:txBody>
                  <a:tcPr/>
                </a:tc>
                <a:tc>
                  <a:txBody>
                    <a:bodyPr/>
                    <a:lstStyle/>
                    <a:p>
                      <a:r>
                        <a:rPr kumimoji="1" lang="ja-JP" altLang="en-US" sz="1000"/>
                        <a:t>強・弱</a:t>
                      </a:r>
                    </a:p>
                  </a:txBody>
                  <a:tcPr/>
                </a:tc>
                <a:tc>
                  <a:txBody>
                    <a:bodyPr/>
                    <a:lstStyle/>
                    <a:p>
                      <a:r>
                        <a:rPr kumimoji="1" lang="ja-JP" altLang="en-US" sz="1000"/>
                        <a:t>下から上に上昇していくイメージ。</a:t>
                      </a:r>
                    </a:p>
                  </a:txBody>
                  <a:tcPr/>
                </a:tc>
                <a:extLst>
                  <a:ext uri="{0D108BD9-81ED-4DB2-BD59-A6C34878D82A}">
                    <a16:rowId xmlns:a16="http://schemas.microsoft.com/office/drawing/2014/main" val="2903527879"/>
                  </a:ext>
                </a:extLst>
              </a:tr>
              <a:tr h="0">
                <a:tc>
                  <a:txBody>
                    <a:bodyPr/>
                    <a:lstStyle/>
                    <a:p>
                      <a:r>
                        <a:rPr kumimoji="1" lang="en-US" altLang="ja-JP" sz="1000"/>
                        <a:t>2</a:t>
                      </a:r>
                      <a:endParaRPr kumimoji="1" lang="ja-JP" altLang="en-US" sz="1000"/>
                    </a:p>
                  </a:txBody>
                  <a:tcPr/>
                </a:tc>
                <a:tc>
                  <a:txBody>
                    <a:bodyPr/>
                    <a:lstStyle/>
                    <a:p>
                      <a:r>
                        <a:rPr kumimoji="1" lang="en-US" altLang="ja-JP" sz="1000"/>
                        <a:t>DEF</a:t>
                      </a:r>
                      <a:r>
                        <a:rPr kumimoji="1" lang="ja-JP" altLang="en-US" sz="1000"/>
                        <a:t>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下から上に上昇していくイメージ。</a:t>
                      </a:r>
                    </a:p>
                  </a:txBody>
                  <a:tcPr/>
                </a:tc>
                <a:extLst>
                  <a:ext uri="{0D108BD9-81ED-4DB2-BD59-A6C34878D82A}">
                    <a16:rowId xmlns:a16="http://schemas.microsoft.com/office/drawing/2014/main" val="2007473377"/>
                  </a:ext>
                </a:extLst>
              </a:tr>
              <a:tr h="0">
                <a:tc>
                  <a:txBody>
                    <a:bodyPr/>
                    <a:lstStyle/>
                    <a:p>
                      <a:r>
                        <a:rPr kumimoji="1" lang="en-US" altLang="ja-JP" sz="1000"/>
                        <a:t>3</a:t>
                      </a:r>
                      <a:endParaRPr kumimoji="1" lang="ja-JP" altLang="en-US" sz="1000"/>
                    </a:p>
                  </a:txBody>
                  <a:tcPr/>
                </a:tc>
                <a:tc>
                  <a:txBody>
                    <a:bodyPr/>
                    <a:lstStyle/>
                    <a:p>
                      <a:r>
                        <a:rPr kumimoji="1" lang="en-US" altLang="ja-JP" sz="1000"/>
                        <a:t>SPD</a:t>
                      </a:r>
                      <a:r>
                        <a:rPr kumimoji="1" lang="ja-JP" altLang="en-US" sz="1000"/>
                        <a:t>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下から上に上昇していくイメージ。</a:t>
                      </a:r>
                    </a:p>
                  </a:txBody>
                  <a:tcPr/>
                </a:tc>
                <a:extLst>
                  <a:ext uri="{0D108BD9-81ED-4DB2-BD59-A6C34878D82A}">
                    <a16:rowId xmlns:a16="http://schemas.microsoft.com/office/drawing/2014/main" val="1971427346"/>
                  </a:ext>
                </a:extLst>
              </a:tr>
              <a:tr h="0">
                <a:tc>
                  <a:txBody>
                    <a:bodyPr/>
                    <a:lstStyle/>
                    <a:p>
                      <a:r>
                        <a:rPr kumimoji="1" lang="en-US" altLang="ja-JP" sz="1000"/>
                        <a:t>4</a:t>
                      </a:r>
                      <a:endParaRPr kumimoji="1" lang="ja-JP" altLang="en-US" sz="1000"/>
                    </a:p>
                  </a:txBody>
                  <a:tcPr/>
                </a:tc>
                <a:tc>
                  <a:txBody>
                    <a:bodyPr/>
                    <a:lstStyle/>
                    <a:p>
                      <a:r>
                        <a:rPr kumimoji="1" lang="en-US" altLang="ja-JP" sz="1000"/>
                        <a:t>ATK</a:t>
                      </a:r>
                      <a:r>
                        <a:rPr kumimoji="1" lang="ja-JP" altLang="en-US" sz="1000"/>
                        <a:t>デバフ</a:t>
                      </a:r>
                      <a:endParaRPr kumimoji="1" lang="en-US" altLang="ja-JP" sz="1000"/>
                    </a:p>
                  </a:txBody>
                  <a:tcPr/>
                </a:tc>
                <a:tc>
                  <a:txBody>
                    <a:bodyPr/>
                    <a:lstStyle/>
                    <a:p>
                      <a:r>
                        <a:rPr kumimoji="1" lang="ja-JP" altLang="en-US" sz="1000"/>
                        <a:t>強・弱</a:t>
                      </a:r>
                    </a:p>
                  </a:txBody>
                  <a:tcPr/>
                </a:tc>
                <a:tc>
                  <a:txBody>
                    <a:bodyPr/>
                    <a:lstStyle/>
                    <a:p>
                      <a:r>
                        <a:rPr kumimoji="1" lang="en-US" altLang="ja-JP" sz="1000"/>
                        <a:t>1</a:t>
                      </a:r>
                      <a:r>
                        <a:rPr kumimoji="1" lang="ja-JP" altLang="en-US" sz="1000"/>
                        <a:t>と同じイメージで上から下に下降していくイメージ。</a:t>
                      </a:r>
                    </a:p>
                  </a:txBody>
                  <a:tcPr/>
                </a:tc>
                <a:extLst>
                  <a:ext uri="{0D108BD9-81ED-4DB2-BD59-A6C34878D82A}">
                    <a16:rowId xmlns:a16="http://schemas.microsoft.com/office/drawing/2014/main" val="3192598807"/>
                  </a:ext>
                </a:extLst>
              </a:tr>
              <a:tr h="0">
                <a:tc>
                  <a:txBody>
                    <a:bodyPr/>
                    <a:lstStyle/>
                    <a:p>
                      <a:r>
                        <a:rPr kumimoji="1" lang="en-US" altLang="ja-JP" sz="1000"/>
                        <a:t>5</a:t>
                      </a:r>
                      <a:endParaRPr kumimoji="1" lang="ja-JP" altLang="en-US" sz="1000"/>
                    </a:p>
                  </a:txBody>
                  <a:tcPr/>
                </a:tc>
                <a:tc>
                  <a:txBody>
                    <a:bodyPr/>
                    <a:lstStyle/>
                    <a:p>
                      <a:r>
                        <a:rPr kumimoji="1" lang="en-US" altLang="ja-JP" sz="1000"/>
                        <a:t>DEF</a:t>
                      </a:r>
                      <a:r>
                        <a:rPr kumimoji="1" lang="ja-JP" altLang="en-US" sz="1000"/>
                        <a:t>デバフ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2</a:t>
                      </a:r>
                      <a:r>
                        <a:rPr kumimoji="1" lang="ja-JP" altLang="en-US" sz="1000"/>
                        <a:t>と同じイメージで上から下に下降していくイメージ。</a:t>
                      </a:r>
                    </a:p>
                  </a:txBody>
                  <a:tcPr/>
                </a:tc>
                <a:extLst>
                  <a:ext uri="{0D108BD9-81ED-4DB2-BD59-A6C34878D82A}">
                    <a16:rowId xmlns:a16="http://schemas.microsoft.com/office/drawing/2014/main" val="3389581404"/>
                  </a:ext>
                </a:extLst>
              </a:tr>
              <a:tr h="0">
                <a:tc>
                  <a:txBody>
                    <a:bodyPr/>
                    <a:lstStyle/>
                    <a:p>
                      <a:r>
                        <a:rPr kumimoji="1" lang="en-US" altLang="ja-JP" sz="1000"/>
                        <a:t>6</a:t>
                      </a:r>
                      <a:endParaRPr kumimoji="1" lang="ja-JP" altLang="en-US" sz="1000"/>
                    </a:p>
                  </a:txBody>
                  <a:tcPr/>
                </a:tc>
                <a:tc>
                  <a:txBody>
                    <a:bodyPr/>
                    <a:lstStyle/>
                    <a:p>
                      <a:r>
                        <a:rPr kumimoji="1" lang="en-US" altLang="ja-JP" sz="1000"/>
                        <a:t>SPD</a:t>
                      </a:r>
                      <a:r>
                        <a:rPr kumimoji="1" lang="ja-JP" altLang="en-US" sz="1000"/>
                        <a:t>デバフ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3</a:t>
                      </a:r>
                      <a:r>
                        <a:rPr kumimoji="1" lang="ja-JP" altLang="en-US" sz="1000"/>
                        <a:t>と同じイメージで上から下に下降していくイメージ。</a:t>
                      </a:r>
                    </a:p>
                  </a:txBody>
                  <a:tcPr/>
                </a:tc>
                <a:extLst>
                  <a:ext uri="{0D108BD9-81ED-4DB2-BD59-A6C34878D82A}">
                    <a16:rowId xmlns:a16="http://schemas.microsoft.com/office/drawing/2014/main" val="2343254507"/>
                  </a:ext>
                </a:extLst>
              </a:tr>
              <a:tr h="0">
                <a:tc>
                  <a:txBody>
                    <a:bodyPr/>
                    <a:lstStyle/>
                    <a:p>
                      <a:r>
                        <a:rPr kumimoji="1" lang="en-US" altLang="ja-JP" sz="1000"/>
                        <a:t>7</a:t>
                      </a:r>
                      <a:endParaRPr kumimoji="1" lang="ja-JP" altLang="en-US" sz="1000"/>
                    </a:p>
                  </a:txBody>
                  <a:tcPr/>
                </a:tc>
                <a:tc>
                  <a:txBody>
                    <a:bodyPr/>
                    <a:lstStyle/>
                    <a:p>
                      <a:r>
                        <a:rPr kumimoji="1" lang="ja-JP" altLang="en-US" sz="1000"/>
                        <a:t>回復系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HP</a:t>
                      </a:r>
                      <a:r>
                        <a:rPr kumimoji="1" lang="ja-JP" altLang="en-US" sz="1000"/>
                        <a:t>が回復する効果の発生。直、継続共通。</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いわゆる一般的な回復のイメージ。</a:t>
                      </a:r>
                    </a:p>
                  </a:txBody>
                  <a:tcPr/>
                </a:tc>
                <a:extLst>
                  <a:ext uri="{0D108BD9-81ED-4DB2-BD59-A6C34878D82A}">
                    <a16:rowId xmlns:a16="http://schemas.microsoft.com/office/drawing/2014/main" val="3383272276"/>
                  </a:ext>
                </a:extLst>
              </a:tr>
              <a:tr h="0">
                <a:tc>
                  <a:txBody>
                    <a:bodyPr/>
                    <a:lstStyle/>
                    <a:p>
                      <a:r>
                        <a:rPr kumimoji="1" lang="en-US" altLang="ja-JP" sz="1000"/>
                        <a:t>8</a:t>
                      </a:r>
                      <a:endParaRPr kumimoji="1" lang="ja-JP" altLang="en-US" sz="1000"/>
                    </a:p>
                  </a:txBody>
                  <a:tcPr/>
                </a:tc>
                <a:tc>
                  <a:txBody>
                    <a:bodyPr/>
                    <a:lstStyle/>
                    <a:p>
                      <a:r>
                        <a:rPr kumimoji="1" lang="ja-JP" altLang="en-US" sz="1000"/>
                        <a:t>解除系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かかっていたデバフ等を解除するための効果。</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何かがハジけ飛ぶようなイメージ。</a:t>
                      </a:r>
                    </a:p>
                  </a:txBody>
                  <a:tcPr/>
                </a:tc>
                <a:extLst>
                  <a:ext uri="{0D108BD9-81ED-4DB2-BD59-A6C34878D82A}">
                    <a16:rowId xmlns:a16="http://schemas.microsoft.com/office/drawing/2014/main" val="4133897488"/>
                  </a:ext>
                </a:extLst>
              </a:tr>
              <a:tr h="0">
                <a:tc>
                  <a:txBody>
                    <a:bodyPr/>
                    <a:lstStyle/>
                    <a:p>
                      <a:r>
                        <a:rPr kumimoji="1" lang="en-US" altLang="ja-JP" sz="1000"/>
                        <a:t>9</a:t>
                      </a:r>
                      <a:endParaRPr kumimoji="1" lang="ja-JP" altLang="en-US" sz="1000"/>
                    </a:p>
                  </a:txBody>
                  <a:tcPr/>
                </a:tc>
                <a:tc>
                  <a:txBody>
                    <a:bodyPr/>
                    <a:lstStyle/>
                    <a:p>
                      <a:r>
                        <a:rPr kumimoji="1" lang="ja-JP" altLang="en-US" sz="1000"/>
                        <a:t>睡眠</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鼻提灯が発生するイメージ。</a:t>
                      </a:r>
                    </a:p>
                  </a:txBody>
                  <a:tcPr/>
                </a:tc>
                <a:extLst>
                  <a:ext uri="{0D108BD9-81ED-4DB2-BD59-A6C34878D82A}">
                    <a16:rowId xmlns:a16="http://schemas.microsoft.com/office/drawing/2014/main" val="2423215348"/>
                  </a:ext>
                </a:extLst>
              </a:tr>
              <a:tr h="0">
                <a:tc>
                  <a:txBody>
                    <a:bodyPr/>
                    <a:lstStyle/>
                    <a:p>
                      <a:r>
                        <a:rPr kumimoji="1" lang="en-US" altLang="ja-JP" sz="1000"/>
                        <a:t>10</a:t>
                      </a:r>
                      <a:endParaRPr kumimoji="1" lang="ja-JP" altLang="en-US" sz="1000"/>
                    </a:p>
                  </a:txBody>
                  <a:tcPr/>
                </a:tc>
                <a:tc>
                  <a:txBody>
                    <a:bodyPr/>
                    <a:lstStyle/>
                    <a:p>
                      <a:r>
                        <a:rPr kumimoji="1" lang="ja-JP" altLang="en-US" sz="1000"/>
                        <a:t>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紫色の汁が垂れてくるイメージ。</a:t>
                      </a:r>
                    </a:p>
                  </a:txBody>
                  <a:tcPr/>
                </a:tc>
                <a:extLst>
                  <a:ext uri="{0D108BD9-81ED-4DB2-BD59-A6C34878D82A}">
                    <a16:rowId xmlns:a16="http://schemas.microsoft.com/office/drawing/2014/main" val="2039631060"/>
                  </a:ext>
                </a:extLst>
              </a:tr>
              <a:tr h="0">
                <a:tc>
                  <a:txBody>
                    <a:bodyPr/>
                    <a:lstStyle/>
                    <a:p>
                      <a:r>
                        <a:rPr kumimoji="1" lang="en-US" altLang="ja-JP" sz="1000"/>
                        <a:t>11</a:t>
                      </a:r>
                      <a:endParaRPr kumimoji="1" lang="ja-JP" altLang="en-US" sz="1000"/>
                    </a:p>
                  </a:txBody>
                  <a:tcPr/>
                </a:tc>
                <a:tc>
                  <a:txBody>
                    <a:bodyPr/>
                    <a:lstStyle/>
                    <a:p>
                      <a:r>
                        <a:rPr kumimoji="1" lang="ja-JP" altLang="en-US" sz="1000"/>
                        <a:t>マヒ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電撃が走るようなイメージ。</a:t>
                      </a:r>
                    </a:p>
                  </a:txBody>
                  <a:tcPr/>
                </a:tc>
                <a:extLst>
                  <a:ext uri="{0D108BD9-81ED-4DB2-BD59-A6C34878D82A}">
                    <a16:rowId xmlns:a16="http://schemas.microsoft.com/office/drawing/2014/main" val="3786430799"/>
                  </a:ext>
                </a:extLst>
              </a:tr>
              <a:tr h="0">
                <a:tc>
                  <a:txBody>
                    <a:bodyPr/>
                    <a:lstStyle/>
                    <a:p>
                      <a:r>
                        <a:rPr kumimoji="1" lang="en-US" altLang="ja-JP" sz="1000"/>
                        <a:t>12</a:t>
                      </a:r>
                      <a:endParaRPr kumimoji="1" lang="ja-JP" altLang="en-US" sz="1000"/>
                    </a:p>
                  </a:txBody>
                  <a:tcPr/>
                </a:tc>
                <a:tc>
                  <a:txBody>
                    <a:bodyPr/>
                    <a:lstStyle/>
                    <a:p>
                      <a:r>
                        <a:rPr kumimoji="1" lang="ja-JP" altLang="en-US" sz="1000"/>
                        <a:t>減退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デバフの協力版のイメージ。</a:t>
                      </a:r>
                    </a:p>
                  </a:txBody>
                  <a:tcPr/>
                </a:tc>
                <a:extLst>
                  <a:ext uri="{0D108BD9-81ED-4DB2-BD59-A6C34878D82A}">
                    <a16:rowId xmlns:a16="http://schemas.microsoft.com/office/drawing/2014/main" val="627285629"/>
                  </a:ext>
                </a:extLst>
              </a:tr>
            </a:tbl>
          </a:graphicData>
        </a:graphic>
      </p:graphicFrame>
      <p:sp>
        <p:nvSpPr>
          <p:cNvPr id="8" name="四角形: 角を丸くする 7">
            <a:extLst>
              <a:ext uri="{FF2B5EF4-FFF2-40B4-BE49-F238E27FC236}">
                <a16:creationId xmlns:a16="http://schemas.microsoft.com/office/drawing/2014/main" id="{3FC66458-D392-4D31-8BD0-C71E8B68D2B5}"/>
              </a:ext>
            </a:extLst>
          </p:cNvPr>
          <p:cNvSpPr/>
          <p:nvPr/>
        </p:nvSpPr>
        <p:spPr>
          <a:xfrm>
            <a:off x="5029200" y="1264422"/>
            <a:ext cx="2057400" cy="897622"/>
          </a:xfrm>
          <a:prstGeom prst="roundRect">
            <a:avLst>
              <a:gd name="adj" fmla="val 12008"/>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latin typeface="+mn-ea"/>
              </a:rPr>
              <a:t>完全に再生が終わってから次のを表示するか、一定時間ずらしで表示するかはデザイナ判断で良い。</a:t>
            </a:r>
            <a:endParaRPr kumimoji="1" lang="en-US" altLang="ja-JP" sz="1000">
              <a:solidFill>
                <a:schemeClr val="tx1"/>
              </a:solidFill>
              <a:latin typeface="+mn-ea"/>
            </a:endParaRPr>
          </a:p>
        </p:txBody>
      </p:sp>
    </p:spTree>
    <p:extLst>
      <p:ext uri="{BB962C8B-B14F-4D97-AF65-F5344CB8AC3E}">
        <p14:creationId xmlns:p14="http://schemas.microsoft.com/office/powerpoint/2010/main" val="4083811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57</a:t>
            </a:fld>
            <a:endParaRPr kumimoji="1" lang="ja-JP" altLang="en-US"/>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41" name="テキスト ボックス 40">
            <a:extLst>
              <a:ext uri="{FF2B5EF4-FFF2-40B4-BE49-F238E27FC236}">
                <a16:creationId xmlns:a16="http://schemas.microsoft.com/office/drawing/2014/main" id="{34B28613-A5D4-4D22-8CB5-AF8D2922D347}"/>
              </a:ext>
            </a:extLst>
          </p:cNvPr>
          <p:cNvSpPr txBox="1"/>
          <p:nvPr/>
        </p:nvSpPr>
        <p:spPr>
          <a:xfrm>
            <a:off x="590796" y="546960"/>
            <a:ext cx="2185214" cy="276999"/>
          </a:xfrm>
          <a:prstGeom prst="rect">
            <a:avLst/>
          </a:prstGeom>
          <a:noFill/>
        </p:spPr>
        <p:txBody>
          <a:bodyPr wrap="none" rtlCol="0">
            <a:spAutoFit/>
          </a:bodyPr>
          <a:lstStyle/>
          <a:p>
            <a:r>
              <a:rPr kumimoji="1" lang="ja-JP" altLang="en-US" sz="1200" b="1"/>
              <a:t>○継続（効果中）エフェクト</a:t>
            </a:r>
            <a:endParaRPr kumimoji="1" lang="en-US" altLang="ja-JP" sz="1200" b="1"/>
          </a:p>
        </p:txBody>
      </p:sp>
      <p:sp>
        <p:nvSpPr>
          <p:cNvPr id="42" name="テキスト ボックス 41">
            <a:extLst>
              <a:ext uri="{FF2B5EF4-FFF2-40B4-BE49-F238E27FC236}">
                <a16:creationId xmlns:a16="http://schemas.microsoft.com/office/drawing/2014/main" id="{2759A627-7328-4CD2-898F-01283BB6E2E2}"/>
              </a:ext>
            </a:extLst>
          </p:cNvPr>
          <p:cNvSpPr txBox="1"/>
          <p:nvPr/>
        </p:nvSpPr>
        <p:spPr>
          <a:xfrm>
            <a:off x="744620" y="829237"/>
            <a:ext cx="4160113" cy="861774"/>
          </a:xfrm>
          <a:prstGeom prst="rect">
            <a:avLst/>
          </a:prstGeom>
          <a:noFill/>
        </p:spPr>
        <p:txBody>
          <a:bodyPr wrap="none" rtlCol="0">
            <a:spAutoFit/>
          </a:bodyPr>
          <a:lstStyle/>
          <a:p>
            <a:r>
              <a:rPr kumimoji="1" lang="ja-JP" altLang="en-US" sz="1000">
                <a:latin typeface="+mn-ea"/>
              </a:rPr>
              <a:t>効果が発生した後、切れるまで継続的に表示されるもの。</a:t>
            </a:r>
            <a:endParaRPr kumimoji="1" lang="en-US" altLang="ja-JP" sz="1000">
              <a:latin typeface="+mn-ea"/>
            </a:endParaRPr>
          </a:p>
          <a:p>
            <a:r>
              <a:rPr kumimoji="1" lang="ja-JP" altLang="en-US" sz="1000">
                <a:latin typeface="+mn-ea"/>
              </a:rPr>
              <a:t>基本的に継続期間中はループ再生。</a:t>
            </a:r>
            <a:endParaRPr kumimoji="1" lang="en-US" altLang="ja-JP" sz="1000">
              <a:latin typeface="+mn-ea"/>
            </a:endParaRPr>
          </a:p>
          <a:p>
            <a:r>
              <a:rPr kumimoji="1" lang="ja-JP" altLang="en-US" sz="1000">
                <a:latin typeface="+mn-ea"/>
              </a:rPr>
              <a:t>複数の効果が発生している場合は、１ループごとに切り替えていく。</a:t>
            </a:r>
            <a:endParaRPr kumimoji="1" lang="en-US" altLang="ja-JP" sz="1000">
              <a:latin typeface="+mn-ea"/>
            </a:endParaRPr>
          </a:p>
          <a:p>
            <a:endParaRPr kumimoji="1" lang="en-US" altLang="ja-JP" sz="1000">
              <a:latin typeface="+mn-ea"/>
            </a:endParaRPr>
          </a:p>
          <a:p>
            <a:r>
              <a:rPr kumimoji="1" lang="ja-JP" altLang="en-US" sz="1000">
                <a:latin typeface="+mn-ea"/>
              </a:rPr>
              <a:t>エフェクトの数に関しては以下の通り。</a:t>
            </a:r>
            <a:endParaRPr kumimoji="1" lang="en-US" altLang="ja-JP" sz="1000">
              <a:latin typeface="+mn-ea"/>
            </a:endParaRPr>
          </a:p>
        </p:txBody>
      </p:sp>
      <p:sp>
        <p:nvSpPr>
          <p:cNvPr id="14" name="四角形: 角を丸くする 13">
            <a:extLst>
              <a:ext uri="{FF2B5EF4-FFF2-40B4-BE49-F238E27FC236}">
                <a16:creationId xmlns:a16="http://schemas.microsoft.com/office/drawing/2014/main" id="{4302148C-66DD-4535-8D4C-B31534D46C53}"/>
              </a:ext>
            </a:extLst>
          </p:cNvPr>
          <p:cNvSpPr/>
          <p:nvPr/>
        </p:nvSpPr>
        <p:spPr>
          <a:xfrm>
            <a:off x="5029200" y="1023719"/>
            <a:ext cx="2057400" cy="513404"/>
          </a:xfrm>
          <a:prstGeom prst="roundRect">
            <a:avLst>
              <a:gd name="adj" fmla="val 12008"/>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latin typeface="+mn-ea"/>
              </a:rPr>
              <a:t>←のような話が打ち合わせ中</a:t>
            </a:r>
            <a:endParaRPr kumimoji="1" lang="en-US" altLang="ja-JP" sz="1000">
              <a:solidFill>
                <a:schemeClr val="tx1"/>
              </a:solidFill>
              <a:latin typeface="+mn-ea"/>
            </a:endParaRPr>
          </a:p>
          <a:p>
            <a:r>
              <a:rPr kumimoji="1" lang="ja-JP" altLang="en-US" sz="1000">
                <a:solidFill>
                  <a:schemeClr val="tx1"/>
                </a:solidFill>
                <a:latin typeface="+mn-ea"/>
              </a:rPr>
              <a:t>出ていた。</a:t>
            </a:r>
            <a:endParaRPr kumimoji="1" lang="en-US" altLang="ja-JP" sz="1000">
              <a:solidFill>
                <a:schemeClr val="tx1"/>
              </a:solidFill>
              <a:latin typeface="+mn-ea"/>
            </a:endParaRPr>
          </a:p>
        </p:txBody>
      </p:sp>
      <p:graphicFrame>
        <p:nvGraphicFramePr>
          <p:cNvPr id="15" name="表 2">
            <a:extLst>
              <a:ext uri="{FF2B5EF4-FFF2-40B4-BE49-F238E27FC236}">
                <a16:creationId xmlns:a16="http://schemas.microsoft.com/office/drawing/2014/main" id="{69794DFC-4712-41F0-91C1-6F679F578551}"/>
              </a:ext>
            </a:extLst>
          </p:cNvPr>
          <p:cNvGraphicFramePr>
            <a:graphicFrameLocks noGrp="1"/>
          </p:cNvGraphicFramePr>
          <p:nvPr>
            <p:extLst>
              <p:ext uri="{D42A27DB-BD31-4B8C-83A1-F6EECF244321}">
                <p14:modId xmlns:p14="http://schemas.microsoft.com/office/powerpoint/2010/main" val="3097835627"/>
              </p:ext>
            </p:extLst>
          </p:nvPr>
        </p:nvGraphicFramePr>
        <p:xfrm>
          <a:off x="778192" y="1804690"/>
          <a:ext cx="4615815" cy="14630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002108687"/>
                    </a:ext>
                  </a:extLst>
                </a:gridCol>
                <a:gridCol w="852805">
                  <a:extLst>
                    <a:ext uri="{9D8B030D-6E8A-4147-A177-3AD203B41FA5}">
                      <a16:colId xmlns:a16="http://schemas.microsoft.com/office/drawing/2014/main" val="2987430031"/>
                    </a:ext>
                  </a:extLst>
                </a:gridCol>
                <a:gridCol w="3335655">
                  <a:extLst>
                    <a:ext uri="{9D8B030D-6E8A-4147-A177-3AD203B41FA5}">
                      <a16:colId xmlns:a16="http://schemas.microsoft.com/office/drawing/2014/main" val="3745030553"/>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効果</a:t>
                      </a:r>
                    </a:p>
                  </a:txBody>
                  <a:tcPr/>
                </a:tc>
                <a:tc>
                  <a:txBody>
                    <a:bodyPr/>
                    <a:lstStyle/>
                    <a:p>
                      <a:r>
                        <a:rPr kumimoji="1" lang="ja-JP" altLang="en-US" sz="1000"/>
                        <a:t>備考</a:t>
                      </a:r>
                    </a:p>
                  </a:txBody>
                  <a:tcPr/>
                </a:tc>
                <a:extLst>
                  <a:ext uri="{0D108BD9-81ED-4DB2-BD59-A6C34878D82A}">
                    <a16:rowId xmlns:a16="http://schemas.microsoft.com/office/drawing/2014/main" val="1995103167"/>
                  </a:ext>
                </a:extLst>
              </a:tr>
              <a:tr h="0">
                <a:tc>
                  <a:txBody>
                    <a:bodyPr/>
                    <a:lstStyle/>
                    <a:p>
                      <a:r>
                        <a:rPr kumimoji="1" lang="en-US" altLang="ja-JP" sz="1000"/>
                        <a:t>1</a:t>
                      </a:r>
                      <a:endParaRPr kumimoji="1" lang="ja-JP" altLang="en-US" sz="1000"/>
                    </a:p>
                  </a:txBody>
                  <a:tcPr/>
                </a:tc>
                <a:tc>
                  <a:txBody>
                    <a:bodyPr/>
                    <a:lstStyle/>
                    <a:p>
                      <a:r>
                        <a:rPr kumimoji="1" lang="ja-JP" altLang="en-US" sz="1000"/>
                        <a:t>リジェネ系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キラキラ系。</a:t>
                      </a:r>
                    </a:p>
                  </a:txBody>
                  <a:tcPr/>
                </a:tc>
                <a:extLst>
                  <a:ext uri="{0D108BD9-81ED-4DB2-BD59-A6C34878D82A}">
                    <a16:rowId xmlns:a16="http://schemas.microsoft.com/office/drawing/2014/main" val="3383272276"/>
                  </a:ext>
                </a:extLst>
              </a:tr>
              <a:tr h="0">
                <a:tc>
                  <a:txBody>
                    <a:bodyPr/>
                    <a:lstStyle/>
                    <a:p>
                      <a:r>
                        <a:rPr kumimoji="1" lang="en-US" altLang="ja-JP" sz="1000"/>
                        <a:t>2</a:t>
                      </a:r>
                      <a:endParaRPr kumimoji="1" lang="ja-JP" altLang="en-US" sz="1000"/>
                    </a:p>
                  </a:txBody>
                  <a:tcPr/>
                </a:tc>
                <a:tc>
                  <a:txBody>
                    <a:bodyPr/>
                    <a:lstStyle/>
                    <a:p>
                      <a:r>
                        <a:rPr kumimoji="1" lang="ja-JP" altLang="en-US" sz="1000"/>
                        <a:t>睡眠</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Zzzz</a:t>
                      </a:r>
                      <a:r>
                        <a:rPr kumimoji="1" lang="ja-JP" altLang="en-US" sz="1000"/>
                        <a:t>　みたいなイメージ。</a:t>
                      </a:r>
                    </a:p>
                  </a:txBody>
                  <a:tcPr/>
                </a:tc>
                <a:extLst>
                  <a:ext uri="{0D108BD9-81ED-4DB2-BD59-A6C34878D82A}">
                    <a16:rowId xmlns:a16="http://schemas.microsoft.com/office/drawing/2014/main" val="2423215348"/>
                  </a:ext>
                </a:extLst>
              </a:tr>
              <a:tr h="0">
                <a:tc>
                  <a:txBody>
                    <a:bodyPr/>
                    <a:lstStyle/>
                    <a:p>
                      <a:r>
                        <a:rPr kumimoji="1" lang="en-US" altLang="ja-JP" sz="1000"/>
                        <a:t>3</a:t>
                      </a:r>
                      <a:endParaRPr kumimoji="1" lang="ja-JP" altLang="en-US" sz="1000"/>
                    </a:p>
                  </a:txBody>
                  <a:tcPr/>
                </a:tc>
                <a:tc>
                  <a:txBody>
                    <a:bodyPr/>
                    <a:lstStyle/>
                    <a:p>
                      <a:r>
                        <a:rPr kumimoji="1" lang="ja-JP" altLang="en-US" sz="1000"/>
                        <a:t>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紫色の泡が発生しては弾けるイメージ。</a:t>
                      </a:r>
                    </a:p>
                  </a:txBody>
                  <a:tcPr/>
                </a:tc>
                <a:extLst>
                  <a:ext uri="{0D108BD9-81ED-4DB2-BD59-A6C34878D82A}">
                    <a16:rowId xmlns:a16="http://schemas.microsoft.com/office/drawing/2014/main" val="2039631060"/>
                  </a:ext>
                </a:extLst>
              </a:tr>
              <a:tr h="0">
                <a:tc>
                  <a:txBody>
                    <a:bodyPr/>
                    <a:lstStyle/>
                    <a:p>
                      <a:r>
                        <a:rPr kumimoji="1" lang="en-US" altLang="ja-JP" sz="1000"/>
                        <a:t>4</a:t>
                      </a:r>
                      <a:endParaRPr kumimoji="1" lang="ja-JP" altLang="en-US" sz="1000"/>
                    </a:p>
                  </a:txBody>
                  <a:tcPr/>
                </a:tc>
                <a:tc>
                  <a:txBody>
                    <a:bodyPr/>
                    <a:lstStyle/>
                    <a:p>
                      <a:r>
                        <a:rPr kumimoji="1" lang="ja-JP" altLang="en-US" sz="1000"/>
                        <a:t>マヒ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しびれを表すイメージ。</a:t>
                      </a:r>
                    </a:p>
                  </a:txBody>
                  <a:tcPr/>
                </a:tc>
                <a:extLst>
                  <a:ext uri="{0D108BD9-81ED-4DB2-BD59-A6C34878D82A}">
                    <a16:rowId xmlns:a16="http://schemas.microsoft.com/office/drawing/2014/main" val="3786430799"/>
                  </a:ext>
                </a:extLst>
              </a:tr>
              <a:tr h="0">
                <a:tc>
                  <a:txBody>
                    <a:bodyPr/>
                    <a:lstStyle/>
                    <a:p>
                      <a:r>
                        <a:rPr kumimoji="1" lang="en-US" altLang="ja-JP" sz="1000"/>
                        <a:t>5</a:t>
                      </a:r>
                      <a:endParaRPr kumimoji="1" lang="ja-JP" altLang="en-US" sz="1000"/>
                    </a:p>
                  </a:txBody>
                  <a:tcPr/>
                </a:tc>
                <a:tc>
                  <a:txBody>
                    <a:bodyPr/>
                    <a:lstStyle/>
                    <a:p>
                      <a:r>
                        <a:rPr kumimoji="1" lang="ja-JP" altLang="en-US" sz="1000"/>
                        <a:t>減退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デバフのループ的なイメージ。</a:t>
                      </a:r>
                    </a:p>
                  </a:txBody>
                  <a:tcPr/>
                </a:tc>
                <a:extLst>
                  <a:ext uri="{0D108BD9-81ED-4DB2-BD59-A6C34878D82A}">
                    <a16:rowId xmlns:a16="http://schemas.microsoft.com/office/drawing/2014/main" val="627285629"/>
                  </a:ext>
                </a:extLst>
              </a:tr>
            </a:tbl>
          </a:graphicData>
        </a:graphic>
      </p:graphicFrame>
    </p:spTree>
    <p:extLst>
      <p:ext uri="{BB962C8B-B14F-4D97-AF65-F5344CB8AC3E}">
        <p14:creationId xmlns:p14="http://schemas.microsoft.com/office/powerpoint/2010/main" val="1434998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710999" cy="307777"/>
          </a:xfrm>
          <a:prstGeom prst="rect">
            <a:avLst/>
          </a:prstGeom>
          <a:noFill/>
        </p:spPr>
        <p:txBody>
          <a:bodyPr wrap="none" rtlCol="0">
            <a:spAutoFit/>
          </a:bodyPr>
          <a:lstStyle/>
          <a:p>
            <a:r>
              <a:rPr kumimoji="1" lang="ja-JP" altLang="en-US" sz="1400" b="1"/>
              <a:t>●勝利</a:t>
            </a:r>
            <a:r>
              <a:rPr kumimoji="1" lang="ja-JP" altLang="en-US" sz="1400" b="1" dirty="0"/>
              <a:t>・敗北演出</a:t>
            </a:r>
            <a:r>
              <a:rPr kumimoji="1" lang="ja-JP" altLang="en-US" sz="1000" b="1">
                <a:solidFill>
                  <a:srgbClr val="FF0000"/>
                </a:solidFill>
              </a:rPr>
              <a:t>（</a:t>
            </a:r>
            <a:r>
              <a:rPr kumimoji="1" lang="en-US" altLang="ja-JP" sz="1000" b="1">
                <a:solidFill>
                  <a:srgbClr val="FF0000"/>
                </a:solidFill>
              </a:rPr>
              <a:t>20200206</a:t>
            </a:r>
            <a:r>
              <a:rPr kumimoji="1" lang="ja-JP" altLang="en-US" sz="1000" b="1">
                <a:solidFill>
                  <a:srgbClr val="FF0000"/>
                </a:solidFill>
              </a:rPr>
              <a:t>修正</a:t>
            </a:r>
            <a:r>
              <a:rPr kumimoji="1" lang="ja-JP" altLang="en-US" sz="1000" b="1" dirty="0">
                <a:solidFill>
                  <a:srgbClr val="FF0000"/>
                </a:solidFill>
              </a:rPr>
              <a:t>）</a:t>
            </a:r>
            <a:endParaRPr kumimoji="1" lang="ja-JP" altLang="en-US" sz="1000" b="1" dirty="0"/>
          </a:p>
        </p:txBody>
      </p:sp>
      <p:sp>
        <p:nvSpPr>
          <p:cNvPr id="54" name="テキスト ボックス 53">
            <a:extLst>
              <a:ext uri="{FF2B5EF4-FFF2-40B4-BE49-F238E27FC236}">
                <a16:creationId xmlns:a16="http://schemas.microsoft.com/office/drawing/2014/main" id="{A8019EF0-5E05-4789-8D73-2F1808DF5FE7}"/>
              </a:ext>
            </a:extLst>
          </p:cNvPr>
          <p:cNvSpPr txBox="1"/>
          <p:nvPr/>
        </p:nvSpPr>
        <p:spPr>
          <a:xfrm>
            <a:off x="654969" y="1311401"/>
            <a:ext cx="697627" cy="246221"/>
          </a:xfrm>
          <a:prstGeom prst="rect">
            <a:avLst/>
          </a:prstGeom>
          <a:noFill/>
        </p:spPr>
        <p:txBody>
          <a:bodyPr wrap="none" rtlCol="0">
            <a:spAutoFit/>
          </a:bodyPr>
          <a:lstStyle/>
          <a:p>
            <a:r>
              <a:rPr kumimoji="1" lang="ja-JP" altLang="en-US" sz="1000" b="1"/>
              <a:t>○勝利</a:t>
            </a:r>
            <a:r>
              <a:rPr kumimoji="1" lang="ja-JP" altLang="en-US" sz="1000" b="1" dirty="0"/>
              <a:t>時</a:t>
            </a:r>
          </a:p>
        </p:txBody>
      </p:sp>
      <p:sp>
        <p:nvSpPr>
          <p:cNvPr id="55" name="テキスト ボックス 54">
            <a:extLst>
              <a:ext uri="{FF2B5EF4-FFF2-40B4-BE49-F238E27FC236}">
                <a16:creationId xmlns:a16="http://schemas.microsoft.com/office/drawing/2014/main" id="{624F0F00-B10F-4731-807C-941CE4DBE849}"/>
              </a:ext>
            </a:extLst>
          </p:cNvPr>
          <p:cNvSpPr txBox="1"/>
          <p:nvPr/>
        </p:nvSpPr>
        <p:spPr>
          <a:xfrm>
            <a:off x="739003" y="1579120"/>
            <a:ext cx="6138452" cy="553998"/>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怪獣やられシーン</a:t>
            </a:r>
            <a:r>
              <a:rPr lang="en-US" altLang="ja-JP" dirty="0"/>
              <a:t>】</a:t>
            </a:r>
            <a:r>
              <a:rPr lang="ja-JP" altLang="en-US" dirty="0"/>
              <a:t>→</a:t>
            </a:r>
            <a:r>
              <a:rPr lang="en-US" altLang="ja-JP" dirty="0"/>
              <a:t>【</a:t>
            </a:r>
            <a:r>
              <a:rPr lang="ja-JP" altLang="en-US" dirty="0"/>
              <a:t>とどめキャラ勝利シーン</a:t>
            </a:r>
            <a:r>
              <a:rPr lang="en-US" altLang="ja-JP" dirty="0"/>
              <a:t>】</a:t>
            </a:r>
            <a:r>
              <a:rPr lang="ja-JP" altLang="en-US" dirty="0"/>
              <a:t>→</a:t>
            </a:r>
            <a:r>
              <a:rPr lang="en-US" altLang="ja-JP" dirty="0"/>
              <a:t>【</a:t>
            </a:r>
            <a:r>
              <a:rPr lang="ja-JP" altLang="en-US" dirty="0"/>
              <a:t>勝利表示</a:t>
            </a:r>
            <a:r>
              <a:rPr lang="en-US" altLang="ja-JP" dirty="0"/>
              <a:t>】</a:t>
            </a:r>
            <a:r>
              <a:rPr lang="ja-JP" altLang="en-US" dirty="0"/>
              <a:t>といった流れの演出。</a:t>
            </a:r>
            <a:endParaRPr lang="en-US" altLang="ja-JP" dirty="0"/>
          </a:p>
          <a:p>
            <a:r>
              <a:rPr lang="ja-JP" altLang="en-US" dirty="0"/>
              <a:t>とどめキャラ勝利シーンからのイメージ。（あくまでイメージなので動きは変えて貰って構わない）</a:t>
            </a:r>
            <a:endParaRPr lang="en-US" altLang="ja-JP" dirty="0"/>
          </a:p>
          <a:p>
            <a:r>
              <a:rPr lang="ja-JP" altLang="en-US" dirty="0"/>
              <a:t>尺的には</a:t>
            </a:r>
            <a:r>
              <a:rPr lang="en-US" altLang="ja-JP" dirty="0"/>
              <a:t>4</a:t>
            </a:r>
            <a:r>
              <a:rPr lang="ja-JP" altLang="en-US" dirty="0"/>
              <a:t>～</a:t>
            </a:r>
            <a:r>
              <a:rPr lang="en-US" altLang="ja-JP" dirty="0"/>
              <a:t>5</a:t>
            </a:r>
            <a:r>
              <a:rPr lang="ja-JP" altLang="en-US" dirty="0"/>
              <a:t>秒程度（要調整）。</a:t>
            </a:r>
            <a:endParaRPr lang="en-US" altLang="ja-JP" dirty="0"/>
          </a:p>
        </p:txBody>
      </p:sp>
      <p:sp>
        <p:nvSpPr>
          <p:cNvPr id="59" name="テキスト ボックス 58">
            <a:extLst>
              <a:ext uri="{FF2B5EF4-FFF2-40B4-BE49-F238E27FC236}">
                <a16:creationId xmlns:a16="http://schemas.microsoft.com/office/drawing/2014/main" id="{0EE9E6DD-AFE0-4C35-B56F-D8E3C6DE3AE0}"/>
              </a:ext>
            </a:extLst>
          </p:cNvPr>
          <p:cNvSpPr txBox="1"/>
          <p:nvPr/>
        </p:nvSpPr>
        <p:spPr>
          <a:xfrm>
            <a:off x="654968" y="865933"/>
            <a:ext cx="4648565" cy="400110"/>
          </a:xfrm>
          <a:prstGeom prst="rect">
            <a:avLst/>
          </a:prstGeom>
          <a:noFill/>
        </p:spPr>
        <p:txBody>
          <a:bodyPr wrap="square" rtlCol="0" anchor="t">
            <a:spAutoFit/>
          </a:bodyPr>
          <a:lstStyle/>
          <a:p>
            <a:r>
              <a:rPr kumimoji="1" lang="ja-JP" altLang="en-US" sz="1000" dirty="0">
                <a:latin typeface="+mn-ea"/>
              </a:rPr>
              <a:t>勝利時も敗北時もバトル内での演出となる。勝利、</a:t>
            </a:r>
            <a:endParaRPr kumimoji="1" lang="en-US" altLang="ja-JP" sz="1000" dirty="0">
              <a:latin typeface="+mn-ea"/>
            </a:endParaRPr>
          </a:p>
          <a:p>
            <a:r>
              <a:rPr kumimoji="1" lang="ja-JP" altLang="en-US" sz="1000" dirty="0">
                <a:latin typeface="+mn-ea"/>
              </a:rPr>
              <a:t>敗北の表示は</a:t>
            </a:r>
            <a:r>
              <a:rPr kumimoji="1" lang="en-US" altLang="ja-JP" sz="1000" dirty="0">
                <a:latin typeface="+mn-ea"/>
              </a:rPr>
              <a:t>2D</a:t>
            </a:r>
            <a:r>
              <a:rPr kumimoji="1" lang="ja-JP" altLang="en-US" sz="1000" dirty="0">
                <a:latin typeface="+mn-ea"/>
              </a:rPr>
              <a:t>表示。</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31" name="テキスト ボックス 30">
            <a:extLst>
              <a:ext uri="{FF2B5EF4-FFF2-40B4-BE49-F238E27FC236}">
                <a16:creationId xmlns:a16="http://schemas.microsoft.com/office/drawing/2014/main" id="{0DE8089E-F9FA-4C56-A232-72447512B844}"/>
              </a:ext>
            </a:extLst>
          </p:cNvPr>
          <p:cNvSpPr txBox="1"/>
          <p:nvPr/>
        </p:nvSpPr>
        <p:spPr>
          <a:xfrm>
            <a:off x="654968" y="4475995"/>
            <a:ext cx="3070071" cy="246221"/>
          </a:xfrm>
          <a:prstGeom prst="rect">
            <a:avLst/>
          </a:prstGeom>
          <a:noFill/>
        </p:spPr>
        <p:txBody>
          <a:bodyPr wrap="none" rtlCol="0">
            <a:spAutoFit/>
          </a:bodyPr>
          <a:lstStyle/>
          <a:p>
            <a:r>
              <a:rPr kumimoji="1" lang="ja-JP" altLang="en-US" sz="1000" b="1"/>
              <a:t>○勝利</a:t>
            </a:r>
            <a:r>
              <a:rPr kumimoji="1" lang="ja-JP" altLang="en-US" sz="1000" b="1" dirty="0"/>
              <a:t>ポーズのキャラ</a:t>
            </a:r>
            <a:r>
              <a:rPr kumimoji="1" lang="ja-JP" altLang="en-US" sz="1000" b="1"/>
              <a:t>について</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修正）</a:t>
            </a:r>
            <a:endParaRPr kumimoji="1" lang="ja-JP" altLang="en-US" sz="1000" b="1" dirty="0">
              <a:solidFill>
                <a:srgbClr val="FF0000"/>
              </a:solidFill>
            </a:endParaRPr>
          </a:p>
        </p:txBody>
      </p:sp>
      <p:sp>
        <p:nvSpPr>
          <p:cNvPr id="33" name="テキスト ボックス 32">
            <a:extLst>
              <a:ext uri="{FF2B5EF4-FFF2-40B4-BE49-F238E27FC236}">
                <a16:creationId xmlns:a16="http://schemas.microsoft.com/office/drawing/2014/main" id="{ED7582D3-A0AE-4FDA-A997-EBDE01973CDB}"/>
              </a:ext>
            </a:extLst>
          </p:cNvPr>
          <p:cNvSpPr txBox="1"/>
          <p:nvPr/>
        </p:nvSpPr>
        <p:spPr>
          <a:xfrm>
            <a:off x="739003" y="4717255"/>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本勝利ポーズを行うキャラについては、以下を想定している。</a:t>
            </a:r>
            <a:endParaRPr lang="en-US" altLang="ja-JP" dirty="0"/>
          </a:p>
        </p:txBody>
      </p:sp>
      <p:sp>
        <p:nvSpPr>
          <p:cNvPr id="34" name="テキスト ボックス 33">
            <a:extLst>
              <a:ext uri="{FF2B5EF4-FFF2-40B4-BE49-F238E27FC236}">
                <a16:creationId xmlns:a16="http://schemas.microsoft.com/office/drawing/2014/main" id="{A308D92D-725E-4CA3-B8CB-56D4ADD3CE2B}"/>
              </a:ext>
            </a:extLst>
          </p:cNvPr>
          <p:cNvSpPr txBox="1"/>
          <p:nvPr/>
        </p:nvSpPr>
        <p:spPr>
          <a:xfrm>
            <a:off x="739003" y="499309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a:t>・</a:t>
            </a:r>
            <a:r>
              <a:rPr lang="en-US" altLang="ja-JP" b="1"/>
              <a:t>MVP</a:t>
            </a:r>
            <a:r>
              <a:rPr lang="ja-JP" altLang="en-US" b="1"/>
              <a:t>なし</a:t>
            </a:r>
            <a:endParaRPr lang="en-US" altLang="ja-JP" b="1" dirty="0"/>
          </a:p>
        </p:txBody>
      </p:sp>
      <p:sp>
        <p:nvSpPr>
          <p:cNvPr id="37" name="テキスト ボックス 36">
            <a:extLst>
              <a:ext uri="{FF2B5EF4-FFF2-40B4-BE49-F238E27FC236}">
                <a16:creationId xmlns:a16="http://schemas.microsoft.com/office/drawing/2014/main" id="{3F8F8F86-1655-4B38-9308-8A542EA298E8}"/>
              </a:ext>
            </a:extLst>
          </p:cNvPr>
          <p:cNvSpPr txBox="1"/>
          <p:nvPr/>
        </p:nvSpPr>
        <p:spPr>
          <a:xfrm>
            <a:off x="1003782" y="5256494"/>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とどめを刺したキャラで行う。</a:t>
            </a:r>
            <a:endParaRPr lang="en-US" altLang="ja-JP" dirty="0"/>
          </a:p>
        </p:txBody>
      </p:sp>
      <p:sp>
        <p:nvSpPr>
          <p:cNvPr id="38" name="テキスト ボックス 37">
            <a:extLst>
              <a:ext uri="{FF2B5EF4-FFF2-40B4-BE49-F238E27FC236}">
                <a16:creationId xmlns:a16="http://schemas.microsoft.com/office/drawing/2014/main" id="{E5BB476B-E85B-4ABD-A31B-683C5B3096A6}"/>
              </a:ext>
            </a:extLst>
          </p:cNvPr>
          <p:cNvSpPr txBox="1"/>
          <p:nvPr/>
        </p:nvSpPr>
        <p:spPr>
          <a:xfrm>
            <a:off x="760382" y="5502715"/>
            <a:ext cx="846707" cy="246221"/>
          </a:xfrm>
          <a:prstGeom prst="rect">
            <a:avLst/>
          </a:prstGeom>
          <a:noFill/>
        </p:spPr>
        <p:txBody>
          <a:bodyPr wrap="none" rtlCol="0">
            <a:spAutoFit/>
          </a:bodyPr>
          <a:lstStyle/>
          <a:p>
            <a:r>
              <a:rPr kumimoji="1" lang="ja-JP" altLang="en-US" sz="1000" b="1"/>
              <a:t>・</a:t>
            </a:r>
            <a:r>
              <a:rPr kumimoji="1" lang="en-US" altLang="ja-JP" sz="1000" b="1"/>
              <a:t>MVP</a:t>
            </a:r>
            <a:r>
              <a:rPr kumimoji="1" lang="ja-JP" altLang="en-US" sz="1000" b="1"/>
              <a:t>あり</a:t>
            </a:r>
            <a:endParaRPr kumimoji="1" lang="ja-JP" altLang="en-US" sz="1000" b="1" dirty="0"/>
          </a:p>
        </p:txBody>
      </p:sp>
      <p:sp>
        <p:nvSpPr>
          <p:cNvPr id="39" name="テキスト ボックス 38">
            <a:extLst>
              <a:ext uri="{FF2B5EF4-FFF2-40B4-BE49-F238E27FC236}">
                <a16:creationId xmlns:a16="http://schemas.microsoft.com/office/drawing/2014/main" id="{F292B994-5DE0-4D55-9F37-4F59C3FAE63F}"/>
              </a:ext>
            </a:extLst>
          </p:cNvPr>
          <p:cNvSpPr txBox="1"/>
          <p:nvPr/>
        </p:nvSpPr>
        <p:spPr>
          <a:xfrm>
            <a:off x="1002509" y="5761123"/>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のキャラが行う。</a:t>
            </a:r>
            <a:endParaRPr lang="en-US" altLang="ja-JP" dirty="0"/>
          </a:p>
        </p:txBody>
      </p:sp>
      <p:sp>
        <p:nvSpPr>
          <p:cNvPr id="7" name="スライド番号プレースホルダー 6">
            <a:extLst>
              <a:ext uri="{FF2B5EF4-FFF2-40B4-BE49-F238E27FC236}">
                <a16:creationId xmlns:a16="http://schemas.microsoft.com/office/drawing/2014/main" id="{432F818C-F362-4462-B8C0-D94EEB1DF6EB}"/>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dirty="0"/>
          </a:p>
        </p:txBody>
      </p:sp>
      <p:grpSp>
        <p:nvGrpSpPr>
          <p:cNvPr id="9" name="グループ化 8">
            <a:extLst>
              <a:ext uri="{FF2B5EF4-FFF2-40B4-BE49-F238E27FC236}">
                <a16:creationId xmlns:a16="http://schemas.microsoft.com/office/drawing/2014/main" id="{747B7E96-D437-417B-A54C-194E9B39EC19}"/>
              </a:ext>
            </a:extLst>
          </p:cNvPr>
          <p:cNvGrpSpPr/>
          <p:nvPr/>
        </p:nvGrpSpPr>
        <p:grpSpPr>
          <a:xfrm>
            <a:off x="581499" y="2158996"/>
            <a:ext cx="6917174" cy="2257197"/>
            <a:chOff x="581499" y="2158996"/>
            <a:chExt cx="6917174" cy="2257197"/>
          </a:xfrm>
        </p:grpSpPr>
        <p:pic>
          <p:nvPicPr>
            <p:cNvPr id="2" name="図 1">
              <a:extLst>
                <a:ext uri="{FF2B5EF4-FFF2-40B4-BE49-F238E27FC236}">
                  <a16:creationId xmlns:a16="http://schemas.microsoft.com/office/drawing/2014/main" id="{1ECCACD3-138D-423D-88FD-FE8D17032B06}"/>
                </a:ext>
              </a:extLst>
            </p:cNvPr>
            <p:cNvPicPr>
              <a:picLocks noChangeAspect="1"/>
            </p:cNvPicPr>
            <p:nvPr/>
          </p:nvPicPr>
          <p:blipFill>
            <a:blip r:embed="rId2"/>
            <a:stretch>
              <a:fillRect/>
            </a:stretch>
          </p:blipFill>
          <p:spPr>
            <a:xfrm>
              <a:off x="2531701" y="2158996"/>
              <a:ext cx="1014055" cy="1803781"/>
            </a:xfrm>
            <a:prstGeom prst="rect">
              <a:avLst/>
            </a:prstGeom>
          </p:spPr>
        </p:pic>
        <p:pic>
          <p:nvPicPr>
            <p:cNvPr id="3" name="図 2">
              <a:extLst>
                <a:ext uri="{FF2B5EF4-FFF2-40B4-BE49-F238E27FC236}">
                  <a16:creationId xmlns:a16="http://schemas.microsoft.com/office/drawing/2014/main" id="{BAC6B922-AA4B-4AEC-A302-DD05CA3BBE3C}"/>
                </a:ext>
              </a:extLst>
            </p:cNvPr>
            <p:cNvPicPr>
              <a:picLocks noChangeAspect="1"/>
            </p:cNvPicPr>
            <p:nvPr/>
          </p:nvPicPr>
          <p:blipFill>
            <a:blip r:embed="rId3"/>
            <a:stretch>
              <a:fillRect/>
            </a:stretch>
          </p:blipFill>
          <p:spPr>
            <a:xfrm>
              <a:off x="3824660" y="2158996"/>
              <a:ext cx="1013108" cy="1798038"/>
            </a:xfrm>
            <a:prstGeom prst="rect">
              <a:avLst/>
            </a:prstGeom>
          </p:spPr>
        </p:pic>
        <p:pic>
          <p:nvPicPr>
            <p:cNvPr id="4" name="図 3">
              <a:extLst>
                <a:ext uri="{FF2B5EF4-FFF2-40B4-BE49-F238E27FC236}">
                  <a16:creationId xmlns:a16="http://schemas.microsoft.com/office/drawing/2014/main" id="{FF61B68A-B1E1-4E7A-8E6F-BCD844BD519E}"/>
                </a:ext>
              </a:extLst>
            </p:cNvPr>
            <p:cNvPicPr>
              <a:picLocks noChangeAspect="1"/>
            </p:cNvPicPr>
            <p:nvPr/>
          </p:nvPicPr>
          <p:blipFill>
            <a:blip r:embed="rId4"/>
            <a:stretch>
              <a:fillRect/>
            </a:stretch>
          </p:blipFill>
          <p:spPr>
            <a:xfrm>
              <a:off x="5116672" y="2158996"/>
              <a:ext cx="1013108" cy="1798038"/>
            </a:xfrm>
            <a:prstGeom prst="rect">
              <a:avLst/>
            </a:prstGeom>
          </p:spPr>
        </p:pic>
        <p:pic>
          <p:nvPicPr>
            <p:cNvPr id="5" name="図 4">
              <a:extLst>
                <a:ext uri="{FF2B5EF4-FFF2-40B4-BE49-F238E27FC236}">
                  <a16:creationId xmlns:a16="http://schemas.microsoft.com/office/drawing/2014/main" id="{C775F6F4-F0AD-46F2-89F3-72E36F875792}"/>
                </a:ext>
              </a:extLst>
            </p:cNvPr>
            <p:cNvPicPr>
              <a:picLocks noChangeAspect="1"/>
            </p:cNvPicPr>
            <p:nvPr/>
          </p:nvPicPr>
          <p:blipFill>
            <a:blip r:embed="rId5"/>
            <a:stretch>
              <a:fillRect/>
            </a:stretch>
          </p:blipFill>
          <p:spPr>
            <a:xfrm>
              <a:off x="6408684" y="2158996"/>
              <a:ext cx="1013108" cy="1798038"/>
            </a:xfrm>
            <a:prstGeom prst="rect">
              <a:avLst/>
            </a:prstGeom>
          </p:spPr>
        </p:pic>
        <p:sp>
          <p:nvSpPr>
            <p:cNvPr id="6" name="テキスト ボックス 5">
              <a:extLst>
                <a:ext uri="{FF2B5EF4-FFF2-40B4-BE49-F238E27FC236}">
                  <a16:creationId xmlns:a16="http://schemas.microsoft.com/office/drawing/2014/main" id="{98D3C142-0F11-4153-8EAF-70D331F5B00D}"/>
                </a:ext>
              </a:extLst>
            </p:cNvPr>
            <p:cNvSpPr txBox="1"/>
            <p:nvPr/>
          </p:nvSpPr>
          <p:spPr>
            <a:xfrm>
              <a:off x="5188007" y="2733575"/>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勝 利</a:t>
              </a:r>
            </a:p>
          </p:txBody>
        </p:sp>
        <p:sp>
          <p:nvSpPr>
            <p:cNvPr id="16" name="テキスト ボックス 15">
              <a:extLst>
                <a:ext uri="{FF2B5EF4-FFF2-40B4-BE49-F238E27FC236}">
                  <a16:creationId xmlns:a16="http://schemas.microsoft.com/office/drawing/2014/main" id="{A2AC24DC-70D2-4FE7-9207-E4A0B9E37C82}"/>
                </a:ext>
              </a:extLst>
            </p:cNvPr>
            <p:cNvSpPr txBox="1"/>
            <p:nvPr/>
          </p:nvSpPr>
          <p:spPr>
            <a:xfrm>
              <a:off x="6458038" y="2778601"/>
              <a:ext cx="914400" cy="461665"/>
            </a:xfrm>
            <a:prstGeom prst="rect">
              <a:avLst/>
            </a:prstGeom>
            <a:noFill/>
          </p:spPr>
          <p:txBody>
            <a:bodyPr wrap="square" rtlCol="0">
              <a:spAutoFit/>
            </a:bodyPr>
            <a:lstStyle/>
            <a:p>
              <a:pPr algn="ctr"/>
              <a:r>
                <a:rPr kumimoji="1" lang="ja-JP" altLang="en-US" sz="2400" dirty="0">
                  <a:solidFill>
                    <a:schemeClr val="accent2">
                      <a:lumMod val="20000"/>
                      <a:lumOff val="80000"/>
                    </a:schemeClr>
                  </a:solidFill>
                  <a:latin typeface="HGS創英ﾌﾟﾚｾﾞﾝｽEB" panose="02020800000000000000" pitchFamily="18" charset="-128"/>
                  <a:ea typeface="HGS創英ﾌﾟﾚｾﾞﾝｽEB" panose="02020800000000000000" pitchFamily="18" charset="-128"/>
                </a:rPr>
                <a:t>勝 利</a:t>
              </a:r>
            </a:p>
          </p:txBody>
        </p:sp>
        <p:sp>
          <p:nvSpPr>
            <p:cNvPr id="17" name="二等辺三角形 16">
              <a:extLst>
                <a:ext uri="{FF2B5EF4-FFF2-40B4-BE49-F238E27FC236}">
                  <a16:creationId xmlns:a16="http://schemas.microsoft.com/office/drawing/2014/main" id="{C94C89AF-7C88-4846-A7C8-CAC5D0334F39}"/>
                </a:ext>
              </a:extLst>
            </p:cNvPr>
            <p:cNvSpPr/>
            <p:nvPr/>
          </p:nvSpPr>
          <p:spPr>
            <a:xfrm rot="5400000">
              <a:off x="3562437"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CC6A2B57-7076-44A8-8FAE-8C58AE4742F3}"/>
                </a:ext>
              </a:extLst>
            </p:cNvPr>
            <p:cNvSpPr/>
            <p:nvPr/>
          </p:nvSpPr>
          <p:spPr>
            <a:xfrm rot="5400000">
              <a:off x="4858382"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a:extLst>
                <a:ext uri="{FF2B5EF4-FFF2-40B4-BE49-F238E27FC236}">
                  <a16:creationId xmlns:a16="http://schemas.microsoft.com/office/drawing/2014/main" id="{4B0DA0C4-C069-4DC7-898E-B6C2B55901C9}"/>
                </a:ext>
              </a:extLst>
            </p:cNvPr>
            <p:cNvSpPr/>
            <p:nvPr/>
          </p:nvSpPr>
          <p:spPr>
            <a:xfrm rot="5400000">
              <a:off x="6159141"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DF398B0-4112-4DD9-8BB0-236339EAF11C}"/>
                </a:ext>
              </a:extLst>
            </p:cNvPr>
            <p:cNvSpPr txBox="1"/>
            <p:nvPr/>
          </p:nvSpPr>
          <p:spPr>
            <a:xfrm>
              <a:off x="2489058" y="3954528"/>
              <a:ext cx="1107996" cy="461665"/>
            </a:xfrm>
            <a:prstGeom prst="rect">
              <a:avLst/>
            </a:prstGeom>
            <a:noFill/>
          </p:spPr>
          <p:txBody>
            <a:bodyPr wrap="none" rtlCol="0">
              <a:spAutoFit/>
            </a:bodyPr>
            <a:lstStyle/>
            <a:p>
              <a:pPr algn="ctr"/>
              <a:r>
                <a:rPr kumimoji="1" lang="ja-JP" altLang="en-US" sz="800"/>
                <a:t>カットを変えて</a:t>
              </a:r>
              <a:endParaRPr kumimoji="1" lang="en-US" altLang="ja-JP" sz="800"/>
            </a:p>
            <a:p>
              <a:pPr algn="ctr"/>
              <a:r>
                <a:rPr kumimoji="1" lang="ja-JP" altLang="en-US" sz="800"/>
                <a:t>武器</a:t>
              </a:r>
              <a:r>
                <a:rPr kumimoji="1" lang="ja-JP" altLang="en-US" sz="800" dirty="0"/>
                <a:t>を脇に構えてる</a:t>
              </a:r>
              <a:endParaRPr kumimoji="1" lang="en-US" altLang="ja-JP" sz="800" dirty="0"/>
            </a:p>
            <a:p>
              <a:pPr algn="ctr"/>
              <a:r>
                <a:rPr kumimoji="1" lang="ja-JP" altLang="en-US" sz="800" dirty="0"/>
                <a:t>ポーズを後ろから。</a:t>
              </a:r>
              <a:endParaRPr kumimoji="1" lang="en-US" altLang="ja-JP" sz="800" dirty="0"/>
            </a:p>
          </p:txBody>
        </p:sp>
        <p:sp>
          <p:nvSpPr>
            <p:cNvPr id="22" name="テキスト ボックス 21">
              <a:extLst>
                <a:ext uri="{FF2B5EF4-FFF2-40B4-BE49-F238E27FC236}">
                  <a16:creationId xmlns:a16="http://schemas.microsoft.com/office/drawing/2014/main" id="{F0390B45-E5DB-4918-A1E0-0271F7D59ACF}"/>
                </a:ext>
              </a:extLst>
            </p:cNvPr>
            <p:cNvSpPr txBox="1"/>
            <p:nvPr/>
          </p:nvSpPr>
          <p:spPr>
            <a:xfrm>
              <a:off x="3697632" y="3954528"/>
              <a:ext cx="1210588" cy="338554"/>
            </a:xfrm>
            <a:prstGeom prst="rect">
              <a:avLst/>
            </a:prstGeom>
            <a:noFill/>
          </p:spPr>
          <p:txBody>
            <a:bodyPr wrap="none" rtlCol="0">
              <a:spAutoFit/>
            </a:bodyPr>
            <a:lstStyle/>
            <a:p>
              <a:pPr algn="ctr"/>
              <a:r>
                <a:rPr kumimoji="1" lang="ja-JP" altLang="en-US" sz="800" dirty="0"/>
                <a:t>カメラが回り込みつつ</a:t>
              </a:r>
              <a:endParaRPr kumimoji="1" lang="en-US" altLang="ja-JP" sz="800" dirty="0"/>
            </a:p>
            <a:p>
              <a:pPr algn="ctr"/>
              <a:r>
                <a:rPr kumimoji="1" lang="ja-JP" altLang="en-US" sz="800" dirty="0"/>
                <a:t>少しズームで正面へ。</a:t>
              </a:r>
              <a:endParaRPr kumimoji="1" lang="en-US" altLang="ja-JP" sz="800" dirty="0"/>
            </a:p>
          </p:txBody>
        </p:sp>
        <p:sp>
          <p:nvSpPr>
            <p:cNvPr id="23" name="テキスト ボックス 22">
              <a:extLst>
                <a:ext uri="{FF2B5EF4-FFF2-40B4-BE49-F238E27FC236}">
                  <a16:creationId xmlns:a16="http://schemas.microsoft.com/office/drawing/2014/main" id="{A2941A45-A3D4-449F-908D-FE631998BD5B}"/>
                </a:ext>
              </a:extLst>
            </p:cNvPr>
            <p:cNvSpPr txBox="1"/>
            <p:nvPr/>
          </p:nvSpPr>
          <p:spPr>
            <a:xfrm>
              <a:off x="4944514" y="3954528"/>
              <a:ext cx="1313180" cy="338554"/>
            </a:xfrm>
            <a:prstGeom prst="rect">
              <a:avLst/>
            </a:prstGeom>
            <a:noFill/>
          </p:spPr>
          <p:txBody>
            <a:bodyPr wrap="none" rtlCol="0">
              <a:spAutoFit/>
            </a:bodyPr>
            <a:lstStyle/>
            <a:p>
              <a:pPr algn="ctr"/>
              <a:r>
                <a:rPr kumimoji="1" lang="ja-JP" altLang="en-US" sz="800" dirty="0"/>
                <a:t>武器を下し短いセリフ。</a:t>
              </a:r>
              <a:endParaRPr kumimoji="1" lang="en-US" altLang="ja-JP" sz="800" dirty="0"/>
            </a:p>
            <a:p>
              <a:pPr algn="ctr"/>
              <a:r>
                <a:rPr kumimoji="1" lang="ja-JP" altLang="en-US" sz="800" dirty="0"/>
                <a:t>ここで「勝利」表示。</a:t>
              </a:r>
              <a:endParaRPr kumimoji="1" lang="en-US" altLang="ja-JP" sz="800" dirty="0"/>
            </a:p>
          </p:txBody>
        </p:sp>
        <p:sp>
          <p:nvSpPr>
            <p:cNvPr id="24" name="テキスト ボックス 23">
              <a:extLst>
                <a:ext uri="{FF2B5EF4-FFF2-40B4-BE49-F238E27FC236}">
                  <a16:creationId xmlns:a16="http://schemas.microsoft.com/office/drawing/2014/main" id="{410976C9-E412-4F72-9D37-5CDD6D68E1BB}"/>
                </a:ext>
              </a:extLst>
            </p:cNvPr>
            <p:cNvSpPr txBox="1"/>
            <p:nvPr/>
          </p:nvSpPr>
          <p:spPr>
            <a:xfrm>
              <a:off x="6288084" y="3954528"/>
              <a:ext cx="1210589" cy="338554"/>
            </a:xfrm>
            <a:prstGeom prst="rect">
              <a:avLst/>
            </a:prstGeom>
            <a:noFill/>
          </p:spPr>
          <p:txBody>
            <a:bodyPr wrap="none" rtlCol="0">
              <a:spAutoFit/>
            </a:bodyPr>
            <a:lstStyle/>
            <a:p>
              <a:pPr algn="ctr"/>
              <a:r>
                <a:rPr kumimoji="1" lang="ja-JP" altLang="en-US" sz="800" dirty="0"/>
                <a:t>「勝利」を消しつつ</a:t>
              </a:r>
              <a:endParaRPr kumimoji="1" lang="en-US" altLang="ja-JP" sz="800" dirty="0"/>
            </a:p>
            <a:p>
              <a:pPr algn="ctr"/>
              <a:r>
                <a:rPr kumimoji="1" lang="ja-JP" altLang="en-US" sz="800" dirty="0"/>
                <a:t>キャラに寄りセリフ。</a:t>
              </a:r>
              <a:endParaRPr kumimoji="1" lang="en-US" altLang="ja-JP" sz="800" dirty="0"/>
            </a:p>
          </p:txBody>
        </p:sp>
        <p:grpSp>
          <p:nvGrpSpPr>
            <p:cNvPr id="35" name="グループ化 34">
              <a:extLst>
                <a:ext uri="{FF2B5EF4-FFF2-40B4-BE49-F238E27FC236}">
                  <a16:creationId xmlns:a16="http://schemas.microsoft.com/office/drawing/2014/main" id="{0E28CDD3-D848-4731-B12B-E6E14A4CDBF4}"/>
                </a:ext>
              </a:extLst>
            </p:cNvPr>
            <p:cNvGrpSpPr/>
            <p:nvPr/>
          </p:nvGrpSpPr>
          <p:grpSpPr>
            <a:xfrm>
              <a:off x="681480" y="2158997"/>
              <a:ext cx="1509013" cy="1795532"/>
              <a:chOff x="0" y="0"/>
              <a:chExt cx="3786743" cy="4505739"/>
            </a:xfrm>
          </p:grpSpPr>
          <p:sp>
            <p:nvSpPr>
              <p:cNvPr id="36" name="正方形/長方形 35">
                <a:extLst>
                  <a:ext uri="{FF2B5EF4-FFF2-40B4-BE49-F238E27FC236}">
                    <a16:creationId xmlns:a16="http://schemas.microsoft.com/office/drawing/2014/main" id="{61FC21D7-9367-41E4-B0FE-D7FBF51C1F74}"/>
                  </a:ext>
                </a:extLst>
              </p:cNvPr>
              <p:cNvSpPr/>
              <p:nvPr/>
            </p:nvSpPr>
            <p:spPr>
              <a:xfrm>
                <a:off x="0" y="0"/>
                <a:ext cx="2536071" cy="45057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0" name="グループ化 39">
                <a:extLst>
                  <a:ext uri="{FF2B5EF4-FFF2-40B4-BE49-F238E27FC236}">
                    <a16:creationId xmlns:a16="http://schemas.microsoft.com/office/drawing/2014/main" id="{FD47DA52-72E8-446B-AD81-152BEF51D82C}"/>
                  </a:ext>
                </a:extLst>
              </p:cNvPr>
              <p:cNvGrpSpPr/>
              <p:nvPr/>
            </p:nvGrpSpPr>
            <p:grpSpPr>
              <a:xfrm>
                <a:off x="84419" y="422452"/>
                <a:ext cx="3702324" cy="3012322"/>
                <a:chOff x="84419" y="422452"/>
                <a:chExt cx="3702324" cy="3012322"/>
              </a:xfrm>
            </p:grpSpPr>
            <p:grpSp>
              <p:nvGrpSpPr>
                <p:cNvPr id="42" name="グループ化 41">
                  <a:extLst>
                    <a:ext uri="{FF2B5EF4-FFF2-40B4-BE49-F238E27FC236}">
                      <a16:creationId xmlns:a16="http://schemas.microsoft.com/office/drawing/2014/main" id="{4187E6C0-A2F3-4C38-9A3B-027E0312F492}"/>
                    </a:ext>
                  </a:extLst>
                </p:cNvPr>
                <p:cNvGrpSpPr/>
                <p:nvPr/>
              </p:nvGrpSpPr>
              <p:grpSpPr>
                <a:xfrm>
                  <a:off x="2501705" y="1078654"/>
                  <a:ext cx="1285038" cy="2346181"/>
                  <a:chOff x="2501705" y="1078654"/>
                  <a:chExt cx="2392960" cy="4368989"/>
                </a:xfrm>
              </p:grpSpPr>
              <p:grpSp>
                <p:nvGrpSpPr>
                  <p:cNvPr id="65" name="グループ化 64">
                    <a:extLst>
                      <a:ext uri="{FF2B5EF4-FFF2-40B4-BE49-F238E27FC236}">
                        <a16:creationId xmlns:a16="http://schemas.microsoft.com/office/drawing/2014/main" id="{CEFBC3F2-645F-4777-B240-2F321F43FDF1}"/>
                      </a:ext>
                    </a:extLst>
                  </p:cNvPr>
                  <p:cNvGrpSpPr/>
                  <p:nvPr/>
                </p:nvGrpSpPr>
                <p:grpSpPr>
                  <a:xfrm>
                    <a:off x="2614137" y="1107632"/>
                    <a:ext cx="2120172" cy="4340011"/>
                    <a:chOff x="2614137" y="1107632"/>
                    <a:chExt cx="2136032" cy="4372787"/>
                  </a:xfrm>
                  <a:solidFill>
                    <a:schemeClr val="bg1"/>
                  </a:solidFill>
                </p:grpSpPr>
                <p:sp>
                  <p:nvSpPr>
                    <p:cNvPr id="67" name="フリーフォーム: 図形 66">
                      <a:extLst>
                        <a:ext uri="{FF2B5EF4-FFF2-40B4-BE49-F238E27FC236}">
                          <a16:creationId xmlns:a16="http://schemas.microsoft.com/office/drawing/2014/main" id="{8F8889A2-ABDA-413F-B303-F32B6872F106}"/>
                        </a:ext>
                      </a:extLst>
                    </p:cNvPr>
                    <p:cNvSpPr/>
                    <p:nvPr/>
                  </p:nvSpPr>
                  <p:spPr>
                    <a:xfrm>
                      <a:off x="2956395" y="110763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8" name="フリーフォーム: 図形 67">
                      <a:extLst>
                        <a:ext uri="{FF2B5EF4-FFF2-40B4-BE49-F238E27FC236}">
                          <a16:creationId xmlns:a16="http://schemas.microsoft.com/office/drawing/2014/main" id="{A7A1818A-7847-4007-B576-D42BF410C644}"/>
                        </a:ext>
                      </a:extLst>
                    </p:cNvPr>
                    <p:cNvSpPr/>
                    <p:nvPr/>
                  </p:nvSpPr>
                  <p:spPr>
                    <a:xfrm>
                      <a:off x="2614137" y="236351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70" name="フリーフォーム: 図形 69">
                      <a:extLst>
                        <a:ext uri="{FF2B5EF4-FFF2-40B4-BE49-F238E27FC236}">
                          <a16:creationId xmlns:a16="http://schemas.microsoft.com/office/drawing/2014/main" id="{0DD88DDB-5A78-42C4-AD94-D3400FEF46DF}"/>
                        </a:ext>
                      </a:extLst>
                    </p:cNvPr>
                    <p:cNvSpPr/>
                    <p:nvPr/>
                  </p:nvSpPr>
                  <p:spPr>
                    <a:xfrm>
                      <a:off x="2666828" y="351056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6" name="図 65">
                    <a:extLst>
                      <a:ext uri="{FF2B5EF4-FFF2-40B4-BE49-F238E27FC236}">
                        <a16:creationId xmlns:a16="http://schemas.microsoft.com/office/drawing/2014/main" id="{F2D0EF74-CB39-4198-B4DA-B937D2FF193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2501705" y="1078654"/>
                    <a:ext cx="2392960" cy="4364935"/>
                  </a:xfrm>
                  <a:prstGeom prst="rect">
                    <a:avLst/>
                  </a:prstGeom>
                </p:spPr>
              </p:pic>
            </p:grpSp>
            <p:grpSp>
              <p:nvGrpSpPr>
                <p:cNvPr id="43" name="グループ化 42">
                  <a:extLst>
                    <a:ext uri="{FF2B5EF4-FFF2-40B4-BE49-F238E27FC236}">
                      <a16:creationId xmlns:a16="http://schemas.microsoft.com/office/drawing/2014/main" id="{8D68D27B-A285-4E95-BF2A-37B2733C4365}"/>
                    </a:ext>
                  </a:extLst>
                </p:cNvPr>
                <p:cNvGrpSpPr/>
                <p:nvPr/>
              </p:nvGrpSpPr>
              <p:grpSpPr>
                <a:xfrm>
                  <a:off x="1931440" y="944584"/>
                  <a:ext cx="1328529" cy="2425585"/>
                  <a:chOff x="1931440" y="944584"/>
                  <a:chExt cx="2392960" cy="4368989"/>
                </a:xfrm>
              </p:grpSpPr>
              <p:grpSp>
                <p:nvGrpSpPr>
                  <p:cNvPr id="60" name="グループ化 59">
                    <a:extLst>
                      <a:ext uri="{FF2B5EF4-FFF2-40B4-BE49-F238E27FC236}">
                        <a16:creationId xmlns:a16="http://schemas.microsoft.com/office/drawing/2014/main" id="{814BC92E-A3EC-4E16-BD1D-B1C742D1E2B0}"/>
                      </a:ext>
                    </a:extLst>
                  </p:cNvPr>
                  <p:cNvGrpSpPr/>
                  <p:nvPr/>
                </p:nvGrpSpPr>
                <p:grpSpPr>
                  <a:xfrm>
                    <a:off x="2043872" y="973562"/>
                    <a:ext cx="2120172" cy="4340011"/>
                    <a:chOff x="2043872" y="973562"/>
                    <a:chExt cx="2136032" cy="4372787"/>
                  </a:xfrm>
                  <a:solidFill>
                    <a:schemeClr val="bg1"/>
                  </a:solidFill>
                </p:grpSpPr>
                <p:sp>
                  <p:nvSpPr>
                    <p:cNvPr id="62" name="フリーフォーム: 図形 61">
                      <a:extLst>
                        <a:ext uri="{FF2B5EF4-FFF2-40B4-BE49-F238E27FC236}">
                          <a16:creationId xmlns:a16="http://schemas.microsoft.com/office/drawing/2014/main" id="{4AB2E3D3-7554-43C5-9F7A-92DEE7DE396C}"/>
                        </a:ext>
                      </a:extLst>
                    </p:cNvPr>
                    <p:cNvSpPr/>
                    <p:nvPr/>
                  </p:nvSpPr>
                  <p:spPr>
                    <a:xfrm>
                      <a:off x="2386130" y="97356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3" name="フリーフォーム: 図形 62">
                      <a:extLst>
                        <a:ext uri="{FF2B5EF4-FFF2-40B4-BE49-F238E27FC236}">
                          <a16:creationId xmlns:a16="http://schemas.microsoft.com/office/drawing/2014/main" id="{F4370481-5C0D-4BF0-A901-0F324A8261D0}"/>
                        </a:ext>
                      </a:extLst>
                    </p:cNvPr>
                    <p:cNvSpPr/>
                    <p:nvPr/>
                  </p:nvSpPr>
                  <p:spPr>
                    <a:xfrm>
                      <a:off x="2043872" y="222944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4" name="フリーフォーム: 図形 63">
                      <a:extLst>
                        <a:ext uri="{FF2B5EF4-FFF2-40B4-BE49-F238E27FC236}">
                          <a16:creationId xmlns:a16="http://schemas.microsoft.com/office/drawing/2014/main" id="{DAD948E3-BA00-4569-B706-E0233D6E9936}"/>
                        </a:ext>
                      </a:extLst>
                    </p:cNvPr>
                    <p:cNvSpPr/>
                    <p:nvPr/>
                  </p:nvSpPr>
                  <p:spPr>
                    <a:xfrm>
                      <a:off x="2096563" y="337649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1" name="図 60">
                    <a:extLst>
                      <a:ext uri="{FF2B5EF4-FFF2-40B4-BE49-F238E27FC236}">
                        <a16:creationId xmlns:a16="http://schemas.microsoft.com/office/drawing/2014/main" id="{57EF6241-5D88-410B-92C4-52A4672AA5E4}"/>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931440" y="944584"/>
                    <a:ext cx="2392960" cy="4364935"/>
                  </a:xfrm>
                  <a:prstGeom prst="rect">
                    <a:avLst/>
                  </a:prstGeom>
                </p:spPr>
              </p:pic>
            </p:grpSp>
            <p:grpSp>
              <p:nvGrpSpPr>
                <p:cNvPr id="44" name="グループ化 43">
                  <a:extLst>
                    <a:ext uri="{FF2B5EF4-FFF2-40B4-BE49-F238E27FC236}">
                      <a16:creationId xmlns:a16="http://schemas.microsoft.com/office/drawing/2014/main" id="{733223D2-EE61-4874-AA4C-D312C522C895}"/>
                    </a:ext>
                  </a:extLst>
                </p:cNvPr>
                <p:cNvGrpSpPr/>
                <p:nvPr/>
              </p:nvGrpSpPr>
              <p:grpSpPr>
                <a:xfrm>
                  <a:off x="1111461" y="779834"/>
                  <a:ext cx="1447799" cy="2643344"/>
                  <a:chOff x="1111461" y="779834"/>
                  <a:chExt cx="2392960" cy="4368989"/>
                </a:xfrm>
              </p:grpSpPr>
              <p:grpSp>
                <p:nvGrpSpPr>
                  <p:cNvPr id="52" name="グループ化 51">
                    <a:extLst>
                      <a:ext uri="{FF2B5EF4-FFF2-40B4-BE49-F238E27FC236}">
                        <a16:creationId xmlns:a16="http://schemas.microsoft.com/office/drawing/2014/main" id="{63D48FE2-B094-41AD-A861-C86AAAA25CE4}"/>
                      </a:ext>
                    </a:extLst>
                  </p:cNvPr>
                  <p:cNvGrpSpPr/>
                  <p:nvPr/>
                </p:nvGrpSpPr>
                <p:grpSpPr>
                  <a:xfrm>
                    <a:off x="1223893" y="808812"/>
                    <a:ext cx="2120172" cy="4340011"/>
                    <a:chOff x="1223893" y="808812"/>
                    <a:chExt cx="2136032" cy="4372787"/>
                  </a:xfrm>
                  <a:solidFill>
                    <a:schemeClr val="bg1"/>
                  </a:solidFill>
                </p:grpSpPr>
                <p:sp>
                  <p:nvSpPr>
                    <p:cNvPr id="56" name="フリーフォーム: 図形 55">
                      <a:extLst>
                        <a:ext uri="{FF2B5EF4-FFF2-40B4-BE49-F238E27FC236}">
                          <a16:creationId xmlns:a16="http://schemas.microsoft.com/office/drawing/2014/main" id="{410C6211-F3B8-4F8B-B8FF-CEF8ACC12461}"/>
                        </a:ext>
                      </a:extLst>
                    </p:cNvPr>
                    <p:cNvSpPr/>
                    <p:nvPr/>
                  </p:nvSpPr>
                  <p:spPr>
                    <a:xfrm>
                      <a:off x="1566151" y="80881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7" name="フリーフォーム: 図形 56">
                      <a:extLst>
                        <a:ext uri="{FF2B5EF4-FFF2-40B4-BE49-F238E27FC236}">
                          <a16:creationId xmlns:a16="http://schemas.microsoft.com/office/drawing/2014/main" id="{DD85B822-F99C-4668-BCE2-C156B61972E0}"/>
                        </a:ext>
                      </a:extLst>
                    </p:cNvPr>
                    <p:cNvSpPr/>
                    <p:nvPr/>
                  </p:nvSpPr>
                  <p:spPr>
                    <a:xfrm>
                      <a:off x="1223893" y="206469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8" name="フリーフォーム: 図形 57">
                      <a:extLst>
                        <a:ext uri="{FF2B5EF4-FFF2-40B4-BE49-F238E27FC236}">
                          <a16:creationId xmlns:a16="http://schemas.microsoft.com/office/drawing/2014/main" id="{D6DA5B27-40F3-419F-A6EE-004D338242BA}"/>
                        </a:ext>
                      </a:extLst>
                    </p:cNvPr>
                    <p:cNvSpPr/>
                    <p:nvPr/>
                  </p:nvSpPr>
                  <p:spPr>
                    <a:xfrm>
                      <a:off x="1276584" y="321174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53" name="図 52">
                    <a:extLst>
                      <a:ext uri="{FF2B5EF4-FFF2-40B4-BE49-F238E27FC236}">
                        <a16:creationId xmlns:a16="http://schemas.microsoft.com/office/drawing/2014/main" id="{959826CE-9A28-46FB-B9D7-6AC8BCDBA921}"/>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111461" y="779834"/>
                    <a:ext cx="2392960" cy="4364935"/>
                  </a:xfrm>
                  <a:prstGeom prst="rect">
                    <a:avLst/>
                  </a:prstGeom>
                </p:spPr>
              </p:pic>
            </p:grpSp>
            <p:grpSp>
              <p:nvGrpSpPr>
                <p:cNvPr id="45" name="グループ化 44">
                  <a:extLst>
                    <a:ext uri="{FF2B5EF4-FFF2-40B4-BE49-F238E27FC236}">
                      <a16:creationId xmlns:a16="http://schemas.microsoft.com/office/drawing/2014/main" id="{9EB2AD44-00B7-4C49-A2EC-0920CEE2FCFD}"/>
                    </a:ext>
                  </a:extLst>
                </p:cNvPr>
                <p:cNvGrpSpPr/>
                <p:nvPr/>
              </p:nvGrpSpPr>
              <p:grpSpPr>
                <a:xfrm>
                  <a:off x="84419" y="422452"/>
                  <a:ext cx="1649894" cy="3012322"/>
                  <a:chOff x="84419" y="422452"/>
                  <a:chExt cx="2392960" cy="4368989"/>
                </a:xfrm>
              </p:grpSpPr>
              <p:grpSp>
                <p:nvGrpSpPr>
                  <p:cNvPr id="46" name="グループ化 45">
                    <a:extLst>
                      <a:ext uri="{FF2B5EF4-FFF2-40B4-BE49-F238E27FC236}">
                        <a16:creationId xmlns:a16="http://schemas.microsoft.com/office/drawing/2014/main" id="{DFA6187F-A7ED-47E9-A055-A18E2BF3560B}"/>
                      </a:ext>
                    </a:extLst>
                  </p:cNvPr>
                  <p:cNvGrpSpPr/>
                  <p:nvPr/>
                </p:nvGrpSpPr>
                <p:grpSpPr>
                  <a:xfrm>
                    <a:off x="196851" y="451430"/>
                    <a:ext cx="2120172" cy="4340011"/>
                    <a:chOff x="196851" y="451430"/>
                    <a:chExt cx="2136032" cy="4372787"/>
                  </a:xfrm>
                  <a:solidFill>
                    <a:schemeClr val="bg1"/>
                  </a:solidFill>
                </p:grpSpPr>
                <p:sp>
                  <p:nvSpPr>
                    <p:cNvPr id="48" name="フリーフォーム: 図形 47">
                      <a:extLst>
                        <a:ext uri="{FF2B5EF4-FFF2-40B4-BE49-F238E27FC236}">
                          <a16:creationId xmlns:a16="http://schemas.microsoft.com/office/drawing/2014/main" id="{1CAEB363-7398-4915-86F1-8F9B0B7AC391}"/>
                        </a:ext>
                      </a:extLst>
                    </p:cNvPr>
                    <p:cNvSpPr/>
                    <p:nvPr/>
                  </p:nvSpPr>
                  <p:spPr>
                    <a:xfrm>
                      <a:off x="539109" y="451430"/>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49" name="フリーフォーム: 図形 48">
                      <a:extLst>
                        <a:ext uri="{FF2B5EF4-FFF2-40B4-BE49-F238E27FC236}">
                          <a16:creationId xmlns:a16="http://schemas.microsoft.com/office/drawing/2014/main" id="{35919E2B-DBFD-494C-90D2-6013A17A1EB4}"/>
                        </a:ext>
                      </a:extLst>
                    </p:cNvPr>
                    <p:cNvSpPr/>
                    <p:nvPr/>
                  </p:nvSpPr>
                  <p:spPr>
                    <a:xfrm>
                      <a:off x="196851" y="1707313"/>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0" name="フリーフォーム: 図形 49">
                      <a:extLst>
                        <a:ext uri="{FF2B5EF4-FFF2-40B4-BE49-F238E27FC236}">
                          <a16:creationId xmlns:a16="http://schemas.microsoft.com/office/drawing/2014/main" id="{420EF7FD-7E1E-4018-BBE5-7C839500FF62}"/>
                        </a:ext>
                      </a:extLst>
                    </p:cNvPr>
                    <p:cNvSpPr/>
                    <p:nvPr/>
                  </p:nvSpPr>
                  <p:spPr>
                    <a:xfrm>
                      <a:off x="249542" y="2854366"/>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47" name="図 46">
                    <a:extLst>
                      <a:ext uri="{FF2B5EF4-FFF2-40B4-BE49-F238E27FC236}">
                        <a16:creationId xmlns:a16="http://schemas.microsoft.com/office/drawing/2014/main" id="{4936714C-259D-43FB-A46F-93F47C96EFDE}"/>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84419" y="422452"/>
                    <a:ext cx="2392960" cy="4364935"/>
                  </a:xfrm>
                  <a:prstGeom prst="rect">
                    <a:avLst/>
                  </a:prstGeom>
                </p:spPr>
              </p:pic>
            </p:grpSp>
          </p:grpSp>
          <p:sp>
            <p:nvSpPr>
              <p:cNvPr id="41" name="矢印: 右 40">
                <a:extLst>
                  <a:ext uri="{FF2B5EF4-FFF2-40B4-BE49-F238E27FC236}">
                    <a16:creationId xmlns:a16="http://schemas.microsoft.com/office/drawing/2014/main" id="{3750B998-E09D-4EF5-8768-61F823214ACA}"/>
                  </a:ext>
                </a:extLst>
              </p:cNvPr>
              <p:cNvSpPr/>
              <p:nvPr/>
            </p:nvSpPr>
            <p:spPr>
              <a:xfrm rot="259816">
                <a:off x="92699" y="2352675"/>
                <a:ext cx="2965174" cy="778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sp>
          <p:nvSpPr>
            <p:cNvPr id="71" name="テキスト ボックス 70">
              <a:extLst>
                <a:ext uri="{FF2B5EF4-FFF2-40B4-BE49-F238E27FC236}">
                  <a16:creationId xmlns:a16="http://schemas.microsoft.com/office/drawing/2014/main" id="{468CC116-C575-4711-B8DB-350496029C9D}"/>
                </a:ext>
              </a:extLst>
            </p:cNvPr>
            <p:cNvSpPr txBox="1"/>
            <p:nvPr/>
          </p:nvSpPr>
          <p:spPr>
            <a:xfrm>
              <a:off x="581499" y="3972960"/>
              <a:ext cx="1210588" cy="215444"/>
            </a:xfrm>
            <a:prstGeom prst="rect">
              <a:avLst/>
            </a:prstGeom>
            <a:noFill/>
          </p:spPr>
          <p:txBody>
            <a:bodyPr wrap="none" rtlCol="0">
              <a:spAutoFit/>
            </a:bodyPr>
            <a:lstStyle/>
            <a:p>
              <a:pPr algn="ctr"/>
              <a:r>
                <a:rPr kumimoji="1" lang="ja-JP" altLang="en-US" sz="800"/>
                <a:t>４人をカメラがなめる</a:t>
              </a:r>
              <a:endParaRPr kumimoji="1" lang="en-US" altLang="ja-JP" sz="800"/>
            </a:p>
          </p:txBody>
        </p:sp>
        <p:sp>
          <p:nvSpPr>
            <p:cNvPr id="72" name="二等辺三角形 71">
              <a:extLst>
                <a:ext uri="{FF2B5EF4-FFF2-40B4-BE49-F238E27FC236}">
                  <a16:creationId xmlns:a16="http://schemas.microsoft.com/office/drawing/2014/main" id="{C4D1DB1D-C7F5-4E5A-94EF-84CC21CAADDB}"/>
                </a:ext>
              </a:extLst>
            </p:cNvPr>
            <p:cNvSpPr/>
            <p:nvPr/>
          </p:nvSpPr>
          <p:spPr>
            <a:xfrm rot="5400000">
              <a:off x="2222645" y="2977425"/>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二等辺三角形 72">
            <a:extLst>
              <a:ext uri="{FF2B5EF4-FFF2-40B4-BE49-F238E27FC236}">
                <a16:creationId xmlns:a16="http://schemas.microsoft.com/office/drawing/2014/main" id="{325A1989-CD14-4AA2-AB08-EF5A62140B03}"/>
              </a:ext>
            </a:extLst>
          </p:cNvPr>
          <p:cNvSpPr/>
          <p:nvPr/>
        </p:nvSpPr>
        <p:spPr>
          <a:xfrm rot="5400000">
            <a:off x="7509719" y="3046931"/>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546FD3AB-E2B1-4196-8DFC-6557A3977034}"/>
              </a:ext>
            </a:extLst>
          </p:cNvPr>
          <p:cNvSpPr txBox="1"/>
          <p:nvPr/>
        </p:nvSpPr>
        <p:spPr>
          <a:xfrm>
            <a:off x="7830508" y="2990051"/>
            <a:ext cx="800219" cy="461665"/>
          </a:xfrm>
          <a:prstGeom prst="rect">
            <a:avLst/>
          </a:prstGeom>
          <a:noFill/>
        </p:spPr>
        <p:txBody>
          <a:bodyPr wrap="none" rtlCol="0">
            <a:spAutoFit/>
          </a:bodyPr>
          <a:lstStyle/>
          <a:p>
            <a:pPr algn="ctr"/>
            <a:r>
              <a:rPr kumimoji="1" lang="en-US" altLang="ja-JP" sz="800"/>
              <a:t>MVP</a:t>
            </a:r>
            <a:r>
              <a:rPr kumimoji="1" lang="ja-JP" altLang="en-US" sz="800"/>
              <a:t>が</a:t>
            </a:r>
            <a:endParaRPr kumimoji="1" lang="en-US" altLang="ja-JP" sz="800"/>
          </a:p>
          <a:p>
            <a:pPr algn="ctr"/>
            <a:r>
              <a:rPr kumimoji="1" lang="ja-JP" altLang="en-US" sz="800"/>
              <a:t>いれば</a:t>
            </a:r>
            <a:endParaRPr kumimoji="1" lang="en-US" altLang="ja-JP" sz="800"/>
          </a:p>
          <a:p>
            <a:pPr algn="ctr"/>
            <a:r>
              <a:rPr kumimoji="1" lang="ja-JP" altLang="en-US" sz="800"/>
              <a:t>次のページへ</a:t>
            </a:r>
            <a:endParaRPr kumimoji="1" lang="en-US" altLang="ja-JP" sz="800" dirty="0"/>
          </a:p>
        </p:txBody>
      </p:sp>
      <p:sp>
        <p:nvSpPr>
          <p:cNvPr id="8" name="四角形: 角を丸くする 7">
            <a:extLst>
              <a:ext uri="{FF2B5EF4-FFF2-40B4-BE49-F238E27FC236}">
                <a16:creationId xmlns:a16="http://schemas.microsoft.com/office/drawing/2014/main" id="{055434B4-A1B7-49C8-B5BC-C22DB8655F4A}"/>
              </a:ext>
            </a:extLst>
          </p:cNvPr>
          <p:cNvSpPr/>
          <p:nvPr/>
        </p:nvSpPr>
        <p:spPr>
          <a:xfrm>
            <a:off x="5188007" y="4639527"/>
            <a:ext cx="3288325" cy="82568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b="1">
                <a:solidFill>
                  <a:srgbClr val="FF0000"/>
                </a:solidFill>
              </a:rPr>
              <a:t>20200206</a:t>
            </a:r>
            <a:r>
              <a:rPr kumimoji="1" lang="ja-JP" altLang="en-US" sz="1000" b="1">
                <a:solidFill>
                  <a:srgbClr val="FF0000"/>
                </a:solidFill>
              </a:rPr>
              <a:t>追記</a:t>
            </a:r>
            <a:endParaRPr kumimoji="1" lang="en-US" altLang="ja-JP" sz="1000" b="1">
              <a:solidFill>
                <a:srgbClr val="FF0000"/>
              </a:solidFill>
            </a:endParaRPr>
          </a:p>
          <a:p>
            <a:r>
              <a:rPr kumimoji="1" lang="ja-JP" altLang="en-US" sz="1000">
                <a:solidFill>
                  <a:schemeClr val="tx1"/>
                </a:solidFill>
              </a:rPr>
              <a:t>怪獣のやられシーンについては、バトルで発生したエフェクトは消して、専用のエフェクトを使う想定。</a:t>
            </a:r>
            <a:endParaRPr kumimoji="1" lang="en-US" altLang="ja-JP" sz="1000">
              <a:solidFill>
                <a:schemeClr val="tx1"/>
              </a:solidFill>
            </a:endParaRPr>
          </a:p>
        </p:txBody>
      </p:sp>
    </p:spTree>
    <p:extLst>
      <p:ext uri="{BB962C8B-B14F-4D97-AF65-F5344CB8AC3E}">
        <p14:creationId xmlns:p14="http://schemas.microsoft.com/office/powerpoint/2010/main" val="2350638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2DC8731-446C-4BF6-A232-78A01BB8BA9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FD71E15-C33F-4C51-B28A-05A0C103085B}"/>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6" name="テキスト ボックス 5">
            <a:extLst>
              <a:ext uri="{FF2B5EF4-FFF2-40B4-BE49-F238E27FC236}">
                <a16:creationId xmlns:a16="http://schemas.microsoft.com/office/drawing/2014/main" id="{E9ECDDD7-883A-4CB0-9E93-0E15FDE0E82D}"/>
              </a:ext>
            </a:extLst>
          </p:cNvPr>
          <p:cNvSpPr txBox="1"/>
          <p:nvPr/>
        </p:nvSpPr>
        <p:spPr>
          <a:xfrm>
            <a:off x="654969" y="606725"/>
            <a:ext cx="2064989" cy="246221"/>
          </a:xfrm>
          <a:prstGeom prst="rect">
            <a:avLst/>
          </a:prstGeom>
          <a:noFill/>
        </p:spPr>
        <p:txBody>
          <a:bodyPr wrap="none" rtlCol="0">
            <a:spAutoFit/>
          </a:bodyPr>
          <a:lstStyle/>
          <a:p>
            <a:r>
              <a:rPr kumimoji="1" lang="ja-JP" altLang="en-US" sz="1000" b="1"/>
              <a:t>○</a:t>
            </a:r>
            <a:r>
              <a:rPr kumimoji="1" lang="en-US" altLang="ja-JP" sz="1000" b="1"/>
              <a:t>MVP</a:t>
            </a:r>
            <a:r>
              <a:rPr kumimoji="1" lang="ja-JP" altLang="en-US" sz="1000" b="1"/>
              <a:t>獲得時</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修正）</a:t>
            </a:r>
            <a:endParaRPr kumimoji="1" lang="ja-JP" altLang="en-US" sz="1000" b="1" dirty="0">
              <a:solidFill>
                <a:srgbClr val="FF0000"/>
              </a:solidFill>
            </a:endParaRPr>
          </a:p>
        </p:txBody>
      </p:sp>
      <p:sp>
        <p:nvSpPr>
          <p:cNvPr id="7" name="テキスト ボックス 6">
            <a:extLst>
              <a:ext uri="{FF2B5EF4-FFF2-40B4-BE49-F238E27FC236}">
                <a16:creationId xmlns:a16="http://schemas.microsoft.com/office/drawing/2014/main" id="{97445552-2D07-4683-A7D8-06AF87F3C0A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8" name="テキスト ボックス 7">
            <a:extLst>
              <a:ext uri="{FF2B5EF4-FFF2-40B4-BE49-F238E27FC236}">
                <a16:creationId xmlns:a16="http://schemas.microsoft.com/office/drawing/2014/main" id="{B10CF9A9-CD15-4A0D-9B61-3A16ACA8DE35}"/>
              </a:ext>
            </a:extLst>
          </p:cNvPr>
          <p:cNvSpPr txBox="1"/>
          <p:nvPr/>
        </p:nvSpPr>
        <p:spPr>
          <a:xfrm>
            <a:off x="739003" y="852946"/>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を獲得した際は、前ページの勝利後、下記のカットを追加で再生する。</a:t>
            </a:r>
            <a:endParaRPr lang="en-US" altLang="ja-JP" dirty="0"/>
          </a:p>
        </p:txBody>
      </p:sp>
      <p:grpSp>
        <p:nvGrpSpPr>
          <p:cNvPr id="2" name="グループ化 1">
            <a:extLst>
              <a:ext uri="{FF2B5EF4-FFF2-40B4-BE49-F238E27FC236}">
                <a16:creationId xmlns:a16="http://schemas.microsoft.com/office/drawing/2014/main" id="{211202E2-46EE-49D9-B061-57E8730BA342}"/>
              </a:ext>
            </a:extLst>
          </p:cNvPr>
          <p:cNvGrpSpPr/>
          <p:nvPr/>
        </p:nvGrpSpPr>
        <p:grpSpPr>
          <a:xfrm>
            <a:off x="616038" y="1286664"/>
            <a:ext cx="1854024" cy="3236376"/>
            <a:chOff x="2589076" y="1286664"/>
            <a:chExt cx="1854024" cy="3236376"/>
          </a:xfrm>
        </p:grpSpPr>
        <p:pic>
          <p:nvPicPr>
            <p:cNvPr id="23" name="図 22">
              <a:extLst>
                <a:ext uri="{FF2B5EF4-FFF2-40B4-BE49-F238E27FC236}">
                  <a16:creationId xmlns:a16="http://schemas.microsoft.com/office/drawing/2014/main" id="{26861382-497E-4684-BECA-878099F9945D}"/>
                </a:ext>
              </a:extLst>
            </p:cNvPr>
            <p:cNvPicPr>
              <a:picLocks noChangeAspect="1"/>
            </p:cNvPicPr>
            <p:nvPr/>
          </p:nvPicPr>
          <p:blipFill>
            <a:blip r:embed="rId2"/>
            <a:stretch>
              <a:fillRect/>
            </a:stretch>
          </p:blipFill>
          <p:spPr>
            <a:xfrm>
              <a:off x="2868302" y="1286664"/>
              <a:ext cx="1574798" cy="2794911"/>
            </a:xfrm>
            <a:prstGeom prst="rect">
              <a:avLst/>
            </a:prstGeom>
          </p:spPr>
        </p:pic>
        <p:sp>
          <p:nvSpPr>
            <p:cNvPr id="17" name="テキスト ボックス 16">
              <a:extLst>
                <a:ext uri="{FF2B5EF4-FFF2-40B4-BE49-F238E27FC236}">
                  <a16:creationId xmlns:a16="http://schemas.microsoft.com/office/drawing/2014/main" id="{D0C01EB2-3FFC-460E-9A90-FAF0403A99B5}"/>
                </a:ext>
              </a:extLst>
            </p:cNvPr>
            <p:cNvSpPr txBox="1"/>
            <p:nvPr/>
          </p:nvSpPr>
          <p:spPr>
            <a:xfrm>
              <a:off x="3244135" y="4184486"/>
              <a:ext cx="817853" cy="338554"/>
            </a:xfrm>
            <a:prstGeom prst="rect">
              <a:avLst/>
            </a:prstGeom>
            <a:noFill/>
          </p:spPr>
          <p:txBody>
            <a:bodyPr wrap="none" rtlCol="0">
              <a:spAutoFit/>
            </a:bodyPr>
            <a:lstStyle/>
            <a:p>
              <a:pPr algn="ctr"/>
              <a:r>
                <a:rPr kumimoji="1" lang="en-US" altLang="ja-JP" sz="800"/>
                <a:t>MVP</a:t>
              </a:r>
              <a:r>
                <a:rPr kumimoji="1" lang="ja-JP" altLang="en-US" sz="800"/>
                <a:t>演出</a:t>
              </a:r>
              <a:endParaRPr kumimoji="1" lang="en-US" altLang="ja-JP" sz="800"/>
            </a:p>
            <a:p>
              <a:pPr algn="ctr"/>
              <a:r>
                <a:rPr kumimoji="1" lang="en-US" altLang="ja-JP" sz="800"/>
                <a:t>MVP</a:t>
              </a:r>
              <a:r>
                <a:rPr kumimoji="1" lang="ja-JP" altLang="en-US" sz="800"/>
                <a:t>と名前</a:t>
              </a:r>
              <a:r>
                <a:rPr kumimoji="1" lang="en-US" altLang="ja-JP" sz="800"/>
                <a:t>IN</a:t>
              </a:r>
            </a:p>
          </p:txBody>
        </p:sp>
        <p:sp>
          <p:nvSpPr>
            <p:cNvPr id="18" name="テキスト ボックス 17">
              <a:extLst>
                <a:ext uri="{FF2B5EF4-FFF2-40B4-BE49-F238E27FC236}">
                  <a16:creationId xmlns:a16="http://schemas.microsoft.com/office/drawing/2014/main" id="{A678131D-D100-43CA-A89A-8F416A94CE0D}"/>
                </a:ext>
              </a:extLst>
            </p:cNvPr>
            <p:cNvSpPr txBox="1"/>
            <p:nvPr/>
          </p:nvSpPr>
          <p:spPr>
            <a:xfrm rot="20573203">
              <a:off x="2813568" y="1323542"/>
              <a:ext cx="1061509" cy="523220"/>
            </a:xfrm>
            <a:prstGeom prst="rect">
              <a:avLst/>
            </a:prstGeom>
            <a:noFill/>
          </p:spPr>
          <p:txBody>
            <a:bodyPr wrap="none" rtlCol="0">
              <a:spAutoFit/>
            </a:bodyPr>
            <a:lstStyle/>
            <a:p>
              <a:pPr algn="ctr"/>
              <a:r>
                <a:rPr kumimoji="1" lang="en-US" altLang="ja-JP" sz="2800">
                  <a:solidFill>
                    <a:schemeClr val="accent4">
                      <a:lumMod val="60000"/>
                      <a:lumOff val="40000"/>
                    </a:schemeClr>
                  </a:solidFill>
                  <a:latin typeface="Arial Black" panose="020B0A04020102020204" pitchFamily="34" charset="0"/>
                </a:rPr>
                <a:t>MVP</a:t>
              </a:r>
              <a:endParaRPr kumimoji="1" lang="ja-JP" altLang="en-US" sz="2800">
                <a:solidFill>
                  <a:schemeClr val="accent4">
                    <a:lumMod val="60000"/>
                    <a:lumOff val="40000"/>
                  </a:schemeClr>
                </a:solidFill>
                <a:latin typeface="Arial Black" panose="020B0A04020102020204" pitchFamily="34" charset="0"/>
              </a:endParaRPr>
            </a:p>
          </p:txBody>
        </p:sp>
        <p:sp>
          <p:nvSpPr>
            <p:cNvPr id="19" name="テキスト ボックス 18">
              <a:extLst>
                <a:ext uri="{FF2B5EF4-FFF2-40B4-BE49-F238E27FC236}">
                  <a16:creationId xmlns:a16="http://schemas.microsoft.com/office/drawing/2014/main" id="{2C66DFC5-6909-49A3-A458-EB0FFCE402A3}"/>
                </a:ext>
              </a:extLst>
            </p:cNvPr>
            <p:cNvSpPr txBox="1"/>
            <p:nvPr/>
          </p:nvSpPr>
          <p:spPr>
            <a:xfrm rot="20573203">
              <a:off x="2589076" y="3451695"/>
              <a:ext cx="1826142" cy="584775"/>
            </a:xfrm>
            <a:prstGeom prst="rect">
              <a:avLst/>
            </a:prstGeom>
            <a:noFill/>
          </p:spPr>
          <p:txBody>
            <a:bodyPr wrap="none" rtlCol="0">
              <a:spAutoFit/>
            </a:bodyPr>
            <a:lstStyle/>
            <a:p>
              <a:pPr algn="ctr"/>
              <a:r>
                <a:rPr kumimoji="1" lang="ja-JP" altLang="en-US" sz="1600" b="1">
                  <a:solidFill>
                    <a:schemeClr val="accent4">
                      <a:lumMod val="60000"/>
                      <a:lumOff val="40000"/>
                    </a:schemeClr>
                  </a:solidFill>
                  <a:latin typeface="Arial Black" panose="020B0A04020102020204" pitchFamily="34" charset="0"/>
                </a:rPr>
                <a:t>リリアン・</a:t>
              </a:r>
              <a:endParaRPr kumimoji="1" lang="en-US" altLang="ja-JP" sz="1600" b="1">
                <a:solidFill>
                  <a:schemeClr val="accent4">
                    <a:lumMod val="60000"/>
                    <a:lumOff val="40000"/>
                  </a:schemeClr>
                </a:solidFill>
                <a:latin typeface="Arial Black" panose="020B0A04020102020204" pitchFamily="34" charset="0"/>
              </a:endParaRPr>
            </a:p>
            <a:p>
              <a:pPr algn="ctr"/>
              <a:r>
                <a:rPr kumimoji="1" lang="ja-JP" altLang="en-US" sz="1600" b="1">
                  <a:solidFill>
                    <a:schemeClr val="accent4">
                      <a:lumMod val="60000"/>
                      <a:lumOff val="40000"/>
                    </a:schemeClr>
                  </a:solidFill>
                  <a:latin typeface="Arial Black" panose="020B0A04020102020204" pitchFamily="34" charset="0"/>
                </a:rPr>
                <a:t>　　　　バスキア</a:t>
              </a:r>
            </a:p>
          </p:txBody>
        </p:sp>
        <p:sp>
          <p:nvSpPr>
            <p:cNvPr id="20" name="矢印: 右 19">
              <a:extLst>
                <a:ext uri="{FF2B5EF4-FFF2-40B4-BE49-F238E27FC236}">
                  <a16:creationId xmlns:a16="http://schemas.microsoft.com/office/drawing/2014/main" id="{57FF5019-F248-44B0-A27A-8214A8C44774}"/>
                </a:ext>
              </a:extLst>
            </p:cNvPr>
            <p:cNvSpPr/>
            <p:nvPr/>
          </p:nvSpPr>
          <p:spPr>
            <a:xfrm rot="20236202">
              <a:off x="2699767" y="1853847"/>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5F29A881-98A7-4798-B965-B2273C0DD1E2}"/>
                </a:ext>
              </a:extLst>
            </p:cNvPr>
            <p:cNvSpPr/>
            <p:nvPr/>
          </p:nvSpPr>
          <p:spPr>
            <a:xfrm rot="9438992">
              <a:off x="3373581" y="3057519"/>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184279BC-B8EF-4F55-AE03-E16E54A11A41}"/>
              </a:ext>
            </a:extLst>
          </p:cNvPr>
          <p:cNvSpPr txBox="1"/>
          <p:nvPr/>
        </p:nvSpPr>
        <p:spPr>
          <a:xfrm>
            <a:off x="645698" y="4592431"/>
            <a:ext cx="6138452" cy="400110"/>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の判定については</a:t>
            </a:r>
            <a:endParaRPr lang="en-US" altLang="ja-JP"/>
          </a:p>
          <a:p>
            <a:r>
              <a:rPr lang="en-US" altLang="ja-JP" b="1">
                <a:solidFill>
                  <a:srgbClr val="00B050"/>
                </a:solidFill>
              </a:rPr>
              <a:t>【GP01】</a:t>
            </a:r>
            <a:r>
              <a:rPr lang="ja-JP" altLang="en-US" b="1">
                <a:solidFill>
                  <a:srgbClr val="00B050"/>
                </a:solidFill>
              </a:rPr>
              <a:t>一番風呂仕様</a:t>
            </a:r>
            <a:r>
              <a:rPr lang="en-US" altLang="ja-JP" b="1">
                <a:solidFill>
                  <a:srgbClr val="00B050"/>
                </a:solidFill>
              </a:rPr>
              <a:t>_[</a:t>
            </a:r>
            <a:r>
              <a:rPr lang="ja-JP" altLang="en-US" b="1">
                <a:solidFill>
                  <a:srgbClr val="00B050"/>
                </a:solidFill>
              </a:rPr>
              <a:t>日付</a:t>
            </a:r>
            <a:r>
              <a:rPr lang="en-US" altLang="ja-JP" b="1">
                <a:solidFill>
                  <a:srgbClr val="00B050"/>
                </a:solidFill>
              </a:rPr>
              <a:t>].pptx</a:t>
            </a:r>
            <a:r>
              <a:rPr lang="ja-JP" altLang="en-US"/>
              <a:t>を参照。</a:t>
            </a:r>
            <a:endParaRPr lang="en-US" altLang="ja-JP" dirty="0"/>
          </a:p>
        </p:txBody>
      </p:sp>
    </p:spTree>
    <p:extLst>
      <p:ext uri="{BB962C8B-B14F-4D97-AF65-F5344CB8AC3E}">
        <p14:creationId xmlns:p14="http://schemas.microsoft.com/office/powerpoint/2010/main" val="91050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683748" cy="307777"/>
          </a:xfrm>
          <a:prstGeom prst="rect">
            <a:avLst/>
          </a:prstGeom>
          <a:noFill/>
        </p:spPr>
        <p:txBody>
          <a:bodyPr wrap="none" rtlCol="0">
            <a:spAutoFit/>
          </a:bodyPr>
          <a:lstStyle/>
          <a:p>
            <a:r>
              <a:rPr kumimoji="1" lang="en-US" altLang="ja-JP" sz="1400" b="1" dirty="0"/>
              <a:t>006a</a:t>
            </a:r>
            <a:r>
              <a:rPr kumimoji="1" lang="ja-JP" altLang="en-US" sz="1400" b="1" dirty="0"/>
              <a:t>．勝利・敗北演出</a:t>
            </a:r>
            <a:r>
              <a:rPr kumimoji="1" lang="ja-JP" altLang="en-US" sz="1000" b="1" dirty="0"/>
              <a:t>（つづき）</a:t>
            </a:r>
            <a:endParaRPr kumimoji="1" lang="ja-JP" altLang="en-US" sz="1400" b="1" dirty="0"/>
          </a:p>
        </p:txBody>
      </p:sp>
      <p:sp>
        <p:nvSpPr>
          <p:cNvPr id="56" name="テキスト ボックス 55">
            <a:extLst>
              <a:ext uri="{FF2B5EF4-FFF2-40B4-BE49-F238E27FC236}">
                <a16:creationId xmlns:a16="http://schemas.microsoft.com/office/drawing/2014/main" id="{9BD3ED43-EFED-47C2-96CE-FD8F8DCFB228}"/>
              </a:ext>
            </a:extLst>
          </p:cNvPr>
          <p:cNvSpPr txBox="1"/>
          <p:nvPr/>
        </p:nvSpPr>
        <p:spPr>
          <a:xfrm>
            <a:off x="654969" y="1985976"/>
            <a:ext cx="697627" cy="246221"/>
          </a:xfrm>
          <a:prstGeom prst="rect">
            <a:avLst/>
          </a:prstGeom>
          <a:noFill/>
        </p:spPr>
        <p:txBody>
          <a:bodyPr wrap="none" rtlCol="0">
            <a:spAutoFit/>
          </a:bodyPr>
          <a:lstStyle/>
          <a:p>
            <a:r>
              <a:rPr kumimoji="1" lang="ja-JP" altLang="en-US" sz="1000" b="1" dirty="0"/>
              <a:t>●敗北時</a:t>
            </a:r>
          </a:p>
        </p:txBody>
      </p:sp>
      <p:sp>
        <p:nvSpPr>
          <p:cNvPr id="57" name="テキスト ボックス 56">
            <a:extLst>
              <a:ext uri="{FF2B5EF4-FFF2-40B4-BE49-F238E27FC236}">
                <a16:creationId xmlns:a16="http://schemas.microsoft.com/office/drawing/2014/main" id="{93606590-5312-466D-8652-1ED161F044BD}"/>
              </a:ext>
            </a:extLst>
          </p:cNvPr>
          <p:cNvSpPr txBox="1"/>
          <p:nvPr/>
        </p:nvSpPr>
        <p:spPr>
          <a:xfrm>
            <a:off x="739003" y="2259591"/>
            <a:ext cx="5456697"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炎に包まれる街の中での怪獣の咆哮的なシーン</a:t>
            </a:r>
            <a:r>
              <a:rPr lang="en-US" altLang="ja-JP" dirty="0"/>
              <a:t>】</a:t>
            </a:r>
            <a:r>
              <a:rPr lang="ja-JP" altLang="en-US" dirty="0"/>
              <a:t>→</a:t>
            </a:r>
            <a:r>
              <a:rPr lang="en-US" altLang="ja-JP" dirty="0"/>
              <a:t>【</a:t>
            </a:r>
            <a:r>
              <a:rPr lang="ja-JP" altLang="en-US" dirty="0"/>
              <a:t>敗北表示</a:t>
            </a:r>
            <a:r>
              <a:rPr lang="en-US" altLang="ja-JP" dirty="0"/>
              <a:t>】</a:t>
            </a:r>
            <a:r>
              <a:rPr lang="ja-JP" altLang="en-US" dirty="0"/>
              <a:t>といった流れの演出。</a:t>
            </a:r>
            <a:endParaRPr lang="en-US" altLang="ja-JP"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grpSp>
        <p:nvGrpSpPr>
          <p:cNvPr id="7" name="グループ化 6">
            <a:extLst>
              <a:ext uri="{FF2B5EF4-FFF2-40B4-BE49-F238E27FC236}">
                <a16:creationId xmlns:a16="http://schemas.microsoft.com/office/drawing/2014/main" id="{79581D0E-B193-4DE4-9FE1-47ACD5669054}"/>
              </a:ext>
            </a:extLst>
          </p:cNvPr>
          <p:cNvGrpSpPr/>
          <p:nvPr/>
        </p:nvGrpSpPr>
        <p:grpSpPr>
          <a:xfrm>
            <a:off x="844862" y="2514369"/>
            <a:ext cx="2310448" cy="1833183"/>
            <a:chOff x="844862" y="4871655"/>
            <a:chExt cx="2310448" cy="1833183"/>
          </a:xfrm>
        </p:grpSpPr>
        <p:pic>
          <p:nvPicPr>
            <p:cNvPr id="9" name="図 8">
              <a:extLst>
                <a:ext uri="{FF2B5EF4-FFF2-40B4-BE49-F238E27FC236}">
                  <a16:creationId xmlns:a16="http://schemas.microsoft.com/office/drawing/2014/main" id="{48B28401-24CD-4F79-AD1E-7A4D3952CF4F}"/>
                </a:ext>
              </a:extLst>
            </p:cNvPr>
            <p:cNvPicPr>
              <a:picLocks noChangeAspect="1"/>
            </p:cNvPicPr>
            <p:nvPr/>
          </p:nvPicPr>
          <p:blipFill>
            <a:blip r:embed="rId2"/>
            <a:stretch>
              <a:fillRect/>
            </a:stretch>
          </p:blipFill>
          <p:spPr>
            <a:xfrm>
              <a:off x="844862" y="4871655"/>
              <a:ext cx="1016344" cy="1803781"/>
            </a:xfrm>
            <a:prstGeom prst="rect">
              <a:avLst/>
            </a:prstGeom>
          </p:spPr>
        </p:pic>
        <p:pic>
          <p:nvPicPr>
            <p:cNvPr id="27" name="図 26">
              <a:extLst>
                <a:ext uri="{FF2B5EF4-FFF2-40B4-BE49-F238E27FC236}">
                  <a16:creationId xmlns:a16="http://schemas.microsoft.com/office/drawing/2014/main" id="{9FA971EE-27B2-4B1B-A6ED-EE59DBBC3AD5}"/>
                </a:ext>
              </a:extLst>
            </p:cNvPr>
            <p:cNvPicPr>
              <a:picLocks noChangeAspect="1"/>
            </p:cNvPicPr>
            <p:nvPr/>
          </p:nvPicPr>
          <p:blipFill>
            <a:blip r:embed="rId2"/>
            <a:stretch>
              <a:fillRect/>
            </a:stretch>
          </p:blipFill>
          <p:spPr>
            <a:xfrm>
              <a:off x="2138966" y="4901057"/>
              <a:ext cx="1016344" cy="1803781"/>
            </a:xfrm>
            <a:prstGeom prst="rect">
              <a:avLst/>
            </a:prstGeom>
          </p:spPr>
        </p:pic>
        <p:sp>
          <p:nvSpPr>
            <p:cNvPr id="28" name="二等辺三角形 27">
              <a:extLst>
                <a:ext uri="{FF2B5EF4-FFF2-40B4-BE49-F238E27FC236}">
                  <a16:creationId xmlns:a16="http://schemas.microsoft.com/office/drawing/2014/main" id="{7AA61AD9-8B29-44AC-95D7-F47595BB88E7}"/>
                </a:ext>
              </a:extLst>
            </p:cNvPr>
            <p:cNvSpPr/>
            <p:nvPr/>
          </p:nvSpPr>
          <p:spPr>
            <a:xfrm rot="5400000">
              <a:off x="1883655" y="5722669"/>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DAA5FC48-917E-4C7A-981C-87A5FDC51F26}"/>
                </a:ext>
              </a:extLst>
            </p:cNvPr>
            <p:cNvSpPr txBox="1"/>
            <p:nvPr/>
          </p:nvSpPr>
          <p:spPr>
            <a:xfrm>
              <a:off x="2171700" y="5501809"/>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敗 北</a:t>
              </a:r>
            </a:p>
          </p:txBody>
        </p:sp>
      </p:grpSp>
      <p:sp>
        <p:nvSpPr>
          <p:cNvPr id="30" name="テキスト ボックス 29">
            <a:extLst>
              <a:ext uri="{FF2B5EF4-FFF2-40B4-BE49-F238E27FC236}">
                <a16:creationId xmlns:a16="http://schemas.microsoft.com/office/drawing/2014/main" id="{6296A7DC-EF25-4382-8DD9-1D400244631C}"/>
              </a:ext>
            </a:extLst>
          </p:cNvPr>
          <p:cNvSpPr txBox="1"/>
          <p:nvPr/>
        </p:nvSpPr>
        <p:spPr>
          <a:xfrm>
            <a:off x="3214902" y="2652744"/>
            <a:ext cx="2497800" cy="584775"/>
          </a:xfrm>
          <a:prstGeom prst="rect">
            <a:avLst/>
          </a:prstGeom>
          <a:noFill/>
        </p:spPr>
        <p:txBody>
          <a:bodyPr wrap="none" rtlCol="0">
            <a:spAutoFit/>
          </a:bodyPr>
          <a:lstStyle/>
          <a:p>
            <a:r>
              <a:rPr kumimoji="1" lang="ja-JP" altLang="en-US" sz="800" dirty="0"/>
              <a:t>部隊の</a:t>
            </a:r>
            <a:r>
              <a:rPr kumimoji="1" lang="en-US" altLang="ja-JP" sz="800" dirty="0"/>
              <a:t>4</a:t>
            </a:r>
            <a:r>
              <a:rPr kumimoji="1" lang="ja-JP" altLang="en-US" sz="800" dirty="0"/>
              <a:t>人が息も絶え絶えになっているところを、</a:t>
            </a:r>
            <a:endParaRPr kumimoji="1" lang="en-US" altLang="ja-JP" sz="800" dirty="0"/>
          </a:p>
          <a:p>
            <a:r>
              <a:rPr kumimoji="1" lang="ja-JP" altLang="en-US" sz="800" dirty="0"/>
              <a:t>ゆっくりとカメラが回るように見せる。</a:t>
            </a:r>
            <a:endParaRPr kumimoji="1" lang="en-US" altLang="ja-JP" sz="800" dirty="0"/>
          </a:p>
          <a:p>
            <a:r>
              <a:rPr kumimoji="1" lang="ja-JP" altLang="en-US" sz="800" dirty="0"/>
              <a:t>↓</a:t>
            </a:r>
            <a:endParaRPr kumimoji="1" lang="en-US" altLang="ja-JP" sz="800" dirty="0"/>
          </a:p>
          <a:p>
            <a:r>
              <a:rPr kumimoji="1" lang="ja-JP" altLang="en-US" sz="800" dirty="0"/>
              <a:t>「敗北」表示。</a:t>
            </a:r>
            <a:endParaRPr kumimoji="1" lang="en-US" altLang="ja-JP" sz="800" dirty="0"/>
          </a:p>
        </p:txBody>
      </p:sp>
      <p:sp>
        <p:nvSpPr>
          <p:cNvPr id="33" name="テキスト ボックス 32">
            <a:extLst>
              <a:ext uri="{FF2B5EF4-FFF2-40B4-BE49-F238E27FC236}">
                <a16:creationId xmlns:a16="http://schemas.microsoft.com/office/drawing/2014/main" id="{5B23C942-2227-43A0-B946-2DFD39FE0E1F}"/>
              </a:ext>
            </a:extLst>
          </p:cNvPr>
          <p:cNvSpPr txBox="1"/>
          <p:nvPr/>
        </p:nvSpPr>
        <p:spPr>
          <a:xfrm>
            <a:off x="739003" y="857201"/>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・キズナ連携で倒した場合</a:t>
            </a:r>
            <a:endParaRPr lang="en-US" altLang="ja-JP" b="1" dirty="0"/>
          </a:p>
        </p:txBody>
      </p:sp>
      <p:sp>
        <p:nvSpPr>
          <p:cNvPr id="34" name="テキスト ボックス 33">
            <a:extLst>
              <a:ext uri="{FF2B5EF4-FFF2-40B4-BE49-F238E27FC236}">
                <a16:creationId xmlns:a16="http://schemas.microsoft.com/office/drawing/2014/main" id="{63B0A072-71FB-4198-AA53-DA2370807903}"/>
              </a:ext>
            </a:extLst>
          </p:cNvPr>
          <p:cNvSpPr txBox="1"/>
          <p:nvPr/>
        </p:nvSpPr>
        <p:spPr>
          <a:xfrm>
            <a:off x="1003782" y="1111979"/>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最初にキズナ連携が最大になったキャラで行う。</a:t>
            </a:r>
            <a:endParaRPr lang="en-US" altLang="ja-JP" dirty="0"/>
          </a:p>
        </p:txBody>
      </p:sp>
      <p:sp>
        <p:nvSpPr>
          <p:cNvPr id="35" name="テキスト ボックス 34">
            <a:extLst>
              <a:ext uri="{FF2B5EF4-FFF2-40B4-BE49-F238E27FC236}">
                <a16:creationId xmlns:a16="http://schemas.microsoft.com/office/drawing/2014/main" id="{FF8176F9-6BA2-443A-9044-7DB62C1CA2C0}"/>
              </a:ext>
            </a:extLst>
          </p:cNvPr>
          <p:cNvSpPr txBox="1"/>
          <p:nvPr/>
        </p:nvSpPr>
        <p:spPr>
          <a:xfrm>
            <a:off x="739003" y="139991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・支援兵器で倒した場合</a:t>
            </a:r>
            <a:endParaRPr lang="en-US" altLang="ja-JP" b="1" dirty="0"/>
          </a:p>
        </p:txBody>
      </p:sp>
      <p:sp>
        <p:nvSpPr>
          <p:cNvPr id="36" name="テキスト ボックス 35">
            <a:extLst>
              <a:ext uri="{FF2B5EF4-FFF2-40B4-BE49-F238E27FC236}">
                <a16:creationId xmlns:a16="http://schemas.microsoft.com/office/drawing/2014/main" id="{38978066-0FC4-435C-8A76-6968D79E104B}"/>
              </a:ext>
            </a:extLst>
          </p:cNvPr>
          <p:cNvSpPr txBox="1"/>
          <p:nvPr/>
        </p:nvSpPr>
        <p:spPr>
          <a:xfrm>
            <a:off x="1003782" y="1672088"/>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リーダーキャラが行う。</a:t>
            </a:r>
            <a:endParaRPr lang="en-US" altLang="ja-JP" dirty="0"/>
          </a:p>
        </p:txBody>
      </p:sp>
      <p:sp>
        <p:nvSpPr>
          <p:cNvPr id="10" name="スライド番号プレースホルダー 9">
            <a:extLst>
              <a:ext uri="{FF2B5EF4-FFF2-40B4-BE49-F238E27FC236}">
                <a16:creationId xmlns:a16="http://schemas.microsoft.com/office/drawing/2014/main" id="{A5E2CF45-6F62-42E2-A829-3C116CA3FE3B}"/>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dirty="0"/>
          </a:p>
        </p:txBody>
      </p:sp>
      <p:sp>
        <p:nvSpPr>
          <p:cNvPr id="18" name="テキスト ボックス 17">
            <a:extLst>
              <a:ext uri="{FF2B5EF4-FFF2-40B4-BE49-F238E27FC236}">
                <a16:creationId xmlns:a16="http://schemas.microsoft.com/office/drawing/2014/main" id="{74CDF7CB-0DFE-42FE-A2E3-E42AB4D183A9}"/>
              </a:ext>
            </a:extLst>
          </p:cNvPr>
          <p:cNvSpPr txBox="1"/>
          <p:nvPr/>
        </p:nvSpPr>
        <p:spPr>
          <a:xfrm>
            <a:off x="654969" y="4494484"/>
            <a:ext cx="2685351" cy="246221"/>
          </a:xfrm>
          <a:prstGeom prst="rect">
            <a:avLst/>
          </a:prstGeom>
          <a:noFill/>
        </p:spPr>
        <p:txBody>
          <a:bodyPr wrap="none" rtlCol="0">
            <a:spAutoFit/>
          </a:bodyPr>
          <a:lstStyle/>
          <a:p>
            <a:r>
              <a:rPr kumimoji="1" lang="ja-JP" altLang="en-US" sz="1000" b="1" dirty="0"/>
              <a:t>●ゲームスピードの影響</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19" name="テキスト ボックス 18">
            <a:extLst>
              <a:ext uri="{FF2B5EF4-FFF2-40B4-BE49-F238E27FC236}">
                <a16:creationId xmlns:a16="http://schemas.microsoft.com/office/drawing/2014/main" id="{5293CAEA-2BF3-4BBB-A9B6-64C9BC403428}"/>
              </a:ext>
            </a:extLst>
          </p:cNvPr>
          <p:cNvSpPr txBox="1"/>
          <p:nvPr/>
        </p:nvSpPr>
        <p:spPr>
          <a:xfrm>
            <a:off x="804808" y="4740705"/>
            <a:ext cx="4031873" cy="246221"/>
          </a:xfrm>
          <a:prstGeom prst="rect">
            <a:avLst/>
          </a:prstGeom>
          <a:noFill/>
        </p:spPr>
        <p:txBody>
          <a:bodyPr wrap="none" rtlCol="0">
            <a:spAutoFit/>
          </a:bodyPr>
          <a:lstStyle/>
          <a:p>
            <a:r>
              <a:rPr kumimoji="1" lang="ja-JP" altLang="en-US" sz="1000" dirty="0"/>
              <a:t>本演出は、バトル中に設定するゲームスピードの影響を受けない。</a:t>
            </a:r>
            <a:endParaRPr kumimoji="1" lang="en-US" altLang="ja-JP" sz="1000" dirty="0"/>
          </a:p>
        </p:txBody>
      </p:sp>
      <p:sp>
        <p:nvSpPr>
          <p:cNvPr id="20" name="テキスト ボックス 19">
            <a:extLst>
              <a:ext uri="{FF2B5EF4-FFF2-40B4-BE49-F238E27FC236}">
                <a16:creationId xmlns:a16="http://schemas.microsoft.com/office/drawing/2014/main" id="{CBE4B36A-FA69-4649-937F-CB298B735D75}"/>
              </a:ext>
            </a:extLst>
          </p:cNvPr>
          <p:cNvSpPr txBox="1"/>
          <p:nvPr/>
        </p:nvSpPr>
        <p:spPr>
          <a:xfrm>
            <a:off x="654969" y="5102418"/>
            <a:ext cx="2557110" cy="246221"/>
          </a:xfrm>
          <a:prstGeom prst="rect">
            <a:avLst/>
          </a:prstGeom>
          <a:noFill/>
        </p:spPr>
        <p:txBody>
          <a:bodyPr wrap="none" rtlCol="0">
            <a:spAutoFit/>
          </a:bodyPr>
          <a:lstStyle/>
          <a:p>
            <a:r>
              <a:rPr kumimoji="1" lang="ja-JP" altLang="en-US" sz="1000" b="1" dirty="0"/>
              <a:t>●タップでのスキップ</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21" name="テキスト ボックス 20">
            <a:extLst>
              <a:ext uri="{FF2B5EF4-FFF2-40B4-BE49-F238E27FC236}">
                <a16:creationId xmlns:a16="http://schemas.microsoft.com/office/drawing/2014/main" id="{67D92551-4D25-4C59-B023-09951A557F27}"/>
              </a:ext>
            </a:extLst>
          </p:cNvPr>
          <p:cNvSpPr txBox="1"/>
          <p:nvPr/>
        </p:nvSpPr>
        <p:spPr>
          <a:xfrm>
            <a:off x="804808" y="5348639"/>
            <a:ext cx="4031873" cy="707886"/>
          </a:xfrm>
          <a:prstGeom prst="rect">
            <a:avLst/>
          </a:prstGeom>
          <a:noFill/>
        </p:spPr>
        <p:txBody>
          <a:bodyPr wrap="none" rtlCol="0">
            <a:spAutoFit/>
          </a:bodyPr>
          <a:lstStyle/>
          <a:p>
            <a:r>
              <a:rPr kumimoji="1" lang="ja-JP" altLang="en-US" sz="1000" dirty="0">
                <a:latin typeface="+mn-ea"/>
              </a:rPr>
              <a:t>勝利演出も敗北演出もタップでスキップできるようにする。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a:p>
            <a:r>
              <a:rPr kumimoji="1" lang="en-US" altLang="ja-JP" sz="1000" dirty="0">
                <a:latin typeface="+mn-ea"/>
              </a:rPr>
              <a:t>※</a:t>
            </a:r>
            <a:r>
              <a:rPr kumimoji="1" lang="ja-JP" altLang="en-US" sz="1000" dirty="0">
                <a:latin typeface="+mn-ea"/>
              </a:rPr>
              <a:t>裏読み等行う場合は、読み込み終了後からスキップ可能とする。</a:t>
            </a:r>
            <a:endParaRPr kumimoji="1" lang="en-US" altLang="ja-JP" sz="1000" dirty="0">
              <a:latin typeface="+mn-ea"/>
            </a:endParaRPr>
          </a:p>
          <a:p>
            <a:r>
              <a:rPr kumimoji="1" lang="ja-JP" altLang="en-US" sz="1000" dirty="0">
                <a:latin typeface="+mn-ea"/>
              </a:rPr>
              <a:t>　→この場合、スキップボタンはない方がいいかも。</a:t>
            </a:r>
            <a:endParaRPr kumimoji="1" lang="en-US" altLang="ja-JP" sz="1000" dirty="0">
              <a:latin typeface="+mn-ea"/>
            </a:endParaRPr>
          </a:p>
        </p:txBody>
      </p:sp>
    </p:spTree>
    <p:extLst>
      <p:ext uri="{BB962C8B-B14F-4D97-AF65-F5344CB8AC3E}">
        <p14:creationId xmlns:p14="http://schemas.microsoft.com/office/powerpoint/2010/main" val="1752110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3FB9860-6DA7-4A82-97B5-54B314D09BEB}"/>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4" name="フッター プレースホルダー 3">
            <a:extLst>
              <a:ext uri="{FF2B5EF4-FFF2-40B4-BE49-F238E27FC236}">
                <a16:creationId xmlns:a16="http://schemas.microsoft.com/office/drawing/2014/main" id="{9711588A-A184-4819-B707-81E0AA7DD7AF}"/>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36B004B-A003-4DBF-A5B6-90D2F5CA1A95}"/>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7" name="Text Box 12">
            <a:extLst>
              <a:ext uri="{FF2B5EF4-FFF2-40B4-BE49-F238E27FC236}">
                <a16:creationId xmlns:a16="http://schemas.microsoft.com/office/drawing/2014/main" id="{69D61845-68FD-4B19-8AC8-DF761B57E434}"/>
              </a:ext>
            </a:extLst>
          </p:cNvPr>
          <p:cNvSpPr txBox="1">
            <a:spLocks noChangeArrowheads="1"/>
          </p:cNvSpPr>
          <p:nvPr/>
        </p:nvSpPr>
        <p:spPr bwMode="auto">
          <a:xfrm>
            <a:off x="530161" y="867849"/>
            <a:ext cx="8037461" cy="62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怪獣と部隊はフィールドの特定の位置に配置され、その位置関係がずれることは基本的にはない。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怪獣の向きについては、変化することがあるが、ゲーム性にはあまり影響しないようにする。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8" name="正方形/長方形 7">
            <a:extLst>
              <a:ext uri="{FF2B5EF4-FFF2-40B4-BE49-F238E27FC236}">
                <a16:creationId xmlns:a16="http://schemas.microsoft.com/office/drawing/2014/main" id="{EE67EE2A-416E-42C0-A7EB-98A6AC8F3AEB}"/>
              </a:ext>
            </a:extLst>
          </p:cNvPr>
          <p:cNvSpPr/>
          <p:nvPr/>
        </p:nvSpPr>
        <p:spPr>
          <a:xfrm>
            <a:off x="646325" y="1655602"/>
            <a:ext cx="2793870" cy="2122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フィールド</a:t>
            </a:r>
          </a:p>
        </p:txBody>
      </p:sp>
      <p:sp>
        <p:nvSpPr>
          <p:cNvPr id="9" name="楕円 8">
            <a:extLst>
              <a:ext uri="{FF2B5EF4-FFF2-40B4-BE49-F238E27FC236}">
                <a16:creationId xmlns:a16="http://schemas.microsoft.com/office/drawing/2014/main" id="{3DC4D894-8650-4589-B6BA-644B6640521B}"/>
              </a:ext>
            </a:extLst>
          </p:cNvPr>
          <p:cNvSpPr/>
          <p:nvPr/>
        </p:nvSpPr>
        <p:spPr>
          <a:xfrm>
            <a:off x="1850313" y="1792935"/>
            <a:ext cx="385893" cy="38589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600" b="1" dirty="0"/>
              <a:t>怪</a:t>
            </a:r>
          </a:p>
        </p:txBody>
      </p:sp>
      <p:grpSp>
        <p:nvGrpSpPr>
          <p:cNvPr id="10" name="グループ化 9">
            <a:extLst>
              <a:ext uri="{FF2B5EF4-FFF2-40B4-BE49-F238E27FC236}">
                <a16:creationId xmlns:a16="http://schemas.microsoft.com/office/drawing/2014/main" id="{B341A1CF-DE92-41BD-8710-2B41BAC3805D}"/>
              </a:ext>
            </a:extLst>
          </p:cNvPr>
          <p:cNvGrpSpPr/>
          <p:nvPr/>
        </p:nvGrpSpPr>
        <p:grpSpPr>
          <a:xfrm>
            <a:off x="1187676" y="2751713"/>
            <a:ext cx="1735997" cy="938867"/>
            <a:chOff x="1548218" y="3273886"/>
            <a:chExt cx="1735997" cy="938867"/>
          </a:xfrm>
        </p:grpSpPr>
        <p:sp>
          <p:nvSpPr>
            <p:cNvPr id="11" name="正方形/長方形 10">
              <a:extLst>
                <a:ext uri="{FF2B5EF4-FFF2-40B4-BE49-F238E27FC236}">
                  <a16:creationId xmlns:a16="http://schemas.microsoft.com/office/drawing/2014/main" id="{057D74BD-CCDE-4FCD-AC88-4B225D6AC9D7}"/>
                </a:ext>
              </a:extLst>
            </p:cNvPr>
            <p:cNvSpPr/>
            <p:nvPr/>
          </p:nvSpPr>
          <p:spPr>
            <a:xfrm>
              <a:off x="1548218" y="3273886"/>
              <a:ext cx="1735997" cy="938867"/>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12" name="楕円 11">
              <a:extLst>
                <a:ext uri="{FF2B5EF4-FFF2-40B4-BE49-F238E27FC236}">
                  <a16:creationId xmlns:a16="http://schemas.microsoft.com/office/drawing/2014/main" id="{6A200C70-D30E-4C04-87ED-DCB94CF50B35}"/>
                </a:ext>
              </a:extLst>
            </p:cNvPr>
            <p:cNvSpPr/>
            <p:nvPr/>
          </p:nvSpPr>
          <p:spPr>
            <a:xfrm>
              <a:off x="1763274" y="3829352"/>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3" name="楕円 12">
              <a:extLst>
                <a:ext uri="{FF2B5EF4-FFF2-40B4-BE49-F238E27FC236}">
                  <a16:creationId xmlns:a16="http://schemas.microsoft.com/office/drawing/2014/main" id="{149A2166-0E1C-4835-A5EE-E836F0AC3D89}"/>
                </a:ext>
              </a:extLst>
            </p:cNvPr>
            <p:cNvSpPr/>
            <p:nvPr/>
          </p:nvSpPr>
          <p:spPr>
            <a:xfrm>
              <a:off x="2149665" y="3732996"/>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4" name="楕円 13">
              <a:extLst>
                <a:ext uri="{FF2B5EF4-FFF2-40B4-BE49-F238E27FC236}">
                  <a16:creationId xmlns:a16="http://schemas.microsoft.com/office/drawing/2014/main" id="{43BC0E33-26B6-4989-BE76-B9A89B019D25}"/>
                </a:ext>
              </a:extLst>
            </p:cNvPr>
            <p:cNvSpPr/>
            <p:nvPr/>
          </p:nvSpPr>
          <p:spPr>
            <a:xfrm>
              <a:off x="2559927" y="3829251"/>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5" name="楕円 14">
              <a:extLst>
                <a:ext uri="{FF2B5EF4-FFF2-40B4-BE49-F238E27FC236}">
                  <a16:creationId xmlns:a16="http://schemas.microsoft.com/office/drawing/2014/main" id="{E544C9DD-86BA-4EA3-B9A5-1FFDD080B3C4}"/>
                </a:ext>
              </a:extLst>
            </p:cNvPr>
            <p:cNvSpPr/>
            <p:nvPr/>
          </p:nvSpPr>
          <p:spPr>
            <a:xfrm>
              <a:off x="2906748" y="3588990"/>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16" name="Text Box 12">
            <a:extLst>
              <a:ext uri="{FF2B5EF4-FFF2-40B4-BE49-F238E27FC236}">
                <a16:creationId xmlns:a16="http://schemas.microsoft.com/office/drawing/2014/main" id="{C324B07D-EEE8-4F06-A739-3ECAD4A9B702}"/>
              </a:ext>
            </a:extLst>
          </p:cNvPr>
          <p:cNvSpPr txBox="1">
            <a:spLocks noChangeArrowheads="1"/>
          </p:cNvSpPr>
          <p:nvPr/>
        </p:nvSpPr>
        <p:spPr bwMode="auto">
          <a:xfrm>
            <a:off x="3439670" y="1625817"/>
            <a:ext cx="2076776" cy="24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a:t>
            </a:r>
            <a:r>
              <a:rPr lang="ja-JP" altLang="en-US"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縮尺は気にしない。</a:t>
            </a:r>
            <a:endPar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7" name="Text Box 12">
            <a:extLst>
              <a:ext uri="{FF2B5EF4-FFF2-40B4-BE49-F238E27FC236}">
                <a16:creationId xmlns:a16="http://schemas.microsoft.com/office/drawing/2014/main" id="{E6F2C139-7AC0-40E0-B3F7-0030F914702C}"/>
              </a:ext>
            </a:extLst>
          </p:cNvPr>
          <p:cNvSpPr txBox="1">
            <a:spLocks noChangeArrowheads="1"/>
          </p:cNvSpPr>
          <p:nvPr/>
        </p:nvSpPr>
        <p:spPr bwMode="auto">
          <a:xfrm>
            <a:off x="530161" y="3899696"/>
            <a:ext cx="1723549"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・キャラの配置と移動</a:t>
            </a:r>
            <a:endParaRPr lang="en-US" altLang="ja-JP"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8" name="Text Box 12">
            <a:extLst>
              <a:ext uri="{FF2B5EF4-FFF2-40B4-BE49-F238E27FC236}">
                <a16:creationId xmlns:a16="http://schemas.microsoft.com/office/drawing/2014/main" id="{6DE03C95-D4B0-4C23-A1F2-BF17FF83BAC8}"/>
              </a:ext>
            </a:extLst>
          </p:cNvPr>
          <p:cNvSpPr txBox="1">
            <a:spLocks noChangeArrowheads="1"/>
          </p:cNvSpPr>
          <p:nvPr/>
        </p:nvSpPr>
        <p:spPr bwMode="auto">
          <a:xfrm>
            <a:off x="741284" y="4205581"/>
            <a:ext cx="8037461" cy="145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各キャラは部隊配置内に設定された複数の立ち位置に配置される。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キャラは攻撃を行う際に、その場で攻撃か、移動して攻撃かの抽選を行い、移動が発生した場合、</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次の点に移動してから攻撃を開始する。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この移動は演出的なものであり、場所などによる影響は与える想定ではない。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（わずかな移動時間がバトルに影響することはあり得る）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9" name="グループ化 18">
            <a:extLst>
              <a:ext uri="{FF2B5EF4-FFF2-40B4-BE49-F238E27FC236}">
                <a16:creationId xmlns:a16="http://schemas.microsoft.com/office/drawing/2014/main" id="{6C46313B-039C-46A3-BFD0-EA25B94F88CF}"/>
              </a:ext>
            </a:extLst>
          </p:cNvPr>
          <p:cNvGrpSpPr/>
          <p:nvPr/>
        </p:nvGrpSpPr>
        <p:grpSpPr>
          <a:xfrm>
            <a:off x="4643659" y="1646049"/>
            <a:ext cx="3923963" cy="2122169"/>
            <a:chOff x="4643659" y="1697529"/>
            <a:chExt cx="3923963" cy="2122169"/>
          </a:xfrm>
        </p:grpSpPr>
        <p:sp>
          <p:nvSpPr>
            <p:cNvPr id="20" name="正方形/長方形 19">
              <a:extLst>
                <a:ext uri="{FF2B5EF4-FFF2-40B4-BE49-F238E27FC236}">
                  <a16:creationId xmlns:a16="http://schemas.microsoft.com/office/drawing/2014/main" id="{44E68EE8-24CE-482C-9645-F4DE499124EE}"/>
                </a:ext>
              </a:extLst>
            </p:cNvPr>
            <p:cNvSpPr/>
            <p:nvPr/>
          </p:nvSpPr>
          <p:spPr>
            <a:xfrm>
              <a:off x="4643659" y="1697529"/>
              <a:ext cx="3923963" cy="2122169"/>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21" name="楕円 20">
              <a:extLst>
                <a:ext uri="{FF2B5EF4-FFF2-40B4-BE49-F238E27FC236}">
                  <a16:creationId xmlns:a16="http://schemas.microsoft.com/office/drawing/2014/main" id="{49286ECF-8BFA-49BB-985B-CFA985FA9643}"/>
                </a:ext>
              </a:extLst>
            </p:cNvPr>
            <p:cNvSpPr/>
            <p:nvPr/>
          </p:nvSpPr>
          <p:spPr>
            <a:xfrm>
              <a:off x="5130552" y="3224574"/>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5234754B-D42A-4970-8BE9-5C1C2E8F980B}"/>
                </a:ext>
              </a:extLst>
            </p:cNvPr>
            <p:cNvSpPr/>
            <p:nvPr/>
          </p:nvSpPr>
          <p:spPr>
            <a:xfrm>
              <a:off x="5618512" y="275861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E7AF9D7-F250-49AA-B569-B65953D0CB80}"/>
                </a:ext>
              </a:extLst>
            </p:cNvPr>
            <p:cNvSpPr/>
            <p:nvPr/>
          </p:nvSpPr>
          <p:spPr>
            <a:xfrm>
              <a:off x="6265862" y="308805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146B2252-F3C7-4BA9-A2E9-D18C688904F8}"/>
                </a:ext>
              </a:extLst>
            </p:cNvPr>
            <p:cNvSpPr/>
            <p:nvPr/>
          </p:nvSpPr>
          <p:spPr>
            <a:xfrm>
              <a:off x="6401484" y="223030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1FC8782-FE17-43A9-B819-FEF542D57DFE}"/>
                </a:ext>
              </a:extLst>
            </p:cNvPr>
            <p:cNvSpPr/>
            <p:nvPr/>
          </p:nvSpPr>
          <p:spPr>
            <a:xfrm>
              <a:off x="5155911" y="23420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16DCA09-D797-4D57-B993-F44E53B41730}"/>
                </a:ext>
              </a:extLst>
            </p:cNvPr>
            <p:cNvSpPr/>
            <p:nvPr/>
          </p:nvSpPr>
          <p:spPr>
            <a:xfrm>
              <a:off x="6882464" y="2788857"/>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AB46A93D-9D6E-4F3D-BA80-100D31618005}"/>
                </a:ext>
              </a:extLst>
            </p:cNvPr>
            <p:cNvSpPr/>
            <p:nvPr/>
          </p:nvSpPr>
          <p:spPr>
            <a:xfrm>
              <a:off x="7059229" y="3368512"/>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C5A0233-9315-444C-9905-2625F9EE1B56}"/>
                </a:ext>
              </a:extLst>
            </p:cNvPr>
            <p:cNvSpPr/>
            <p:nvPr/>
          </p:nvSpPr>
          <p:spPr>
            <a:xfrm>
              <a:off x="7464628" y="22991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C28E8756-921D-4C54-84C3-B88D0CA10C7A}"/>
                </a:ext>
              </a:extLst>
            </p:cNvPr>
            <p:cNvSpPr/>
            <p:nvPr/>
          </p:nvSpPr>
          <p:spPr>
            <a:xfrm>
              <a:off x="7940335" y="309992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6E6BBF45-C44E-4A0B-B891-30924D4B0D0A}"/>
                </a:ext>
              </a:extLst>
            </p:cNvPr>
            <p:cNvSpPr/>
            <p:nvPr/>
          </p:nvSpPr>
          <p:spPr>
            <a:xfrm>
              <a:off x="8203699" y="2634570"/>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60078199-BB53-4E67-B9C2-3F8CAC98CECA}"/>
                </a:ext>
              </a:extLst>
            </p:cNvPr>
            <p:cNvCxnSpPr>
              <a:stCxn id="21" idx="0"/>
              <a:endCxn id="25" idx="4"/>
            </p:cNvCxnSpPr>
            <p:nvPr/>
          </p:nvCxnSpPr>
          <p:spPr>
            <a:xfrm flipV="1">
              <a:off x="5160796" y="2402534"/>
              <a:ext cx="25359" cy="822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9C085E46-0704-4871-A859-FE2CE841C5BC}"/>
                </a:ext>
              </a:extLst>
            </p:cNvPr>
            <p:cNvCxnSpPr>
              <a:cxnSpLocks/>
              <a:stCxn id="21" idx="7"/>
              <a:endCxn id="22" idx="3"/>
            </p:cNvCxnSpPr>
            <p:nvPr/>
          </p:nvCxnSpPr>
          <p:spPr>
            <a:xfrm flipV="1">
              <a:off x="5182182" y="2810243"/>
              <a:ext cx="445188" cy="423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BF682D5-10B4-480A-9CFB-833F366F609C}"/>
                </a:ext>
              </a:extLst>
            </p:cNvPr>
            <p:cNvCxnSpPr>
              <a:cxnSpLocks/>
              <a:stCxn id="25" idx="6"/>
              <a:endCxn id="22" idx="0"/>
            </p:cNvCxnSpPr>
            <p:nvPr/>
          </p:nvCxnSpPr>
          <p:spPr>
            <a:xfrm>
              <a:off x="5216399" y="2372290"/>
              <a:ext cx="432357" cy="386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4841235-9672-4F67-9828-48D3DD6C5194}"/>
                </a:ext>
              </a:extLst>
            </p:cNvPr>
            <p:cNvCxnSpPr>
              <a:cxnSpLocks/>
              <a:stCxn id="22" idx="7"/>
            </p:cNvCxnSpPr>
            <p:nvPr/>
          </p:nvCxnSpPr>
          <p:spPr>
            <a:xfrm flipV="1">
              <a:off x="5670142" y="2260553"/>
              <a:ext cx="731342" cy="506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1D0B5CA-AD78-44DF-AD20-DDF71E807EFA}"/>
                </a:ext>
              </a:extLst>
            </p:cNvPr>
            <p:cNvCxnSpPr>
              <a:cxnSpLocks/>
              <a:stCxn id="22" idx="6"/>
              <a:endCxn id="23" idx="2"/>
            </p:cNvCxnSpPr>
            <p:nvPr/>
          </p:nvCxnSpPr>
          <p:spPr>
            <a:xfrm>
              <a:off x="5679000" y="2788857"/>
              <a:ext cx="586862" cy="329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D5DF524-666D-4371-AE49-604BF7A2C429}"/>
                </a:ext>
              </a:extLst>
            </p:cNvPr>
            <p:cNvCxnSpPr>
              <a:cxnSpLocks/>
              <a:stCxn id="23" idx="0"/>
            </p:cNvCxnSpPr>
            <p:nvPr/>
          </p:nvCxnSpPr>
          <p:spPr>
            <a:xfrm flipV="1">
              <a:off x="6296106" y="2290796"/>
              <a:ext cx="132768" cy="79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1C7DA1C-C938-4681-AC94-C3A2AB49FE9B}"/>
                </a:ext>
              </a:extLst>
            </p:cNvPr>
            <p:cNvCxnSpPr>
              <a:cxnSpLocks/>
              <a:stCxn id="23" idx="5"/>
            </p:cNvCxnSpPr>
            <p:nvPr/>
          </p:nvCxnSpPr>
          <p:spPr>
            <a:xfrm>
              <a:off x="6317492" y="3139683"/>
              <a:ext cx="737346" cy="25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8103067E-0E2F-4101-A391-6C4E2722FF6B}"/>
                </a:ext>
              </a:extLst>
            </p:cNvPr>
            <p:cNvCxnSpPr>
              <a:cxnSpLocks/>
              <a:stCxn id="23" idx="7"/>
              <a:endCxn id="26" idx="2"/>
            </p:cNvCxnSpPr>
            <p:nvPr/>
          </p:nvCxnSpPr>
          <p:spPr>
            <a:xfrm flipV="1">
              <a:off x="6317492" y="2819101"/>
              <a:ext cx="564972" cy="277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D6332BF-B3B4-4C0A-9231-A86F34D46A91}"/>
                </a:ext>
              </a:extLst>
            </p:cNvPr>
            <p:cNvCxnSpPr>
              <a:cxnSpLocks/>
              <a:stCxn id="24" idx="6"/>
              <a:endCxn id="26" idx="0"/>
            </p:cNvCxnSpPr>
            <p:nvPr/>
          </p:nvCxnSpPr>
          <p:spPr>
            <a:xfrm>
              <a:off x="6461972" y="2260552"/>
              <a:ext cx="450736" cy="528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94DCCC9F-D0F6-4B3D-8C5A-002066B60084}"/>
                </a:ext>
              </a:extLst>
            </p:cNvPr>
            <p:cNvCxnSpPr>
              <a:cxnSpLocks/>
              <a:stCxn id="26" idx="5"/>
              <a:endCxn id="27" idx="0"/>
            </p:cNvCxnSpPr>
            <p:nvPr/>
          </p:nvCxnSpPr>
          <p:spPr>
            <a:xfrm>
              <a:off x="6934094" y="2840487"/>
              <a:ext cx="155379" cy="528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CD41F57-6932-4F0B-AC0F-096686B90416}"/>
                </a:ext>
              </a:extLst>
            </p:cNvPr>
            <p:cNvCxnSpPr>
              <a:cxnSpLocks/>
              <a:endCxn id="28" idx="3"/>
            </p:cNvCxnSpPr>
            <p:nvPr/>
          </p:nvCxnSpPr>
          <p:spPr>
            <a:xfrm flipV="1">
              <a:off x="6942952" y="2350776"/>
              <a:ext cx="530534" cy="454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DAC7793-AED0-488A-BBEF-DC4B9DF3083C}"/>
                </a:ext>
              </a:extLst>
            </p:cNvPr>
            <p:cNvCxnSpPr>
              <a:cxnSpLocks/>
              <a:stCxn id="27" idx="6"/>
              <a:endCxn id="29" idx="2"/>
            </p:cNvCxnSpPr>
            <p:nvPr/>
          </p:nvCxnSpPr>
          <p:spPr>
            <a:xfrm flipV="1">
              <a:off x="7119717" y="3130172"/>
              <a:ext cx="820618" cy="268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97D60C6-25D2-4FFF-8BC3-E03A3558E39B}"/>
                </a:ext>
              </a:extLst>
            </p:cNvPr>
            <p:cNvCxnSpPr>
              <a:cxnSpLocks/>
              <a:stCxn id="30" idx="3"/>
              <a:endCxn id="29" idx="7"/>
            </p:cNvCxnSpPr>
            <p:nvPr/>
          </p:nvCxnSpPr>
          <p:spPr>
            <a:xfrm flipH="1">
              <a:off x="7991965" y="2686200"/>
              <a:ext cx="220592" cy="422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A5610A0-0B5E-48D0-93F3-F6C60489376E}"/>
                </a:ext>
              </a:extLst>
            </p:cNvPr>
            <p:cNvCxnSpPr>
              <a:cxnSpLocks/>
              <a:stCxn id="30" idx="1"/>
              <a:endCxn id="28" idx="6"/>
            </p:cNvCxnSpPr>
            <p:nvPr/>
          </p:nvCxnSpPr>
          <p:spPr>
            <a:xfrm flipH="1" flipV="1">
              <a:off x="7525116" y="2329390"/>
              <a:ext cx="687441" cy="314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A8E0A6D-FE00-4D8C-8434-28C80A4D1BB9}"/>
                </a:ext>
              </a:extLst>
            </p:cNvPr>
            <p:cNvCxnSpPr>
              <a:cxnSpLocks/>
              <a:stCxn id="29" idx="1"/>
              <a:endCxn id="28" idx="4"/>
            </p:cNvCxnSpPr>
            <p:nvPr/>
          </p:nvCxnSpPr>
          <p:spPr>
            <a:xfrm flipH="1" flipV="1">
              <a:off x="7494872" y="2359634"/>
              <a:ext cx="454321" cy="749152"/>
            </a:xfrm>
            <a:prstGeom prst="line">
              <a:avLst/>
            </a:prstGeom>
          </p:spPr>
          <p:style>
            <a:lnRef idx="1">
              <a:schemeClr val="accent1"/>
            </a:lnRef>
            <a:fillRef idx="0">
              <a:schemeClr val="accent1"/>
            </a:fillRef>
            <a:effectRef idx="0">
              <a:schemeClr val="accent1"/>
            </a:effectRef>
            <a:fontRef idx="minor">
              <a:schemeClr val="tx1"/>
            </a:fontRef>
          </p:style>
        </p:cxnSp>
        <p:sp>
          <p:nvSpPr>
            <p:cNvPr id="46" name="楕円 45">
              <a:extLst>
                <a:ext uri="{FF2B5EF4-FFF2-40B4-BE49-F238E27FC236}">
                  <a16:creationId xmlns:a16="http://schemas.microsoft.com/office/drawing/2014/main" id="{06FF8AAA-AF8D-4710-8EA1-931A6AB0ECD2}"/>
                </a:ext>
              </a:extLst>
            </p:cNvPr>
            <p:cNvSpPr/>
            <p:nvPr/>
          </p:nvSpPr>
          <p:spPr>
            <a:xfrm>
              <a:off x="5764962" y="339372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89701C8F-E589-4F2E-9EF2-C0177FA66ED9}"/>
                </a:ext>
              </a:extLst>
            </p:cNvPr>
            <p:cNvCxnSpPr>
              <a:cxnSpLocks/>
              <a:stCxn id="21" idx="6"/>
              <a:endCxn id="46" idx="2"/>
            </p:cNvCxnSpPr>
            <p:nvPr/>
          </p:nvCxnSpPr>
          <p:spPr>
            <a:xfrm>
              <a:off x="5191040" y="3254818"/>
              <a:ext cx="573922" cy="169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C8756C9-062F-45AF-9A46-72FD762734FA}"/>
                </a:ext>
              </a:extLst>
            </p:cNvPr>
            <p:cNvCxnSpPr>
              <a:cxnSpLocks/>
              <a:stCxn id="46" idx="6"/>
            </p:cNvCxnSpPr>
            <p:nvPr/>
          </p:nvCxnSpPr>
          <p:spPr>
            <a:xfrm flipV="1">
              <a:off x="5825450" y="3138529"/>
              <a:ext cx="440412" cy="285438"/>
            </a:xfrm>
            <a:prstGeom prst="line">
              <a:avLst/>
            </a:prstGeom>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AC48C04D-7FFA-4EF4-98ED-AE6DC2BFE001}"/>
                </a:ext>
              </a:extLst>
            </p:cNvPr>
            <p:cNvSpPr/>
            <p:nvPr/>
          </p:nvSpPr>
          <p:spPr>
            <a:xfrm>
              <a:off x="5039815" y="3124132"/>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0" name="楕円 49">
              <a:extLst>
                <a:ext uri="{FF2B5EF4-FFF2-40B4-BE49-F238E27FC236}">
                  <a16:creationId xmlns:a16="http://schemas.microsoft.com/office/drawing/2014/main" id="{BC4C2B33-6B9A-4F47-BB14-1BB1D49C3E0A}"/>
                </a:ext>
              </a:extLst>
            </p:cNvPr>
            <p:cNvSpPr/>
            <p:nvPr/>
          </p:nvSpPr>
          <p:spPr>
            <a:xfrm>
              <a:off x="6174202" y="2985969"/>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1" name="楕円 50">
              <a:extLst>
                <a:ext uri="{FF2B5EF4-FFF2-40B4-BE49-F238E27FC236}">
                  <a16:creationId xmlns:a16="http://schemas.microsoft.com/office/drawing/2014/main" id="{93A632F6-0EFA-4DA3-A7CF-2746025DA5F9}"/>
                </a:ext>
              </a:extLst>
            </p:cNvPr>
            <p:cNvSpPr/>
            <p:nvPr/>
          </p:nvSpPr>
          <p:spPr>
            <a:xfrm>
              <a:off x="6789555" y="2694485"/>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2" name="楕円 51">
              <a:extLst>
                <a:ext uri="{FF2B5EF4-FFF2-40B4-BE49-F238E27FC236}">
                  <a16:creationId xmlns:a16="http://schemas.microsoft.com/office/drawing/2014/main" id="{6CCA02B4-6D74-46ED-91BD-56D0C1DD7524}"/>
                </a:ext>
              </a:extLst>
            </p:cNvPr>
            <p:cNvSpPr/>
            <p:nvPr/>
          </p:nvSpPr>
          <p:spPr>
            <a:xfrm>
              <a:off x="7855955" y="2997650"/>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53" name="テキスト ボックス 52">
            <a:extLst>
              <a:ext uri="{FF2B5EF4-FFF2-40B4-BE49-F238E27FC236}">
                <a16:creationId xmlns:a16="http://schemas.microsoft.com/office/drawing/2014/main" id="{D7870687-F6E7-4033-A86E-F1A1A221E4B1}"/>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96484470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1FB9E8-7123-4EB3-8C40-64E3F1E6F14D}">
  <ds:schemaRefs>
    <ds:schemaRef ds:uri="http://schemas.openxmlformats.org/package/2006/metadata/core-properties"/>
    <ds:schemaRef ds:uri="http://purl.org/dc/dcmitype/"/>
    <ds:schemaRef ds:uri="0296febf-2773-4faf-ae76-6dee2362d0db"/>
    <ds:schemaRef ds:uri="http://purl.org/dc/elements/1.1/"/>
    <ds:schemaRef ds:uri="http://schemas.microsoft.com/office/2006/metadata/properties"/>
    <ds:schemaRef ds:uri="http://schemas.microsoft.com/office/2006/documentManagement/types"/>
    <ds:schemaRef ds:uri="http://purl.org/dc/term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091A749E-9282-455F-A8CF-87795FEAA2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FF17EC-FD6B-431C-BC14-23145F4E9E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5022</TotalTime>
  <Words>10359</Words>
  <Application>Microsoft Office PowerPoint</Application>
  <PresentationFormat>画面に合わせる (4:3)</PresentationFormat>
  <Paragraphs>1652</Paragraphs>
  <Slides>57</Slides>
  <Notes>0</Notes>
  <HiddenSlides>0</HiddenSlides>
  <MMClips>0</MMClips>
  <ScaleCrop>false</ScaleCrop>
  <HeadingPairs>
    <vt:vector size="8" baseType="variant">
      <vt:variant>
        <vt:lpstr>使用されているフォント</vt:lpstr>
      </vt:variant>
      <vt:variant>
        <vt:i4>8</vt:i4>
      </vt:variant>
      <vt:variant>
        <vt:lpstr>テーマ</vt:lpstr>
      </vt:variant>
      <vt:variant>
        <vt:i4>1</vt:i4>
      </vt:variant>
      <vt:variant>
        <vt:lpstr>埋め込まれた OLE サーバー</vt:lpstr>
      </vt:variant>
      <vt:variant>
        <vt:i4>0</vt:i4>
      </vt:variant>
      <vt:variant>
        <vt:lpstr>スライド タイトル</vt:lpstr>
      </vt:variant>
      <vt:variant>
        <vt:i4>57</vt:i4>
      </vt:variant>
    </vt:vector>
  </HeadingPairs>
  <TitlesOfParts>
    <vt:vector size="66" baseType="lpstr">
      <vt:lpstr>Century Gothic</vt:lpstr>
      <vt:lpstr>Arial Black</vt:lpstr>
      <vt:lpstr>HG明朝E</vt:lpstr>
      <vt:lpstr>Arial</vt:lpstr>
      <vt:lpstr>GavadonUltraKt</vt:lpstr>
      <vt:lpstr>HGS創英ﾌﾟﾚｾﾞﾝｽEB</vt:lpstr>
      <vt:lpstr>メイリオ</vt:lpstr>
      <vt:lpstr>游ゴシック</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宮田 真吾</cp:lastModifiedBy>
  <cp:revision>241</cp:revision>
  <dcterms:created xsi:type="dcterms:W3CDTF">2019-06-27T02:30:15Z</dcterms:created>
  <dcterms:modified xsi:type="dcterms:W3CDTF">2020-02-19T05:43:06Z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